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52" r:id="rId5"/>
  </p:sldMasterIdLst>
  <p:notesMasterIdLst>
    <p:notesMasterId r:id="rId24"/>
  </p:notesMasterIdLst>
  <p:sldIdLst>
    <p:sldId id="256" r:id="rId6"/>
    <p:sldId id="257" r:id="rId7"/>
    <p:sldId id="258" r:id="rId8"/>
    <p:sldId id="267" r:id="rId9"/>
    <p:sldId id="268" r:id="rId10"/>
    <p:sldId id="266" r:id="rId11"/>
    <p:sldId id="270" r:id="rId12"/>
    <p:sldId id="291" r:id="rId13"/>
    <p:sldId id="285" r:id="rId14"/>
    <p:sldId id="283" r:id="rId15"/>
    <p:sldId id="269" r:id="rId16"/>
    <p:sldId id="272" r:id="rId17"/>
    <p:sldId id="273" r:id="rId18"/>
    <p:sldId id="288" r:id="rId19"/>
    <p:sldId id="274" r:id="rId20"/>
    <p:sldId id="286" r:id="rId21"/>
    <p:sldId id="289" r:id="rId22"/>
    <p:sldId id="2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LKe0xiLHlev6vHTvsluHA==" hashData="Xscu9FMxFPZrDcoBpAIfJjtinvphisCHaBuqX4fFTyxXU7G1k78p2UNo8FZR3ZeasWIeV3F/l1tZuGj2PHq8i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1F9"/>
    <a:srgbClr val="007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76318" autoAdjust="0"/>
  </p:normalViewPr>
  <p:slideViewPr>
    <p:cSldViewPr snapToGrid="0">
      <p:cViewPr varScale="1">
        <p:scale>
          <a:sx n="52" d="100"/>
          <a:sy n="52" d="100"/>
        </p:scale>
        <p:origin x="1224" y="44"/>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09/05/2018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338159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is animated:</a:t>
            </a:r>
          </a:p>
          <a:p>
            <a:r>
              <a:rPr lang="en-GB" dirty="0"/>
              <a:t>Click</a:t>
            </a:r>
            <a:r>
              <a:rPr lang="en-GB" baseline="0" dirty="0"/>
              <a:t> 1: The equals symbol appears after Two; the addition symbol appear between One and Another One. How can we use these symbols to tell the story about Two, One and Another One?</a:t>
            </a:r>
          </a:p>
          <a:p>
            <a:r>
              <a:rPr lang="en-GB" baseline="0" dirty="0"/>
              <a:t>Click 2: Equation appears. How can we read this number sentence? How can we read this equation? What does the 2 mean? What does this 1 mean? What does this one mean?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Click 3: The part-part-whole models from the previous slide appear again. What’s the same and what’s different about the representations?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3233513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summarise the key learning points about the</a:t>
            </a:r>
            <a:r>
              <a:rPr lang="en-GB" baseline="0" dirty="0"/>
              <a:t> part-part-whole structure of the number two.</a:t>
            </a:r>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1091625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a:p>
        </p:txBody>
      </p:sp>
    </p:spTree>
    <p:extLst>
      <p:ext uri="{BB962C8B-B14F-4D97-AF65-F5344CB8AC3E}">
        <p14:creationId xmlns:p14="http://schemas.microsoft.com/office/powerpoint/2010/main" val="875326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what the children noticed</a:t>
            </a:r>
            <a:r>
              <a:rPr lang="en-GB" baseline="0" dirty="0"/>
              <a:t> about the programme. What did they like about it? Has anyone played tennis or seen tennis being played? What do you need ‘one of’ to play tennis?’, What do you need ‘two of’ to play tennis?</a:t>
            </a:r>
          </a:p>
          <a:p>
            <a:r>
              <a:rPr lang="en-GB" baseline="0" dirty="0"/>
              <a:t>Ask “What games can you play on your own?” – what do you need ‘one of’ to play the game?</a:t>
            </a:r>
          </a:p>
          <a:p>
            <a:r>
              <a:rPr lang="en-GB" baseline="0" dirty="0"/>
              <a:t>“What games do you need two people to play?” - what do you need ‘two of’ to play the game?</a:t>
            </a:r>
            <a:endParaRPr lang="en-GB" dirty="0"/>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1042263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a:t>
            </a:r>
            <a:r>
              <a:rPr lang="en-GB" baseline="0" dirty="0"/>
              <a:t> “</a:t>
            </a:r>
            <a:r>
              <a:rPr lang="en-GB" dirty="0"/>
              <a:t>What’s</a:t>
            </a:r>
            <a:r>
              <a:rPr lang="en-GB" baseline="0" dirty="0"/>
              <a:t> the same about One and Two?”</a:t>
            </a:r>
          </a:p>
          <a:p>
            <a:r>
              <a:rPr lang="en-GB" baseline="0" dirty="0"/>
              <a:t>Discuss “</a:t>
            </a:r>
            <a:r>
              <a:rPr lang="en-GB" dirty="0"/>
              <a:t>What’s</a:t>
            </a:r>
            <a:r>
              <a:rPr lang="en-GB" baseline="0" dirty="0"/>
              <a:t> different about One and Two?”</a:t>
            </a:r>
            <a:endParaRPr lang="en-GB" dirty="0">
              <a:cs typeface="Calibri"/>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382828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Prepare</a:t>
            </a:r>
            <a:r>
              <a:rPr lang="en-GB" baseline="0" dirty="0"/>
              <a:t> in advance a tray of single red connecting cubes and a tray of yellow connecting cubes that have been combined in twos.</a:t>
            </a:r>
          </a:p>
          <a:p>
            <a:r>
              <a:rPr lang="en-GB" baseline="0" dirty="0"/>
              <a:t>Give each child one red cube. Ask them to find a partner and combine their two red cubes.</a:t>
            </a:r>
          </a:p>
          <a:p>
            <a:r>
              <a:rPr lang="en-GB" baseline="0" dirty="0"/>
              <a:t>Each pair holds up their combined red cubes and says “One and Another </a:t>
            </a:r>
            <a:r>
              <a:rPr lang="en-GB" dirty="0"/>
              <a:t>One</a:t>
            </a:r>
            <a:r>
              <a:rPr lang="en-GB" baseline="0" dirty="0"/>
              <a:t> is two”.</a:t>
            </a:r>
            <a:endParaRPr lang="en-GB" baseline="0" dirty="0">
              <a:cs typeface="Calibri"/>
            </a:endParaRPr>
          </a:p>
          <a:p>
            <a:r>
              <a:rPr lang="en-GB" baseline="0" dirty="0"/>
              <a:t>Each pair can then exchange their </a:t>
            </a:r>
            <a:r>
              <a:rPr lang="en-GB" dirty="0"/>
              <a:t>2 ones</a:t>
            </a:r>
            <a:r>
              <a:rPr lang="en-GB" baseline="0" dirty="0"/>
              <a:t> for </a:t>
            </a:r>
            <a:r>
              <a:rPr lang="en-GB" dirty="0"/>
              <a:t>1 two</a:t>
            </a:r>
            <a:r>
              <a:rPr lang="en-GB" baseline="0" dirty="0"/>
              <a:t>.</a:t>
            </a:r>
            <a:endParaRPr lang="en-GB" baseline="0" dirty="0">
              <a:cs typeface="Calibri"/>
            </a:endParaRPr>
          </a:p>
          <a:p>
            <a:endParaRPr lang="en-GB" baseline="0" dirty="0"/>
          </a:p>
          <a:p>
            <a:r>
              <a:rPr lang="en-GB" b="1" baseline="0" dirty="0"/>
              <a:t>In reverse give half of the children in the setting a stick of two yellow cubes. Children have to find a partner that doesn’t have a stick. Each pair takes their yellow stick to the teacher to exchange for two red cubes so that they can each have one red cube.</a:t>
            </a:r>
            <a:endParaRPr lang="en-GB" b="1" dirty="0"/>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4181163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is animated: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Watch the episode</a:t>
            </a:r>
            <a:r>
              <a:rPr lang="en-GB" baseline="0" dirty="0"/>
              <a:t> and ask the children to comment.</a:t>
            </a:r>
          </a:p>
          <a:p>
            <a:r>
              <a:rPr lang="en-GB" baseline="0" dirty="0"/>
              <a:t>What happened in this episode?</a:t>
            </a:r>
          </a:p>
          <a:p>
            <a:r>
              <a:rPr lang="en-GB" baseline="0" dirty="0"/>
              <a:t>What part did you like?</a:t>
            </a:r>
          </a:p>
          <a:p>
            <a:r>
              <a:rPr lang="en-GB" baseline="0" dirty="0"/>
              <a:t>Have you played tennis or seen tennis being played?</a:t>
            </a:r>
          </a:p>
          <a:p>
            <a:r>
              <a:rPr lang="en-GB" baseline="0" dirty="0"/>
              <a:t>What other games need exactly two people to play?</a:t>
            </a:r>
            <a:endParaRPr lang="en-GB" dirty="0"/>
          </a:p>
          <a:p>
            <a:endParaRPr lang="en-GB" dirty="0"/>
          </a:p>
          <a:p>
            <a:r>
              <a:rPr lang="en-GB" dirty="0"/>
              <a:t>Click</a:t>
            </a:r>
            <a:r>
              <a:rPr lang="en-GB" baseline="0" dirty="0"/>
              <a:t> 1: One jumps on top of Another One. </a:t>
            </a:r>
          </a:p>
          <a:p>
            <a:r>
              <a:rPr lang="en-GB" baseline="0" dirty="0"/>
              <a:t>Click 2: Two appears.</a:t>
            </a:r>
          </a:p>
          <a:p>
            <a:r>
              <a:rPr lang="en-GB" baseline="0" dirty="0"/>
              <a:t>Prompt the children to watch what happens. Ask them to describe what is happening.</a:t>
            </a:r>
          </a:p>
          <a:p>
            <a:r>
              <a:rPr lang="en-GB" baseline="0" dirty="0"/>
              <a:t>Use the key phrase “One and Another One is Two”.</a:t>
            </a:r>
          </a:p>
          <a:p>
            <a:endParaRPr lang="en-GB" baseline="0" dirty="0"/>
          </a:p>
          <a:p>
            <a:r>
              <a:rPr lang="en-GB" baseline="0" dirty="0"/>
              <a:t>Click 3: One and Another </a:t>
            </a:r>
            <a:r>
              <a:rPr lang="en-GB" dirty="0"/>
              <a:t>One</a:t>
            </a:r>
            <a:r>
              <a:rPr lang="en-GB" baseline="0" dirty="0"/>
              <a:t> and </a:t>
            </a:r>
            <a:r>
              <a:rPr lang="en-GB" dirty="0"/>
              <a:t>Two</a:t>
            </a:r>
            <a:r>
              <a:rPr lang="en-GB" baseline="0" dirty="0"/>
              <a:t> are visible.</a:t>
            </a:r>
            <a:endParaRPr lang="en-GB" baseline="0" dirty="0">
              <a:cs typeface="Calibri"/>
            </a:endParaRPr>
          </a:p>
          <a:p>
            <a:r>
              <a:rPr lang="en-GB" baseline="0" dirty="0"/>
              <a:t>Click 4: Part-part-whole model appears.</a:t>
            </a:r>
          </a:p>
          <a:p>
            <a:r>
              <a:rPr lang="en-GB" baseline="0" dirty="0"/>
              <a:t>Click 5: One and Another One appear in the part-part-whole model. Discuss what they see, what is missing in the top circle? (The whole) (Two) Use coloured cubes to act out the problem.</a:t>
            </a:r>
          </a:p>
          <a:p>
            <a:endParaRPr lang="en-GB" baseline="0" dirty="0"/>
          </a:p>
          <a:p>
            <a:r>
              <a:rPr lang="en-GB" baseline="0" dirty="0"/>
              <a:t>Click 6: Another part-part-whole </a:t>
            </a:r>
            <a:r>
              <a:rPr lang="en-GB" dirty="0"/>
              <a:t>model</a:t>
            </a:r>
            <a:r>
              <a:rPr lang="en-GB" baseline="0" dirty="0"/>
              <a:t> appears.</a:t>
            </a:r>
            <a:endParaRPr lang="en-GB" baseline="0" dirty="0">
              <a:cs typeface="Calibri"/>
            </a:endParaRPr>
          </a:p>
          <a:p>
            <a:r>
              <a:rPr lang="en-GB" baseline="0" dirty="0"/>
              <a:t>Click 7: 1 and 1 appear in two parts.</a:t>
            </a:r>
          </a:p>
          <a:p>
            <a:r>
              <a:rPr lang="en-GB" baseline="0" dirty="0"/>
              <a:t>Discuss what is whole that is missing from the top circle. (2)</a:t>
            </a:r>
          </a:p>
          <a:p>
            <a:endParaRPr lang="en-GB" baseline="0" dirty="0"/>
          </a:p>
          <a:p>
            <a:r>
              <a:rPr lang="en-GB" baseline="0" dirty="0"/>
              <a:t>Ask the children to discuss “What’s the same and what’s different about the representations?”</a:t>
            </a:r>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3396444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animated:</a:t>
            </a:r>
          </a:p>
          <a:p>
            <a:r>
              <a:rPr lang="en-GB" baseline="0" dirty="0"/>
              <a:t>Click 1:  + appears between One and Another One; = appears next to Two. What can you see? How could we use the symbols to tell a number story about One and Two?</a:t>
            </a:r>
          </a:p>
          <a:p>
            <a:r>
              <a:rPr lang="en-GB" baseline="0" dirty="0"/>
              <a:t>Click 2: Equation appears. How can we read this number sentence? How can we read this equation? What does this 1 mean? What does this 1 mean? What does the 2 mean?</a:t>
            </a:r>
          </a:p>
          <a:p>
            <a:r>
              <a:rPr lang="en-GB" baseline="0" dirty="0"/>
              <a:t>Click 3: The part-part-whole models from the previous slide appear again. What’s the same and what’s different about the representations?</a:t>
            </a:r>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222605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animated:</a:t>
            </a:r>
          </a:p>
          <a:p>
            <a:r>
              <a:rPr lang="en-GB" dirty="0"/>
              <a:t>Click</a:t>
            </a:r>
            <a:r>
              <a:rPr lang="en-GB" baseline="0" dirty="0"/>
              <a:t> 1: One on top of Another One appears.</a:t>
            </a:r>
          </a:p>
          <a:p>
            <a:r>
              <a:rPr lang="en-GB" baseline="0" dirty="0"/>
              <a:t>Click 2: One jumps off the top of Another One. </a:t>
            </a:r>
          </a:p>
          <a:p>
            <a:r>
              <a:rPr lang="en-GB" baseline="0" dirty="0"/>
              <a:t>Prompt the children to watch what happens. Ask them to describe what is happening.</a:t>
            </a:r>
          </a:p>
          <a:p>
            <a:r>
              <a:rPr lang="en-GB" baseline="0" dirty="0"/>
              <a:t>Use the key phrase “Two is One and Another One”.</a:t>
            </a:r>
          </a:p>
          <a:p>
            <a:endParaRPr lang="en-GB" baseline="0" dirty="0"/>
          </a:p>
          <a:p>
            <a:r>
              <a:rPr lang="en-GB" baseline="0"/>
              <a:t>Click 3: One and Another </a:t>
            </a:r>
            <a:r>
              <a:rPr lang="en-GB"/>
              <a:t>One</a:t>
            </a:r>
            <a:r>
              <a:rPr lang="en-GB" baseline="0"/>
              <a:t> and </a:t>
            </a:r>
            <a:r>
              <a:rPr lang="en-GB"/>
              <a:t>Two</a:t>
            </a:r>
            <a:r>
              <a:rPr lang="en-GB" baseline="0"/>
              <a:t> are visible. Part-part-whole </a:t>
            </a:r>
            <a:r>
              <a:rPr lang="en-GB"/>
              <a:t>model</a:t>
            </a:r>
            <a:r>
              <a:rPr lang="en-GB" baseline="0"/>
              <a:t> appears.</a:t>
            </a:r>
            <a:endParaRPr lang="en-GB" baseline="0">
              <a:cs typeface="Calibri"/>
            </a:endParaRPr>
          </a:p>
          <a:p>
            <a:r>
              <a:rPr lang="en-GB" baseline="0" dirty="0"/>
              <a:t>Click 4: Two appears in the whole. Discuss what needs to go in the parts. (One and Another One).</a:t>
            </a:r>
          </a:p>
          <a:p>
            <a:r>
              <a:rPr lang="en-GB" baseline="0" dirty="0"/>
              <a:t>Click 5: One and Another </a:t>
            </a:r>
            <a:r>
              <a:rPr lang="en-GB" dirty="0"/>
              <a:t>One</a:t>
            </a:r>
            <a:r>
              <a:rPr lang="en-GB" baseline="0" dirty="0"/>
              <a:t> appear in the parts.</a:t>
            </a:r>
            <a:endParaRPr lang="en-GB" baseline="0" dirty="0">
              <a:cs typeface="Calibri"/>
            </a:endParaRPr>
          </a:p>
          <a:p>
            <a:r>
              <a:rPr lang="en-GB" baseline="0" dirty="0"/>
              <a:t>Click 6: Another part-part-whole model appears.</a:t>
            </a:r>
          </a:p>
          <a:p>
            <a:r>
              <a:rPr lang="en-GB" baseline="0" dirty="0"/>
              <a:t>Click 7: 2 appears in the whole. Discuss what needs to go in the part. (1 and 1).</a:t>
            </a:r>
          </a:p>
          <a:p>
            <a:r>
              <a:rPr lang="en-GB" baseline="0" dirty="0"/>
              <a:t>Click 8: 1 and 1 appear in the parts.</a:t>
            </a:r>
          </a:p>
          <a:p>
            <a:endParaRPr lang="en-GB" baseline="0" dirty="0"/>
          </a:p>
          <a:p>
            <a:r>
              <a:rPr lang="en-GB" baseline="0"/>
              <a:t>Discuss</a:t>
            </a:r>
            <a:r>
              <a:rPr lang="en-GB" baseline="0" dirty="0"/>
              <a:t>: What’s the same and what’s different about the representations?</a:t>
            </a:r>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2643895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09/05/2018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796969" y="4478204"/>
            <a:ext cx="3206454" cy="1654174"/>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D1EDC6CA-A737-453A-AD20-B049A4E255C9}"/>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09/05/2018</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09/05/2018</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09/05/2018</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09/05/2018</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09/05/2018</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09/05/2018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796969" y="4478204"/>
            <a:ext cx="3206454" cy="1654174"/>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09/05/2018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491451" y="207839"/>
            <a:ext cx="2511971"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09/05/2018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491451" y="207839"/>
            <a:ext cx="2511971"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rgbClr val="E8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96385DDA-2B05-4776-8022-6B6964F29E6A}"/>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09/05/2018</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09/05/2018</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09/05/2018</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09/05/2018</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tretch>
            <a:fillRect/>
          </a:stretch>
        </p:blipFill>
        <p:spPr bwMode="auto">
          <a:xfrm>
            <a:off x="8796969" y="4478204"/>
            <a:ext cx="3206454" cy="1654174"/>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92A9ABAB-A296-4112-80D0-DC0E168B5850}"/>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09/05/2018</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1.png"/><Relationship Id="rId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16.png"/><Relationship Id="rId1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20.png"/><Relationship Id="rId12"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8.png"/><Relationship Id="rId5" Type="http://schemas.openxmlformats.org/officeDocument/2006/relationships/image" Target="../media/image18.png"/><Relationship Id="rId15" Type="http://schemas.openxmlformats.org/officeDocument/2006/relationships/image" Target="../media/image6.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6.png"/><Relationship Id="rId1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endParaRPr lang="en-GB" dirty="0"/>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b="1" dirty="0"/>
              <a:t>Support Materials</a:t>
            </a:r>
          </a:p>
          <a:p>
            <a:r>
              <a:rPr lang="en-GB" b="1" dirty="0"/>
              <a:t>Series 1 Episode 2</a:t>
            </a:r>
          </a:p>
          <a:p>
            <a:r>
              <a:rPr lang="en-GB" b="1" dirty="0"/>
              <a:t>Another One</a:t>
            </a:r>
          </a:p>
        </p:txBody>
      </p:sp>
      <p:sp>
        <p:nvSpPr>
          <p:cNvPr id="4" name="Oval 3">
            <a:extLst>
              <a:ext uri="{FF2B5EF4-FFF2-40B4-BE49-F238E27FC236}">
                <a16:creationId xmlns:a16="http://schemas.microsoft.com/office/drawing/2014/main" id="{424519C6-DE7F-46BD-BEBC-470DFBFA4E38}"/>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08911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70B46AAC-3EBF-4218-9672-ADFFD0E1BFE8}"/>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dirty="0">
              <a:ln>
                <a:noFill/>
              </a:ln>
              <a:solidFill>
                <a:schemeClr val="tx1"/>
              </a:solidFill>
              <a:effectLst/>
              <a:latin typeface="Arial" charset="0"/>
            </a:endParaRPr>
          </a:p>
        </p:txBody>
      </p:sp>
      <p:sp>
        <p:nvSpPr>
          <p:cNvPr id="15" name="Rounded Rectangle 41">
            <a:extLst>
              <a:ext uri="{FF2B5EF4-FFF2-40B4-BE49-F238E27FC236}">
                <a16:creationId xmlns:a16="http://schemas.microsoft.com/office/drawing/2014/main" id="{866D81C7-28F6-4A89-8EE0-BADE3DE96CB5}"/>
              </a:ext>
            </a:extLst>
          </p:cNvPr>
          <p:cNvSpPr/>
          <p:nvPr/>
        </p:nvSpPr>
        <p:spPr>
          <a:xfrm>
            <a:off x="7210499" y="1955631"/>
            <a:ext cx="1603301" cy="1546260"/>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43">
            <a:extLst>
              <a:ext uri="{FF2B5EF4-FFF2-40B4-BE49-F238E27FC236}">
                <a16:creationId xmlns:a16="http://schemas.microsoft.com/office/drawing/2014/main" id="{8818EF31-A2ED-4BD5-95DD-69ACC19B3767}"/>
              </a:ext>
            </a:extLst>
          </p:cNvPr>
          <p:cNvSpPr/>
          <p:nvPr/>
        </p:nvSpPr>
        <p:spPr>
          <a:xfrm>
            <a:off x="7210499" y="3503926"/>
            <a:ext cx="1603301" cy="1546260"/>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44">
            <a:extLst>
              <a:ext uri="{FF2B5EF4-FFF2-40B4-BE49-F238E27FC236}">
                <a16:creationId xmlns:a16="http://schemas.microsoft.com/office/drawing/2014/main" id="{B406B780-D4D8-441E-B8BD-2AAA2577B793}"/>
              </a:ext>
            </a:extLst>
          </p:cNvPr>
          <p:cNvSpPr/>
          <p:nvPr/>
        </p:nvSpPr>
        <p:spPr>
          <a:xfrm>
            <a:off x="2020777" y="3488059"/>
            <a:ext cx="1679973" cy="1620204"/>
          </a:xfrm>
          <a:prstGeom prst="roundRect">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45">
            <a:extLst>
              <a:ext uri="{FF2B5EF4-FFF2-40B4-BE49-F238E27FC236}">
                <a16:creationId xmlns:a16="http://schemas.microsoft.com/office/drawing/2014/main" id="{C54B9608-83F3-4FFE-8990-271DA1B948D9}"/>
              </a:ext>
            </a:extLst>
          </p:cNvPr>
          <p:cNvSpPr/>
          <p:nvPr/>
        </p:nvSpPr>
        <p:spPr>
          <a:xfrm>
            <a:off x="4267756" y="3488059"/>
            <a:ext cx="1679973" cy="1620204"/>
          </a:xfrm>
          <a:prstGeom prst="roundRect">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484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458686"/>
            <a:ext cx="10771275" cy="5094514"/>
          </a:xfrm>
        </p:spPr>
        <p:txBody>
          <a:bodyPr vert="horz" lIns="91440" tIns="45720" rIns="91440" bIns="45720" rtlCol="0" anchor="t">
            <a:normAutofit lnSpcReduction="10000"/>
          </a:bodyPr>
          <a:lstStyle/>
          <a:p>
            <a:pPr>
              <a:lnSpc>
                <a:spcPct val="110000"/>
              </a:lnSpc>
              <a:spcBef>
                <a:spcPts val="0"/>
              </a:spcBef>
            </a:pPr>
            <a:r>
              <a:rPr lang="en-GB" sz="2400" b="1" dirty="0">
                <a:latin typeface="Myriad Pro" panose="020B0503030403020204"/>
              </a:rPr>
              <a:t>Playing and Exploring</a:t>
            </a:r>
            <a:endParaRPr lang="en-GB" sz="2400" dirty="0">
              <a:latin typeface="Myriad Pro"/>
            </a:endParaRPr>
          </a:p>
          <a:p>
            <a:pPr>
              <a:lnSpc>
                <a:spcPct val="110000"/>
              </a:lnSpc>
              <a:spcBef>
                <a:spcPts val="0"/>
              </a:spcBef>
            </a:pPr>
            <a:r>
              <a:rPr lang="en-GB" sz="2400" dirty="0">
                <a:latin typeface="Myriad Pro"/>
              </a:rPr>
              <a:t>Provide a Noah’s Ark small world set to explore pairs of animals.</a:t>
            </a:r>
          </a:p>
          <a:p>
            <a:pPr>
              <a:lnSpc>
                <a:spcPct val="110000"/>
              </a:lnSpc>
              <a:spcBef>
                <a:spcPts val="0"/>
              </a:spcBef>
            </a:pPr>
            <a:r>
              <a:rPr lang="en-GB" sz="2400" dirty="0">
                <a:latin typeface="Myriad Pro"/>
              </a:rPr>
              <a:t>Provide a basket of socks, or a box of wellies that need sorting into twos.</a:t>
            </a:r>
          </a:p>
          <a:p>
            <a:pPr>
              <a:lnSpc>
                <a:spcPct val="110000"/>
              </a:lnSpc>
              <a:spcBef>
                <a:spcPts val="1800"/>
              </a:spcBef>
            </a:pPr>
            <a:r>
              <a:rPr lang="en-GB" sz="2400" b="1" dirty="0">
                <a:latin typeface="Myriad Pro"/>
              </a:rPr>
              <a:t>Active Learning</a:t>
            </a:r>
            <a:endParaRPr lang="en-GB" sz="2400" dirty="0">
              <a:latin typeface="Myriad Pro"/>
            </a:endParaRPr>
          </a:p>
          <a:p>
            <a:pPr>
              <a:lnSpc>
                <a:spcPct val="110000"/>
              </a:lnSpc>
              <a:spcBef>
                <a:spcPts val="0"/>
              </a:spcBef>
            </a:pPr>
            <a:r>
              <a:rPr lang="en-GB" sz="2400" dirty="0">
                <a:latin typeface="Myriad Pro"/>
              </a:rPr>
              <a:t>Make available games that require exactly two children to play (e.g. board games, ball games) encouraging the children to find and ask a friend to play with them. </a:t>
            </a:r>
          </a:p>
          <a:p>
            <a:pPr>
              <a:lnSpc>
                <a:spcPct val="110000"/>
              </a:lnSpc>
              <a:spcBef>
                <a:spcPts val="0"/>
              </a:spcBef>
            </a:pPr>
            <a:r>
              <a:rPr lang="en-GB" sz="2400" dirty="0">
                <a:latin typeface="Myriad Pro"/>
              </a:rPr>
              <a:t>Make Noah’s Ark masks (two of each) and then sing the song </a:t>
            </a:r>
            <a:r>
              <a:rPr lang="en-GB" sz="2400" i="1" dirty="0">
                <a:latin typeface="Myriad Pro"/>
              </a:rPr>
              <a:t>The Animals went in Two by Two.</a:t>
            </a:r>
          </a:p>
          <a:p>
            <a:pPr>
              <a:lnSpc>
                <a:spcPct val="110000"/>
              </a:lnSpc>
              <a:spcBef>
                <a:spcPts val="1800"/>
              </a:spcBef>
            </a:pPr>
            <a:r>
              <a:rPr lang="en-GB" sz="2400" b="1" dirty="0">
                <a:latin typeface="Myriad Pro"/>
              </a:rPr>
              <a:t>Creating and Thinking Critically</a:t>
            </a:r>
          </a:p>
          <a:p>
            <a:pPr>
              <a:lnSpc>
                <a:spcPct val="110000"/>
              </a:lnSpc>
              <a:spcBef>
                <a:spcPts val="0"/>
              </a:spcBef>
            </a:pPr>
            <a:r>
              <a:rPr lang="en-GB" sz="2400" dirty="0">
                <a:latin typeface="Myriad Pro"/>
              </a:rPr>
              <a:t>Encourage the children to be ‘twos detectives’ and collect examples of things that come in twos around the setting for a hands-on display.</a:t>
            </a:r>
          </a:p>
          <a:p>
            <a:pPr>
              <a:lnSpc>
                <a:spcPct val="110000"/>
              </a:lnSpc>
              <a:spcBef>
                <a:spcPts val="0"/>
              </a:spcBef>
            </a:pPr>
            <a:r>
              <a:rPr lang="en-GB" sz="2400" dirty="0">
                <a:latin typeface="Myriad Pro"/>
              </a:rPr>
              <a:t>Ask children to give out two pieces of fruit per child at snack time.</a:t>
            </a:r>
          </a:p>
          <a:p>
            <a:endParaRPr lang="en-GB" dirty="0">
              <a:latin typeface="Myriad Pro"/>
            </a:endParaRPr>
          </a:p>
          <a:p>
            <a:endParaRPr lang="en-GB" b="1" dirty="0">
              <a:latin typeface="Myriad Pro"/>
            </a:endParaRPr>
          </a:p>
          <a:p>
            <a:endParaRPr lang="en-GB" b="1" dirty="0">
              <a:latin typeface="Myriad Pro"/>
            </a:endParaRPr>
          </a:p>
        </p:txBody>
      </p:sp>
    </p:spTree>
    <p:extLst>
      <p:ext uri="{BB962C8B-B14F-4D97-AF65-F5344CB8AC3E}">
        <p14:creationId xmlns:p14="http://schemas.microsoft.com/office/powerpoint/2010/main" val="352525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25214"/>
            <a:ext cx="12236823" cy="688321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904" y="3429000"/>
            <a:ext cx="5982891" cy="3378574"/>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6573"/>
          <a:stretch/>
        </p:blipFill>
        <p:spPr>
          <a:xfrm>
            <a:off x="232903" y="3427216"/>
            <a:ext cx="4393037" cy="337857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8699" y="3349600"/>
            <a:ext cx="5982891" cy="3378574"/>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r="30901"/>
          <a:stretch/>
        </p:blipFill>
        <p:spPr>
          <a:xfrm>
            <a:off x="5846554" y="1632197"/>
            <a:ext cx="6112543" cy="4981015"/>
          </a:xfrm>
          <a:prstGeom prst="rect">
            <a:avLst/>
          </a:prstGeom>
        </p:spPr>
      </p:pic>
      <p:pic>
        <p:nvPicPr>
          <p:cNvPr id="29" name="Picture 2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45091" y="183907"/>
            <a:ext cx="3036071" cy="2719052"/>
          </a:xfrm>
          <a:prstGeom prst="rect">
            <a:avLst/>
          </a:prstGeom>
        </p:spPr>
      </p:pic>
      <p:pic>
        <p:nvPicPr>
          <p:cNvPr id="26" name="Picture 2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99059" y="1931388"/>
            <a:ext cx="152224" cy="708289"/>
          </a:xfrm>
          <a:prstGeom prst="rect">
            <a:avLst/>
          </a:prstGeom>
        </p:spPr>
      </p:pic>
      <p:pic>
        <p:nvPicPr>
          <p:cNvPr id="30" name="Picture 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56798" y="1900153"/>
            <a:ext cx="152224" cy="708289"/>
          </a:xfrm>
          <a:prstGeom prst="rect">
            <a:avLst/>
          </a:prstGeom>
        </p:spPr>
      </p:pic>
      <p:pic>
        <p:nvPicPr>
          <p:cNvPr id="28" name="Picture 2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55931" y="447391"/>
            <a:ext cx="534877" cy="710604"/>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6964" y="170253"/>
            <a:ext cx="3036071" cy="2719052"/>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003" y="1779568"/>
            <a:ext cx="1659633" cy="934927"/>
          </a:xfrm>
          <a:prstGeom prst="rect">
            <a:avLst/>
          </a:prstGeom>
        </p:spPr>
      </p:pic>
      <p:pic>
        <p:nvPicPr>
          <p:cNvPr id="34" name="Pictur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8704" y="1761510"/>
            <a:ext cx="1704390" cy="960140"/>
          </a:xfrm>
          <a:prstGeom prst="rect">
            <a:avLst/>
          </a:prstGeom>
        </p:spPr>
      </p:pic>
      <p:pic>
        <p:nvPicPr>
          <p:cNvPr id="35" name="Pictur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4908" y="204068"/>
            <a:ext cx="2053022" cy="1156536"/>
          </a:xfrm>
          <a:prstGeom prst="rect">
            <a:avLst/>
          </a:prstGeom>
        </p:spPr>
      </p:pic>
      <p:sp>
        <p:nvSpPr>
          <p:cNvPr id="17" name="Rectangle 16"/>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8" name="Oval 17">
            <a:extLst>
              <a:ext uri="{FF2B5EF4-FFF2-40B4-BE49-F238E27FC236}">
                <a16:creationId xmlns:a16="http://schemas.microsoft.com/office/drawing/2014/main" id="{FFAA0A62-69F0-4AD4-BC77-8C2725889344}"/>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8426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4.79167E-6 3.7037E-6 C 0.02682 -0.0294 0.05794 -0.30255 0.08515 -0.33079 C 0.10208 -0.35 0.12773 -0.35926 0.15442 -0.35926 C 0.18515 -0.35926 0.2095 -0.35 0.22669 -0.33079 C 0.25416 -0.30232 0.29427 -0.24653 0.32174 -0.21783 " pathEditMode="relative" rAng="0" ptsTypes="AAAAA">
                                      <p:cBhvr>
                                        <p:cTn id="6" dur="2000" fill="hold"/>
                                        <p:tgtEl>
                                          <p:spTgt spid="3"/>
                                        </p:tgtEl>
                                        <p:attrNameLst>
                                          <p:attrName>ppt_x</p:attrName>
                                          <p:attrName>ppt_y</p:attrName>
                                        </p:attrNameLst>
                                      </p:cBhvr>
                                      <p:rCtr x="16081" y="-17963"/>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25214"/>
            <a:ext cx="12236823" cy="6883213"/>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9352" y="527770"/>
            <a:ext cx="152224" cy="708289"/>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18669" y="527770"/>
            <a:ext cx="604705" cy="71639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40234" y="531821"/>
            <a:ext cx="152224" cy="708289"/>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85430" y="531821"/>
            <a:ext cx="604705" cy="716390"/>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69885" y="507025"/>
            <a:ext cx="534877" cy="710604"/>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00433" y="4506296"/>
            <a:ext cx="1319787" cy="1886716"/>
          </a:xfrm>
          <a:prstGeom prst="rect">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20556" y="4506296"/>
            <a:ext cx="1319787" cy="1886716"/>
          </a:xfrm>
          <a:prstGeom prst="rect">
            <a:avLst/>
          </a:prstGeom>
        </p:spPr>
      </p:pic>
      <p:pic>
        <p:nvPicPr>
          <p:cNvPr id="29" name="Picture 2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45091" y="183907"/>
            <a:ext cx="3036071" cy="2719052"/>
          </a:xfrm>
          <a:prstGeom prst="rect">
            <a:avLst/>
          </a:prstGeom>
        </p:spPr>
      </p:pic>
      <p:pic>
        <p:nvPicPr>
          <p:cNvPr id="28" name="Picture 2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55931" y="447391"/>
            <a:ext cx="534877" cy="710604"/>
          </a:xfrm>
          <a:prstGeom prst="rect">
            <a:avLst/>
          </a:prstGeom>
        </p:spPr>
      </p:pic>
      <p:pic>
        <p:nvPicPr>
          <p:cNvPr id="31" name="Picture 3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6964" y="170253"/>
            <a:ext cx="3036071" cy="2719052"/>
          </a:xfrm>
          <a:prstGeom prst="rect">
            <a:avLst/>
          </a:prstGeom>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0003" y="1779568"/>
            <a:ext cx="1659633" cy="934927"/>
          </a:xfrm>
          <a:prstGeom prst="rect">
            <a:avLst/>
          </a:prstGeom>
        </p:spPr>
      </p:pic>
      <p:pic>
        <p:nvPicPr>
          <p:cNvPr id="34"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48704" y="1761510"/>
            <a:ext cx="1704390" cy="960140"/>
          </a:xfrm>
          <a:prstGeom prst="rect">
            <a:avLst/>
          </a:prstGeom>
        </p:spPr>
      </p:pic>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4908" y="204068"/>
            <a:ext cx="2053022" cy="1156536"/>
          </a:xfrm>
          <a:prstGeom prst="rect">
            <a:avLst/>
          </a:prstGeom>
        </p:spPr>
      </p:pic>
      <p:sp>
        <p:nvSpPr>
          <p:cNvPr id="13" name="Rectangle 12">
            <a:extLst>
              <a:ext uri="{FF2B5EF4-FFF2-40B4-BE49-F238E27FC236}">
                <a16:creationId xmlns:a16="http://schemas.microsoft.com/office/drawing/2014/main" id="{24EC793F-443B-4747-A48D-264ADADA7A3F}"/>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25" name="Picture 24">
            <a:extLst>
              <a:ext uri="{FF2B5EF4-FFF2-40B4-BE49-F238E27FC236}">
                <a16:creationId xmlns:a16="http://schemas.microsoft.com/office/drawing/2014/main" id="{B39D8258-B9AA-4FEF-ACA3-771A3A4048A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88699" y="3349600"/>
            <a:ext cx="5982891" cy="3378574"/>
          </a:xfrm>
          <a:prstGeom prst="rect">
            <a:avLst/>
          </a:prstGeom>
        </p:spPr>
      </p:pic>
      <p:pic>
        <p:nvPicPr>
          <p:cNvPr id="27" name="Picture 26">
            <a:extLst>
              <a:ext uri="{FF2B5EF4-FFF2-40B4-BE49-F238E27FC236}">
                <a16:creationId xmlns:a16="http://schemas.microsoft.com/office/drawing/2014/main" id="{166C8611-E23C-4F82-AD82-52C77A86AAFD}"/>
              </a:ext>
            </a:extLst>
          </p:cNvPr>
          <p:cNvPicPr>
            <a:picLocks noChangeAspect="1"/>
          </p:cNvPicPr>
          <p:nvPr/>
        </p:nvPicPr>
        <p:blipFill rotWithShape="1">
          <a:blip r:embed="rId14">
            <a:extLst>
              <a:ext uri="{28A0092B-C50C-407E-A947-70E740481C1C}">
                <a14:useLocalDpi xmlns:a14="http://schemas.microsoft.com/office/drawing/2010/main" val="0"/>
              </a:ext>
            </a:extLst>
          </a:blip>
          <a:srcRect l="20443" r="31272"/>
          <a:stretch/>
        </p:blipFill>
        <p:spPr>
          <a:xfrm>
            <a:off x="7654950" y="1632197"/>
            <a:ext cx="4271303" cy="4981015"/>
          </a:xfrm>
          <a:prstGeom prst="rect">
            <a:avLst/>
          </a:prstGeom>
        </p:spPr>
      </p:pic>
      <p:pic>
        <p:nvPicPr>
          <p:cNvPr id="39" name="Picture 38">
            <a:extLst>
              <a:ext uri="{FF2B5EF4-FFF2-40B4-BE49-F238E27FC236}">
                <a16:creationId xmlns:a16="http://schemas.microsoft.com/office/drawing/2014/main" id="{E9875C29-63F4-4003-8D2C-9C2D7FE0D492}"/>
              </a:ext>
            </a:extLst>
          </p:cNvPr>
          <p:cNvPicPr>
            <a:picLocks noChangeAspect="1"/>
          </p:cNvPicPr>
          <p:nvPr/>
        </p:nvPicPr>
        <p:blipFill rotWithShape="1">
          <a:blip r:embed="rId13">
            <a:extLst>
              <a:ext uri="{28A0092B-C50C-407E-A947-70E740481C1C}">
                <a14:useLocalDpi xmlns:a14="http://schemas.microsoft.com/office/drawing/2010/main" val="0"/>
              </a:ext>
            </a:extLst>
          </a:blip>
          <a:srcRect l="23741"/>
          <a:stretch/>
        </p:blipFill>
        <p:spPr>
          <a:xfrm>
            <a:off x="63417" y="3427216"/>
            <a:ext cx="4562523" cy="3378574"/>
          </a:xfrm>
          <a:prstGeom prst="rect">
            <a:avLst/>
          </a:prstGeom>
        </p:spPr>
      </p:pic>
      <p:sp>
        <p:nvSpPr>
          <p:cNvPr id="40" name="Oval 39">
            <a:extLst>
              <a:ext uri="{FF2B5EF4-FFF2-40B4-BE49-F238E27FC236}">
                <a16:creationId xmlns:a16="http://schemas.microsoft.com/office/drawing/2014/main" id="{5A3C7E1B-5D45-43EF-B84F-6C5AF82C0DEF}"/>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3" name="Picture 22">
            <a:extLst>
              <a:ext uri="{FF2B5EF4-FFF2-40B4-BE49-F238E27FC236}">
                <a16:creationId xmlns:a16="http://schemas.microsoft.com/office/drawing/2014/main" id="{52E578EC-9B4C-4A89-BE66-1E39615674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9059" y="1931388"/>
            <a:ext cx="152224" cy="708289"/>
          </a:xfrm>
          <a:prstGeom prst="rect">
            <a:avLst/>
          </a:prstGeom>
        </p:spPr>
      </p:pic>
      <p:pic>
        <p:nvPicPr>
          <p:cNvPr id="24" name="Picture 23">
            <a:extLst>
              <a:ext uri="{FF2B5EF4-FFF2-40B4-BE49-F238E27FC236}">
                <a16:creationId xmlns:a16="http://schemas.microsoft.com/office/drawing/2014/main" id="{0D99BDC7-0299-46E7-B1DB-6C86BE08F2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56798" y="1900153"/>
            <a:ext cx="152224" cy="708289"/>
          </a:xfrm>
          <a:prstGeom prst="rect">
            <a:avLst/>
          </a:prstGeom>
        </p:spPr>
      </p:pic>
    </p:spTree>
    <p:extLst>
      <p:ext uri="{BB962C8B-B14F-4D97-AF65-F5344CB8AC3E}">
        <p14:creationId xmlns:p14="http://schemas.microsoft.com/office/powerpoint/2010/main" val="358189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183" y="3139103"/>
            <a:ext cx="5982891" cy="337857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36" y="1766083"/>
            <a:ext cx="5982891" cy="33785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4954" y="1575547"/>
            <a:ext cx="8846064" cy="4981015"/>
          </a:xfrm>
          <a:prstGeom prst="rect">
            <a:avLst/>
          </a:prstGeom>
        </p:spPr>
      </p:pic>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99523" y="340323"/>
            <a:ext cx="2416977" cy="2164602"/>
          </a:xfrm>
          <a:prstGeom prst="rect">
            <a:avLst/>
          </a:prstGeom>
        </p:spPr>
      </p:pic>
      <p:pic>
        <p:nvPicPr>
          <p:cNvPr id="25" name="Picture 2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63226" y="554356"/>
            <a:ext cx="425808" cy="565702"/>
          </a:xfrm>
          <a:prstGeom prst="rect">
            <a:avLst/>
          </a:prstGeom>
        </p:spPr>
      </p:pic>
      <p:pic>
        <p:nvPicPr>
          <p:cNvPr id="26" name="Picture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74389" y="326669"/>
            <a:ext cx="2416977" cy="2164602"/>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6856" y="1610545"/>
            <a:ext cx="1321212" cy="744283"/>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6636" y="1579663"/>
            <a:ext cx="1356842" cy="764355"/>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8191" y="352234"/>
            <a:ext cx="1634384" cy="920703"/>
          </a:xfrm>
          <a:prstGeom prst="rect">
            <a:avLst/>
          </a:prstGeom>
        </p:spPr>
      </p:pic>
      <p:sp>
        <p:nvSpPr>
          <p:cNvPr id="16" name="Rectangle 15"/>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8" name="Oval 17">
            <a:extLst>
              <a:ext uri="{FF2B5EF4-FFF2-40B4-BE49-F238E27FC236}">
                <a16:creationId xmlns:a16="http://schemas.microsoft.com/office/drawing/2014/main" id="{65932077-7BA5-4846-B9B8-C8B661596E8C}"/>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5" name="Picture 14">
            <a:extLst>
              <a:ext uri="{FF2B5EF4-FFF2-40B4-BE49-F238E27FC236}">
                <a16:creationId xmlns:a16="http://schemas.microsoft.com/office/drawing/2014/main" id="{86C39B0E-D763-4B24-8A1C-FE60CA10337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39818" y="1748594"/>
            <a:ext cx="121184" cy="563860"/>
          </a:xfrm>
          <a:prstGeom prst="rect">
            <a:avLst/>
          </a:prstGeom>
        </p:spPr>
      </p:pic>
      <p:pic>
        <p:nvPicPr>
          <p:cNvPr id="17" name="Picture 16">
            <a:extLst>
              <a:ext uri="{FF2B5EF4-FFF2-40B4-BE49-F238E27FC236}">
                <a16:creationId xmlns:a16="http://schemas.microsoft.com/office/drawing/2014/main" id="{080BBE65-1B82-4EE4-8ECC-AFABF95783E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951569" y="1717359"/>
            <a:ext cx="121184" cy="563860"/>
          </a:xfrm>
          <a:prstGeom prst="rect">
            <a:avLst/>
          </a:prstGeom>
        </p:spPr>
      </p:pic>
    </p:spTree>
    <p:extLst>
      <p:ext uri="{BB962C8B-B14F-4D97-AF65-F5344CB8AC3E}">
        <p14:creationId xmlns:p14="http://schemas.microsoft.com/office/powerpoint/2010/main" val="178611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7" presetClass="path" presetSubtype="0" accel="50000" decel="50000" fill="hold" nodeType="clickEffect">
                                  <p:stCondLst>
                                    <p:cond delay="0"/>
                                  </p:stCondLst>
                                  <p:childTnLst>
                                    <p:animMotion origin="layout" path="M 2.5E-6 -3.7037E-6 C 0.03177 0.00625 0.06224 -0.12199 0.13567 -0.11782 C 0.16875 -0.09791 0.18359 -0.08078 0.20338 -0.05324 C 0.22291 -0.02615 0.24583 0.01343 0.25364 0.04746 L 0.29414 0.20301 " pathEditMode="relative" rAng="2160000" ptsTypes="AAAAA">
                                      <p:cBhvr>
                                        <p:cTn id="12" dur="2000" fill="hold"/>
                                        <p:tgtEl>
                                          <p:spTgt spid="4"/>
                                        </p:tgtEl>
                                        <p:attrNameLst>
                                          <p:attrName>ppt_x</p:attrName>
                                          <p:attrName>ppt_y</p:attrName>
                                        </p:attrNameLst>
                                      </p:cBhvr>
                                      <p:rCtr x="16576" y="5579"/>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63" y="0"/>
            <a:ext cx="12221308" cy="6858000"/>
          </a:xfrm>
          <a:prstGeom prst="rect">
            <a:avLst/>
          </a:prstGeom>
        </p:spPr>
      </p:pic>
      <p:grpSp>
        <p:nvGrpSpPr>
          <p:cNvPr id="6" name="Group 5"/>
          <p:cNvGrpSpPr/>
          <p:nvPr/>
        </p:nvGrpSpPr>
        <p:grpSpPr>
          <a:xfrm>
            <a:off x="8089525" y="473346"/>
            <a:ext cx="3049265" cy="849285"/>
            <a:chOff x="2685953" y="311844"/>
            <a:chExt cx="6548959" cy="1947608"/>
          </a:xfrm>
        </p:grpSpPr>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2218" y="354179"/>
              <a:ext cx="332233" cy="1865380"/>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6315" y="372736"/>
              <a:ext cx="1319787" cy="1886716"/>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02679" y="311844"/>
              <a:ext cx="332233" cy="1865380"/>
            </a:xfrm>
            <a:prstGeom prst="rect">
              <a:avLst/>
            </a:prstGeom>
          </p:spPr>
        </p:pic>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03935" y="354179"/>
              <a:ext cx="1319787" cy="1886716"/>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85953" y="338371"/>
              <a:ext cx="1167386" cy="1871476"/>
            </a:xfrm>
            <a:prstGeom prst="rect">
              <a:avLst/>
            </a:prstGeom>
          </p:spPr>
        </p:pic>
      </p:grpSp>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15125" y="4026007"/>
            <a:ext cx="1319787" cy="1886716"/>
          </a:xfrm>
          <a:prstGeom prst="rect">
            <a:avLst/>
          </a:prstGeom>
        </p:spPr>
      </p:pic>
      <p:pic>
        <p:nvPicPr>
          <p:cNvPr id="21" name="Picture 2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52560" y="4026007"/>
            <a:ext cx="1319787" cy="1886716"/>
          </a:xfrm>
          <a:prstGeom prst="rect">
            <a:avLst/>
          </a:prstGeom>
        </p:spPr>
      </p:pic>
      <p:pic>
        <p:nvPicPr>
          <p:cNvPr id="7" name="Picture 6"/>
          <p:cNvPicPr>
            <a:picLocks noChangeAspect="1"/>
          </p:cNvPicPr>
          <p:nvPr/>
        </p:nvPicPr>
        <p:blipFill rotWithShape="1">
          <a:blip r:embed="rId10" cstate="email">
            <a:extLst>
              <a:ext uri="{28A0092B-C50C-407E-A947-70E740481C1C}">
                <a14:useLocalDpi xmlns:a14="http://schemas.microsoft.com/office/drawing/2010/main"/>
              </a:ext>
            </a:extLst>
          </a:blip>
          <a:srcRect r="52309"/>
          <a:stretch/>
        </p:blipFill>
        <p:spPr>
          <a:xfrm>
            <a:off x="2050452" y="170882"/>
            <a:ext cx="2810306" cy="2260235"/>
          </a:xfrm>
          <a:prstGeom prst="rect">
            <a:avLst/>
          </a:prstGeom>
        </p:spPr>
      </p:pic>
      <p:sp>
        <p:nvSpPr>
          <p:cNvPr id="25" name="Rectangle 24"/>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3" name="Oval 22">
            <a:extLst>
              <a:ext uri="{FF2B5EF4-FFF2-40B4-BE49-F238E27FC236}">
                <a16:creationId xmlns:a16="http://schemas.microsoft.com/office/drawing/2014/main" id="{640E3891-1F9D-411A-9770-6E33E2576FC4}"/>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8" name="Picture 27">
            <a:extLst>
              <a:ext uri="{FF2B5EF4-FFF2-40B4-BE49-F238E27FC236}">
                <a16:creationId xmlns:a16="http://schemas.microsoft.com/office/drawing/2014/main" id="{C35FD435-DB1A-42AF-8E8A-0B9C45193F6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200878" y="170882"/>
            <a:ext cx="2523760" cy="2260235"/>
          </a:xfrm>
          <a:prstGeom prst="rect">
            <a:avLst/>
          </a:prstGeom>
        </p:spPr>
      </p:pic>
      <p:pic>
        <p:nvPicPr>
          <p:cNvPr id="29" name="Picture 28">
            <a:extLst>
              <a:ext uri="{FF2B5EF4-FFF2-40B4-BE49-F238E27FC236}">
                <a16:creationId xmlns:a16="http://schemas.microsoft.com/office/drawing/2014/main" id="{DD8FCBD7-83DE-4400-B2E4-0C7D60C8498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180708" y="386241"/>
            <a:ext cx="444621" cy="590696"/>
          </a:xfrm>
          <a:prstGeom prst="rect">
            <a:avLst/>
          </a:prstGeom>
        </p:spPr>
      </p:pic>
      <p:pic>
        <p:nvPicPr>
          <p:cNvPr id="30" name="Picture 29">
            <a:extLst>
              <a:ext uri="{FF2B5EF4-FFF2-40B4-BE49-F238E27FC236}">
                <a16:creationId xmlns:a16="http://schemas.microsoft.com/office/drawing/2014/main" id="{4D2DAD68-1C7F-4F80-A099-8FE49A33E08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658863" y="1629475"/>
            <a:ext cx="126537" cy="588771"/>
          </a:xfrm>
          <a:prstGeom prst="rect">
            <a:avLst/>
          </a:prstGeom>
        </p:spPr>
      </p:pic>
      <p:pic>
        <p:nvPicPr>
          <p:cNvPr id="31" name="Picture 30">
            <a:extLst>
              <a:ext uri="{FF2B5EF4-FFF2-40B4-BE49-F238E27FC236}">
                <a16:creationId xmlns:a16="http://schemas.microsoft.com/office/drawing/2014/main" id="{BEF28F23-9FBD-4753-BB70-F05E56B5AF0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137466" y="1588614"/>
            <a:ext cx="126537" cy="588771"/>
          </a:xfrm>
          <a:prstGeom prst="rect">
            <a:avLst/>
          </a:prstGeom>
        </p:spPr>
      </p:pic>
      <p:pic>
        <p:nvPicPr>
          <p:cNvPr id="32" name="Picture 31">
            <a:extLst>
              <a:ext uri="{FF2B5EF4-FFF2-40B4-BE49-F238E27FC236}">
                <a16:creationId xmlns:a16="http://schemas.microsoft.com/office/drawing/2014/main" id="{28DB97AF-B5CE-4F17-8F67-AE06F1601575}"/>
              </a:ext>
            </a:extLst>
          </p:cNvPr>
          <p:cNvPicPr>
            <a:picLocks noChangeAspect="1"/>
          </p:cNvPicPr>
          <p:nvPr/>
        </p:nvPicPr>
        <p:blipFill rotWithShape="1">
          <a:blip r:embed="rId14">
            <a:extLst>
              <a:ext uri="{28A0092B-C50C-407E-A947-70E740481C1C}">
                <a14:useLocalDpi xmlns:a14="http://schemas.microsoft.com/office/drawing/2010/main" val="0"/>
              </a:ext>
            </a:extLst>
          </a:blip>
          <a:srcRect l="32101"/>
          <a:stretch/>
        </p:blipFill>
        <p:spPr>
          <a:xfrm>
            <a:off x="174756" y="1575547"/>
            <a:ext cx="6006353" cy="4981015"/>
          </a:xfrm>
          <a:prstGeom prst="rect">
            <a:avLst/>
          </a:prstGeom>
        </p:spPr>
      </p:pic>
      <p:pic>
        <p:nvPicPr>
          <p:cNvPr id="33" name="Picture 32">
            <a:extLst>
              <a:ext uri="{FF2B5EF4-FFF2-40B4-BE49-F238E27FC236}">
                <a16:creationId xmlns:a16="http://schemas.microsoft.com/office/drawing/2014/main" id="{A09A1C78-7E76-4756-B60C-0ABF9E59776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09183" y="3139103"/>
            <a:ext cx="5982891" cy="3378574"/>
          </a:xfrm>
          <a:prstGeom prst="rect">
            <a:avLst/>
          </a:prstGeom>
        </p:spPr>
      </p:pic>
      <p:pic>
        <p:nvPicPr>
          <p:cNvPr id="34" name="Picture 33">
            <a:extLst>
              <a:ext uri="{FF2B5EF4-FFF2-40B4-BE49-F238E27FC236}">
                <a16:creationId xmlns:a16="http://schemas.microsoft.com/office/drawing/2014/main" id="{3C9FF514-F98D-435A-9CF1-7A77D7191C7A}"/>
              </a:ext>
            </a:extLst>
          </p:cNvPr>
          <p:cNvPicPr>
            <a:picLocks noChangeAspect="1"/>
          </p:cNvPicPr>
          <p:nvPr/>
        </p:nvPicPr>
        <p:blipFill rotWithShape="1">
          <a:blip r:embed="rId15">
            <a:extLst>
              <a:ext uri="{28A0092B-C50C-407E-A947-70E740481C1C}">
                <a14:useLocalDpi xmlns:a14="http://schemas.microsoft.com/office/drawing/2010/main" val="0"/>
              </a:ext>
            </a:extLst>
          </a:blip>
          <a:srcRect r="28749"/>
          <a:stretch/>
        </p:blipFill>
        <p:spPr>
          <a:xfrm>
            <a:off x="7506483" y="3158546"/>
            <a:ext cx="4262871" cy="3378574"/>
          </a:xfrm>
          <a:prstGeom prst="rect">
            <a:avLst/>
          </a:prstGeom>
        </p:spPr>
      </p:pic>
    </p:spTree>
    <p:extLst>
      <p:ext uri="{BB962C8B-B14F-4D97-AF65-F5344CB8AC3E}">
        <p14:creationId xmlns:p14="http://schemas.microsoft.com/office/powerpoint/2010/main" val="68728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rawing of a face&#10;&#10;Description generated with high confidence">
            <a:extLst>
              <a:ext uri="{FF2B5EF4-FFF2-40B4-BE49-F238E27FC236}">
                <a16:creationId xmlns:a16="http://schemas.microsoft.com/office/drawing/2014/main" id="{07464905-3A36-4E7B-8F20-D6F755D13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51"/>
            <a:ext cx="12192000" cy="6840898"/>
          </a:xfrm>
          <a:prstGeom prst="rect">
            <a:avLst/>
          </a:prstGeom>
        </p:spPr>
      </p:pic>
      <p:sp>
        <p:nvSpPr>
          <p:cNvPr id="12" name="Rectangle 11"/>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5" name="Oval 14">
            <a:extLst>
              <a:ext uri="{FF2B5EF4-FFF2-40B4-BE49-F238E27FC236}">
                <a16:creationId xmlns:a16="http://schemas.microsoft.com/office/drawing/2014/main" id="{D43F1D73-9596-4ACB-B3B4-F2457B77D560}"/>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68603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26037"/>
            <a:ext cx="10771275" cy="4015818"/>
          </a:xfrm>
        </p:spPr>
        <p:txBody>
          <a:bodyPr vert="horz" lIns="91440" tIns="45720" rIns="91440" bIns="45720" rtlCol="0" anchor="t">
            <a:noAutofit/>
          </a:bodyPr>
          <a:lstStyle/>
          <a:p>
            <a:r>
              <a:rPr lang="en-GB" sz="2200" dirty="0" err="1"/>
              <a:t>Numberblock</a:t>
            </a:r>
            <a:r>
              <a:rPr lang="en-GB" sz="2200" dirty="0"/>
              <a:t> </a:t>
            </a:r>
            <a:r>
              <a:rPr lang="en-GB" sz="2200" dirty="0">
                <a:solidFill>
                  <a:srgbClr val="FF0000"/>
                </a:solidFill>
              </a:rPr>
              <a:t>One</a:t>
            </a:r>
            <a:r>
              <a:rPr lang="en-GB" sz="2200" dirty="0"/>
              <a:t> finds a tennis racket, ball and court, and tries to play tennis on her own. She realises tennis is not much fun with one and wanders off, a little sad. She (literally) bumps into a mirror, and briefly thinks she has met a new friend before realising it is only her reflection. However, it turns out to be a magic mirror, and her reflection comes to life as </a:t>
            </a:r>
            <a:r>
              <a:rPr lang="en-GB" sz="2200" dirty="0">
                <a:solidFill>
                  <a:srgbClr val="FF0000"/>
                </a:solidFill>
              </a:rPr>
              <a:t>Another One</a:t>
            </a:r>
            <a:r>
              <a:rPr lang="en-GB" sz="2200" dirty="0"/>
              <a:t>.</a:t>
            </a:r>
          </a:p>
          <a:p>
            <a:r>
              <a:rPr lang="en-GB" sz="2200" dirty="0">
                <a:solidFill>
                  <a:srgbClr val="FF0000"/>
                </a:solidFill>
              </a:rPr>
              <a:t>One</a:t>
            </a:r>
            <a:r>
              <a:rPr lang="en-GB" sz="2200" dirty="0"/>
              <a:t> and </a:t>
            </a:r>
            <a:r>
              <a:rPr lang="en-GB" sz="2200" dirty="0">
                <a:solidFill>
                  <a:srgbClr val="FF0000"/>
                </a:solidFill>
              </a:rPr>
              <a:t>Another One</a:t>
            </a:r>
            <a:r>
              <a:rPr lang="en-GB" sz="2200" dirty="0"/>
              <a:t> try to play tennis together, comically sharing a single racket, until </a:t>
            </a:r>
            <a:r>
              <a:rPr lang="en-GB" sz="2200" dirty="0">
                <a:solidFill>
                  <a:srgbClr val="FF0000"/>
                </a:solidFill>
              </a:rPr>
              <a:t>One</a:t>
            </a:r>
            <a:r>
              <a:rPr lang="en-GB" sz="2200" dirty="0"/>
              <a:t> accidentally lands on top of a</a:t>
            </a:r>
            <a:r>
              <a:rPr lang="en-GB" sz="2200" dirty="0">
                <a:solidFill>
                  <a:srgbClr val="FF0000"/>
                </a:solidFill>
              </a:rPr>
              <a:t> Another</a:t>
            </a:r>
            <a:r>
              <a:rPr lang="en-GB" sz="2200" dirty="0"/>
              <a:t> </a:t>
            </a:r>
            <a:r>
              <a:rPr lang="en-GB" sz="2200" dirty="0">
                <a:solidFill>
                  <a:srgbClr val="FF0000"/>
                </a:solidFill>
              </a:rPr>
              <a:t>One</a:t>
            </a:r>
            <a:r>
              <a:rPr lang="en-GB" sz="2200" dirty="0"/>
              <a:t>, number magic happens and they turn into </a:t>
            </a:r>
            <a:r>
              <a:rPr lang="en-GB" sz="2200" dirty="0" err="1"/>
              <a:t>Numberblock</a:t>
            </a:r>
            <a:r>
              <a:rPr lang="en-GB" sz="2200" dirty="0"/>
              <a:t> </a:t>
            </a:r>
            <a:r>
              <a:rPr lang="en-GB" sz="2200" dirty="0">
                <a:solidFill>
                  <a:srgbClr val="FF0000"/>
                </a:solidFill>
              </a:rPr>
              <a:t>Two</a:t>
            </a:r>
            <a:r>
              <a:rPr lang="en-GB" sz="2200" dirty="0"/>
              <a:t>.</a:t>
            </a:r>
          </a:p>
          <a:p>
            <a:r>
              <a:rPr lang="en-GB" sz="2200" dirty="0">
                <a:solidFill>
                  <a:srgbClr val="FF0000"/>
                </a:solidFill>
              </a:rPr>
              <a:t>Two</a:t>
            </a:r>
            <a:r>
              <a:rPr lang="en-GB" sz="2200" dirty="0"/>
              <a:t> is delighted to exist but puzzled that he can't find the two </a:t>
            </a:r>
            <a:r>
              <a:rPr lang="en-GB" sz="2200" dirty="0">
                <a:solidFill>
                  <a:srgbClr val="FF0000"/>
                </a:solidFill>
              </a:rPr>
              <a:t>Ones</a:t>
            </a:r>
            <a:r>
              <a:rPr lang="en-GB" sz="2200" dirty="0"/>
              <a:t> - then he realises they are in him. He splits into the two </a:t>
            </a:r>
            <a:r>
              <a:rPr lang="en-GB" sz="2200" dirty="0">
                <a:solidFill>
                  <a:srgbClr val="FF0000"/>
                </a:solidFill>
              </a:rPr>
              <a:t>Ones</a:t>
            </a:r>
            <a:r>
              <a:rPr lang="en-GB" sz="2200" dirty="0"/>
              <a:t>, who wonder where </a:t>
            </a:r>
            <a:r>
              <a:rPr lang="en-GB" sz="2200" dirty="0">
                <a:solidFill>
                  <a:srgbClr val="FF0000"/>
                </a:solidFill>
              </a:rPr>
              <a:t>Two</a:t>
            </a:r>
            <a:r>
              <a:rPr lang="en-GB" sz="2200" dirty="0"/>
              <a:t> went. </a:t>
            </a:r>
          </a:p>
          <a:p>
            <a:r>
              <a:rPr lang="en-GB" sz="2200" dirty="0"/>
              <a:t>Then the two </a:t>
            </a:r>
            <a:r>
              <a:rPr lang="en-GB" sz="2200" dirty="0">
                <a:solidFill>
                  <a:srgbClr val="FF0000"/>
                </a:solidFill>
              </a:rPr>
              <a:t>Ones</a:t>
            </a:r>
            <a:r>
              <a:rPr lang="en-GB" sz="2200" dirty="0"/>
              <a:t> figure out what to do: </a:t>
            </a:r>
            <a:r>
              <a:rPr lang="en-GB" sz="2200" dirty="0">
                <a:solidFill>
                  <a:srgbClr val="FF0000"/>
                </a:solidFill>
              </a:rPr>
              <a:t>Another</a:t>
            </a:r>
            <a:r>
              <a:rPr lang="en-GB" sz="2200" dirty="0"/>
              <a:t> </a:t>
            </a:r>
            <a:r>
              <a:rPr lang="en-GB" sz="2200" dirty="0">
                <a:solidFill>
                  <a:srgbClr val="FF0000"/>
                </a:solidFill>
              </a:rPr>
              <a:t>One </a:t>
            </a:r>
            <a:r>
              <a:rPr lang="en-GB" sz="2200" dirty="0"/>
              <a:t>runs to the magic mirror, duplicates herself, and they make Numberblock </a:t>
            </a:r>
            <a:r>
              <a:rPr lang="en-GB" sz="2200" dirty="0">
                <a:solidFill>
                  <a:srgbClr val="FF0000"/>
                </a:solidFill>
              </a:rPr>
              <a:t>Two</a:t>
            </a:r>
            <a:r>
              <a:rPr lang="en-GB" sz="2200" dirty="0"/>
              <a:t>. The original </a:t>
            </a:r>
            <a:r>
              <a:rPr lang="en-GB" sz="2200" dirty="0">
                <a:solidFill>
                  <a:srgbClr val="FF0000"/>
                </a:solidFill>
              </a:rPr>
              <a:t>One</a:t>
            </a:r>
            <a:r>
              <a:rPr lang="en-GB" sz="2200" dirty="0"/>
              <a:t>, who has fallen in a patch of flowers, catches up with </a:t>
            </a:r>
            <a:r>
              <a:rPr lang="en-GB" sz="2200" dirty="0">
                <a:solidFill>
                  <a:srgbClr val="FF0000"/>
                </a:solidFill>
              </a:rPr>
              <a:t>Two</a:t>
            </a:r>
            <a:r>
              <a:rPr lang="en-GB" sz="2200" dirty="0"/>
              <a:t> and they finally meet. </a:t>
            </a:r>
            <a:r>
              <a:rPr lang="en-GB" sz="2200" dirty="0">
                <a:solidFill>
                  <a:srgbClr val="FF0000"/>
                </a:solidFill>
              </a:rPr>
              <a:t>Two</a:t>
            </a:r>
            <a:r>
              <a:rPr lang="en-GB" sz="2200" dirty="0"/>
              <a:t> produces a second racket and they play tennis together.</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5"/>
            <a:ext cx="10771275" cy="4849271"/>
          </a:xfrm>
        </p:spPr>
        <p:txBody>
          <a:bodyPr vert="horz" lIns="91440" tIns="45720" rIns="91440" bIns="45720" rtlCol="0" anchor="t">
            <a:noAutofit/>
          </a:bodyPr>
          <a:lstStyle/>
          <a:p>
            <a:pPr>
              <a:lnSpc>
                <a:spcPct val="100000"/>
              </a:lnSpc>
              <a:spcBef>
                <a:spcPts val="1800"/>
              </a:spcBef>
            </a:pPr>
            <a:r>
              <a:rPr lang="en-GB" sz="2400" b="1" dirty="0">
                <a:latin typeface="Myriad Pro"/>
              </a:rPr>
              <a:t>The structure of 2                                                                                                                                                                                                    </a:t>
            </a:r>
            <a:r>
              <a:rPr lang="en-GB" sz="2400" dirty="0">
                <a:latin typeface="Myriad Pro"/>
              </a:rPr>
              <a:t>The mathematics in this episode introduces the part-part-whole structure of number:</a:t>
            </a:r>
          </a:p>
          <a:p>
            <a:pPr>
              <a:lnSpc>
                <a:spcPct val="100000"/>
              </a:lnSpc>
              <a:spcBef>
                <a:spcPts val="0"/>
              </a:spcBef>
            </a:pPr>
            <a:r>
              <a:rPr lang="en-GB" sz="2400" dirty="0">
                <a:solidFill>
                  <a:srgbClr val="FF0000"/>
                </a:solidFill>
                <a:latin typeface="Myriad Pro"/>
              </a:rPr>
              <a:t>One</a:t>
            </a:r>
            <a:r>
              <a:rPr lang="en-GB" sz="2400" dirty="0">
                <a:latin typeface="Myriad Pro"/>
              </a:rPr>
              <a:t> and </a:t>
            </a:r>
            <a:r>
              <a:rPr lang="en-GB" sz="2400" dirty="0">
                <a:solidFill>
                  <a:srgbClr val="FF0000"/>
                </a:solidFill>
                <a:latin typeface="Myriad Pro"/>
              </a:rPr>
              <a:t>Another</a:t>
            </a:r>
            <a:r>
              <a:rPr lang="en-GB" sz="2400" dirty="0">
                <a:latin typeface="Myriad Pro"/>
              </a:rPr>
              <a:t> </a:t>
            </a:r>
            <a:r>
              <a:rPr lang="en-GB" sz="2400" dirty="0">
                <a:solidFill>
                  <a:srgbClr val="FF0000"/>
                </a:solidFill>
                <a:latin typeface="Myriad Pro"/>
              </a:rPr>
              <a:t>One</a:t>
            </a:r>
            <a:r>
              <a:rPr lang="en-GB" sz="2400" dirty="0">
                <a:latin typeface="Myriad Pro"/>
              </a:rPr>
              <a:t> come together to make </a:t>
            </a:r>
            <a:r>
              <a:rPr lang="en-GB" sz="2400" dirty="0">
                <a:solidFill>
                  <a:srgbClr val="FF0000"/>
                </a:solidFill>
                <a:latin typeface="Myriad Pro"/>
              </a:rPr>
              <a:t>Two </a:t>
            </a:r>
            <a:r>
              <a:rPr lang="en-GB" sz="2400" dirty="0">
                <a:latin typeface="Myriad Pro"/>
              </a:rPr>
              <a:t>(combining). </a:t>
            </a:r>
          </a:p>
          <a:p>
            <a:pPr>
              <a:lnSpc>
                <a:spcPct val="100000"/>
              </a:lnSpc>
              <a:spcBef>
                <a:spcPts val="0"/>
              </a:spcBef>
            </a:pPr>
            <a:r>
              <a:rPr lang="en-GB" sz="2400" dirty="0">
                <a:solidFill>
                  <a:srgbClr val="FF0000"/>
                </a:solidFill>
                <a:latin typeface="Myriad Pro"/>
              </a:rPr>
              <a:t>Two</a:t>
            </a:r>
            <a:r>
              <a:rPr lang="en-GB" sz="2400" dirty="0">
                <a:latin typeface="Myriad Pro"/>
              </a:rPr>
              <a:t> can be separated into </a:t>
            </a:r>
            <a:r>
              <a:rPr lang="en-GB" sz="2400" dirty="0">
                <a:solidFill>
                  <a:srgbClr val="FF0000"/>
                </a:solidFill>
                <a:latin typeface="Myriad Pro"/>
              </a:rPr>
              <a:t>One</a:t>
            </a:r>
            <a:r>
              <a:rPr lang="en-GB" sz="2400" dirty="0">
                <a:latin typeface="Myriad Pro"/>
              </a:rPr>
              <a:t> and </a:t>
            </a:r>
            <a:r>
              <a:rPr lang="en-GB" sz="2400" dirty="0">
                <a:solidFill>
                  <a:srgbClr val="FF0000"/>
                </a:solidFill>
                <a:latin typeface="Myriad Pro"/>
              </a:rPr>
              <a:t>Another</a:t>
            </a:r>
            <a:r>
              <a:rPr lang="en-GB" sz="2400" dirty="0">
                <a:latin typeface="Myriad Pro"/>
              </a:rPr>
              <a:t> </a:t>
            </a:r>
            <a:r>
              <a:rPr lang="en-GB" sz="2400" dirty="0">
                <a:solidFill>
                  <a:srgbClr val="FF0000"/>
                </a:solidFill>
                <a:latin typeface="Myriad Pro"/>
              </a:rPr>
              <a:t>One</a:t>
            </a:r>
            <a:r>
              <a:rPr lang="en-GB" sz="2400" dirty="0">
                <a:latin typeface="Myriad Pro"/>
              </a:rPr>
              <a:t> (partitioning). </a:t>
            </a:r>
          </a:p>
          <a:p>
            <a:pPr>
              <a:lnSpc>
                <a:spcPct val="100000"/>
              </a:lnSpc>
              <a:spcBef>
                <a:spcPts val="0"/>
              </a:spcBef>
            </a:pPr>
            <a:r>
              <a:rPr lang="en-GB" sz="2400" dirty="0">
                <a:solidFill>
                  <a:srgbClr val="FF0000"/>
                </a:solidFill>
                <a:latin typeface="Myriad Pro"/>
              </a:rPr>
              <a:t>Two </a:t>
            </a:r>
            <a:r>
              <a:rPr lang="en-GB" sz="2400" dirty="0">
                <a:latin typeface="Myriad Pro"/>
              </a:rPr>
              <a:t>can be represented using other vocabulary such as '</a:t>
            </a:r>
            <a:r>
              <a:rPr lang="en-GB" sz="2400" i="1" dirty="0">
                <a:latin typeface="Myriad Pro"/>
              </a:rPr>
              <a:t>twice as much' </a:t>
            </a:r>
            <a:r>
              <a:rPr lang="en-GB" sz="2400" dirty="0">
                <a:latin typeface="Myriad Pro"/>
              </a:rPr>
              <a:t>and '</a:t>
            </a:r>
            <a:r>
              <a:rPr lang="en-GB" sz="2400" i="1" dirty="0">
                <a:latin typeface="Myriad Pro"/>
              </a:rPr>
              <a:t>pair’.</a:t>
            </a:r>
          </a:p>
          <a:p>
            <a:pPr>
              <a:lnSpc>
                <a:spcPct val="100000"/>
              </a:lnSpc>
              <a:spcBef>
                <a:spcPts val="1800"/>
              </a:spcBef>
            </a:pPr>
            <a:r>
              <a:rPr lang="en-GB" sz="2400" b="1" dirty="0">
                <a:latin typeface="Myriad Pro"/>
              </a:rPr>
              <a:t>Counting to 2                                                                                         </a:t>
            </a:r>
          </a:p>
          <a:p>
            <a:pPr>
              <a:lnSpc>
                <a:spcPct val="100000"/>
              </a:lnSpc>
              <a:spcBef>
                <a:spcPts val="1800"/>
              </a:spcBef>
            </a:pPr>
            <a:r>
              <a:rPr lang="en-GB" sz="2400" dirty="0">
                <a:latin typeface="Myriad Pro"/>
              </a:rPr>
              <a:t>Counting involves knowing the order of the number names and assigning one number tag to one object or event. This episode introduces saying “one, two” and using this to tag objects (e.g. tennis rackets) and events (e.g. steps, hitting the ball).</a:t>
            </a:r>
          </a:p>
          <a:p>
            <a:endParaRPr lang="en-GB" sz="2400" dirty="0">
              <a:latin typeface="Myriad Pro"/>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latin typeface="Myriad Pro"/>
              </a:rPr>
              <a:t>During this episode </a:t>
            </a:r>
            <a:r>
              <a:rPr lang="en-GB" sz="2400" dirty="0">
                <a:solidFill>
                  <a:srgbClr val="FF0000"/>
                </a:solidFill>
                <a:latin typeface="Myriad Pro"/>
              </a:rPr>
              <a:t>Two</a:t>
            </a:r>
            <a:r>
              <a:rPr lang="en-GB" sz="2400" dirty="0">
                <a:latin typeface="Myriad Pro"/>
              </a:rPr>
              <a:t> is made by combining </a:t>
            </a:r>
            <a:r>
              <a:rPr lang="en-GB" sz="2400" dirty="0">
                <a:solidFill>
                  <a:srgbClr val="FF0000"/>
                </a:solidFill>
                <a:latin typeface="Myriad Pro"/>
              </a:rPr>
              <a:t>One</a:t>
            </a:r>
            <a:r>
              <a:rPr lang="en-GB" sz="2400" dirty="0">
                <a:latin typeface="Myriad Pro"/>
              </a:rPr>
              <a:t> and </a:t>
            </a:r>
            <a:r>
              <a:rPr lang="en-GB" sz="2400" dirty="0">
                <a:solidFill>
                  <a:srgbClr val="FF0000"/>
                </a:solidFill>
              </a:rPr>
              <a:t>Another</a:t>
            </a:r>
            <a:r>
              <a:rPr lang="en-GB" sz="2400" dirty="0">
                <a:latin typeface="Myriad Pro"/>
              </a:rPr>
              <a:t> </a:t>
            </a:r>
            <a:r>
              <a:rPr lang="en-GB" sz="2400" dirty="0">
                <a:solidFill>
                  <a:srgbClr val="FF0000"/>
                </a:solidFill>
                <a:latin typeface="Myriad Pro"/>
              </a:rPr>
              <a:t>One</a:t>
            </a:r>
            <a:r>
              <a:rPr lang="en-GB" sz="2400" dirty="0">
                <a:latin typeface="Myriad Pro"/>
              </a:rPr>
              <a:t>. Use the language of </a:t>
            </a:r>
            <a:r>
              <a:rPr lang="en-GB" sz="2400" i="1" dirty="0">
                <a:latin typeface="Myriad Pro"/>
              </a:rPr>
              <a:t>combining</a:t>
            </a:r>
            <a:r>
              <a:rPr lang="en-GB" sz="2400" dirty="0">
                <a:latin typeface="Myriad Pro"/>
              </a:rPr>
              <a:t> two objects or events to rehearse this concept.</a:t>
            </a:r>
          </a:p>
          <a:p>
            <a:r>
              <a:rPr lang="en-GB" sz="2400" dirty="0">
                <a:latin typeface="Myriad Pro"/>
              </a:rPr>
              <a:t>“</a:t>
            </a:r>
            <a:r>
              <a:rPr lang="en-GB" sz="2400" b="1" dirty="0">
                <a:latin typeface="Myriad Pro"/>
              </a:rPr>
              <a:t>One [tennis racket] and another [tennis racket] is two [tennis rackets]</a:t>
            </a:r>
            <a:r>
              <a:rPr lang="en-GB" sz="2400" dirty="0">
                <a:latin typeface="Myriad Pro"/>
              </a:rPr>
              <a:t>”.</a:t>
            </a:r>
          </a:p>
          <a:p>
            <a:pPr>
              <a:lnSpc>
                <a:spcPct val="100000"/>
              </a:lnSpc>
              <a:spcBef>
                <a:spcPts val="1800"/>
              </a:spcBef>
            </a:pPr>
            <a:r>
              <a:rPr lang="en-GB" sz="2400" dirty="0">
                <a:latin typeface="Myriad Pro"/>
              </a:rPr>
              <a:t>Also in this episode </a:t>
            </a:r>
            <a:r>
              <a:rPr lang="en-GB" sz="2400" dirty="0">
                <a:solidFill>
                  <a:srgbClr val="FF0000"/>
                </a:solidFill>
                <a:latin typeface="Myriad Pro"/>
              </a:rPr>
              <a:t>Two</a:t>
            </a:r>
            <a:r>
              <a:rPr lang="en-GB" sz="2400" dirty="0">
                <a:latin typeface="Myriad Pro"/>
              </a:rPr>
              <a:t> is partitioned into </a:t>
            </a:r>
            <a:r>
              <a:rPr lang="en-GB" sz="2400" dirty="0">
                <a:solidFill>
                  <a:srgbClr val="FF0000"/>
                </a:solidFill>
                <a:latin typeface="Myriad Pro"/>
              </a:rPr>
              <a:t>One</a:t>
            </a:r>
            <a:r>
              <a:rPr lang="en-GB" sz="2400" dirty="0">
                <a:latin typeface="Myriad Pro"/>
              </a:rPr>
              <a:t> and </a:t>
            </a:r>
            <a:r>
              <a:rPr lang="en-GB" sz="2400" dirty="0">
                <a:solidFill>
                  <a:srgbClr val="FF0000"/>
                </a:solidFill>
              </a:rPr>
              <a:t>Another</a:t>
            </a:r>
            <a:r>
              <a:rPr lang="en-GB" sz="2400" dirty="0">
                <a:latin typeface="Myriad Pro"/>
              </a:rPr>
              <a:t> </a:t>
            </a:r>
            <a:r>
              <a:rPr lang="en-GB" sz="2400" dirty="0">
                <a:solidFill>
                  <a:srgbClr val="FF0000"/>
                </a:solidFill>
                <a:latin typeface="Myriad Pro"/>
              </a:rPr>
              <a:t>One</a:t>
            </a:r>
            <a:r>
              <a:rPr lang="en-GB" sz="2400" dirty="0">
                <a:latin typeface="Myriad Pro"/>
              </a:rPr>
              <a:t>. Use the language of partitioning two objects or events to rehearse this concept.</a:t>
            </a:r>
          </a:p>
          <a:p>
            <a:r>
              <a:rPr lang="en-GB" sz="2400" dirty="0">
                <a:latin typeface="Myriad Pro"/>
              </a:rPr>
              <a:t>“</a:t>
            </a:r>
            <a:r>
              <a:rPr lang="en-GB" sz="2400" b="1" dirty="0">
                <a:latin typeface="Myriad Pro"/>
              </a:rPr>
              <a:t>Two [tennis rackets] is one [tennis racket] and another [tennis racket]</a:t>
            </a:r>
            <a:r>
              <a:rPr lang="en-GB" sz="2400" dirty="0">
                <a:latin typeface="Myriad Pro"/>
              </a:rPr>
              <a:t>”.</a:t>
            </a:r>
          </a:p>
          <a:p>
            <a:endParaRPr lang="en-GB" b="1" dirty="0">
              <a:latin typeface="Myriad Pro"/>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latin typeface="Myriad Pro"/>
              </a:rPr>
              <a:t>Watch the episode of </a:t>
            </a:r>
            <a:r>
              <a:rPr lang="en-GB" sz="2400" dirty="0" err="1">
                <a:latin typeface="Myriad Pro"/>
              </a:rPr>
              <a:t>Numberblocks</a:t>
            </a:r>
            <a:r>
              <a:rPr lang="en-GB" sz="2400" dirty="0">
                <a:latin typeface="Myriad Pro"/>
              </a:rPr>
              <a:t>. First ask the children what they noticed and allow them to talk to you and each other. The following slides are designed to stimulate children and adults to talk about the episode and draw out some key aspects of the mathematics.</a:t>
            </a:r>
          </a:p>
          <a:p>
            <a:endParaRPr lang="en-GB" sz="2400" dirty="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rawing of a cartoon character&#10;&#10;Description generated with high confidence">
            <a:extLst>
              <a:ext uri="{FF2B5EF4-FFF2-40B4-BE49-F238E27FC236}">
                <a16:creationId xmlns:a16="http://schemas.microsoft.com/office/drawing/2014/main" id="{2CE41996-B9BA-4D34-8853-13A45C917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3" name="Rectangle 2"/>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7" name="Oval 6">
            <a:extLst>
              <a:ext uri="{FF2B5EF4-FFF2-40B4-BE49-F238E27FC236}">
                <a16:creationId xmlns:a16="http://schemas.microsoft.com/office/drawing/2014/main" id="{518EC57B-C764-4CCB-B2EE-9CCCE6641A4F}"/>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40822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drawing of a cartoon character&#10;&#10;Description generated with high confidence">
            <a:extLst>
              <a:ext uri="{FF2B5EF4-FFF2-40B4-BE49-F238E27FC236}">
                <a16:creationId xmlns:a16="http://schemas.microsoft.com/office/drawing/2014/main" id="{7B0E7B7A-55AE-4D8A-A836-EA988A12E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Oval 8">
            <a:extLst>
              <a:ext uri="{FF2B5EF4-FFF2-40B4-BE49-F238E27FC236}">
                <a16:creationId xmlns:a16="http://schemas.microsoft.com/office/drawing/2014/main" id="{E425FE06-5AF6-41F9-811E-44E19D9A55BD}"/>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176671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2.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9E6FC4-CD24-4213-B870-9ED43E135DAA}">
  <ds:schemaRefs>
    <ds:schemaRef ds:uri="448c4a6a-bcae-4211-8504-7e5193445ce8"/>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2029e86-67e7-4883-9866-832c3e79c701"/>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1477</Words>
  <Application>Microsoft Office PowerPoint</Application>
  <PresentationFormat>Widescreen</PresentationFormat>
  <Paragraphs>114</Paragraphs>
  <Slides>18</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Myriad Pro</vt:lpstr>
      <vt:lpstr>Times New Roman</vt:lpstr>
      <vt:lpstr>Office Theme</vt:lpstr>
      <vt:lpstr>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97</cp:revision>
  <dcterms:created xsi:type="dcterms:W3CDTF">2018-02-20T10:26:52Z</dcterms:created>
  <dcterms:modified xsi:type="dcterms:W3CDTF">2018-05-09T15:08:29Z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