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5"/>
  </p:notesMasterIdLst>
  <p:sldIdLst>
    <p:sldId id="263" r:id="rId6"/>
    <p:sldId id="588" r:id="rId7"/>
    <p:sldId id="617" r:id="rId8"/>
    <p:sldId id="581" r:id="rId9"/>
    <p:sldId id="589" r:id="rId10"/>
    <p:sldId id="590" r:id="rId11"/>
    <p:sldId id="591" r:id="rId12"/>
    <p:sldId id="592" r:id="rId13"/>
    <p:sldId id="593" r:id="rId14"/>
    <p:sldId id="279" r:id="rId15"/>
    <p:sldId id="594" r:id="rId16"/>
    <p:sldId id="596" r:id="rId17"/>
    <p:sldId id="597" r:id="rId18"/>
    <p:sldId id="598" r:id="rId19"/>
    <p:sldId id="599" r:id="rId20"/>
    <p:sldId id="600" r:id="rId21"/>
    <p:sldId id="601" r:id="rId22"/>
    <p:sldId id="602" r:id="rId23"/>
    <p:sldId id="603" r:id="rId24"/>
    <p:sldId id="584" r:id="rId25"/>
    <p:sldId id="604" r:id="rId26"/>
    <p:sldId id="605" r:id="rId27"/>
    <p:sldId id="606" r:id="rId28"/>
    <p:sldId id="607" r:id="rId29"/>
    <p:sldId id="608" r:id="rId30"/>
    <p:sldId id="609" r:id="rId31"/>
    <p:sldId id="610" r:id="rId32"/>
    <p:sldId id="611" r:id="rId33"/>
    <p:sldId id="595" r:id="rId34"/>
    <p:sldId id="286" r:id="rId35"/>
    <p:sldId id="265" r:id="rId36"/>
    <p:sldId id="287" r:id="rId37"/>
    <p:sldId id="612" r:id="rId38"/>
    <p:sldId id="613" r:id="rId39"/>
    <p:sldId id="614" r:id="rId40"/>
    <p:sldId id="618" r:id="rId41"/>
    <p:sldId id="615" r:id="rId42"/>
    <p:sldId id="625" r:id="rId43"/>
    <p:sldId id="616" r:id="rId44"/>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2"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CD11C-259A-4924-93E0-24989BC7F106}" v="4" dt="2021-10-06T08:31:38.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0" autoAdjust="0"/>
    <p:restoredTop sz="76041" autoAdjust="0"/>
  </p:normalViewPr>
  <p:slideViewPr>
    <p:cSldViewPr>
      <p:cViewPr varScale="1">
        <p:scale>
          <a:sx n="55" d="100"/>
          <a:sy n="55" d="100"/>
        </p:scale>
        <p:origin x="1002"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BF1CD11C-259A-4924-93E0-24989BC7F106}"/>
    <pc:docChg chg="undo custSel modSld">
      <pc:chgData name="Rebecca Donaldson" userId="de1bd23b-13b3-40c7-98d3-b019b9d9da5e" providerId="ADAL" clId="{BF1CD11C-259A-4924-93E0-24989BC7F106}" dt="2021-10-06T08:32:51.765" v="35" actId="14100"/>
      <pc:docMkLst>
        <pc:docMk/>
      </pc:docMkLst>
      <pc:sldChg chg="addSp delSp modSp mod addCm delCm">
        <pc:chgData name="Rebecca Donaldson" userId="de1bd23b-13b3-40c7-98d3-b019b9d9da5e" providerId="ADAL" clId="{BF1CD11C-259A-4924-93E0-24989BC7F106}" dt="2021-10-06T08:32:51.765" v="35" actId="14100"/>
        <pc:sldMkLst>
          <pc:docMk/>
          <pc:sldMk cId="3971273620" sldId="601"/>
        </pc:sldMkLst>
        <pc:spChg chg="add del">
          <ac:chgData name="Rebecca Donaldson" userId="de1bd23b-13b3-40c7-98d3-b019b9d9da5e" providerId="ADAL" clId="{BF1CD11C-259A-4924-93E0-24989BC7F106}" dt="2021-10-06T08:30:23.740" v="7"/>
          <ac:spMkLst>
            <pc:docMk/>
            <pc:sldMk cId="3971273620" sldId="601"/>
            <ac:spMk id="3" creationId="{A4567BBB-375B-45DA-A2C0-9631774684AD}"/>
          </ac:spMkLst>
        </pc:spChg>
        <pc:spChg chg="del">
          <ac:chgData name="Rebecca Donaldson" userId="de1bd23b-13b3-40c7-98d3-b019b9d9da5e" providerId="ADAL" clId="{BF1CD11C-259A-4924-93E0-24989BC7F106}" dt="2021-10-06T08:30:18.569" v="2" actId="478"/>
          <ac:spMkLst>
            <pc:docMk/>
            <pc:sldMk cId="3971273620" sldId="601"/>
            <ac:spMk id="5" creationId="{F0406B08-7F70-46A6-AC50-2176E2FF14FB}"/>
          </ac:spMkLst>
        </pc:spChg>
        <pc:spChg chg="mod">
          <ac:chgData name="Rebecca Donaldson" userId="de1bd23b-13b3-40c7-98d3-b019b9d9da5e" providerId="ADAL" clId="{BF1CD11C-259A-4924-93E0-24989BC7F106}" dt="2021-10-06T08:32:51.765" v="35" actId="14100"/>
          <ac:spMkLst>
            <pc:docMk/>
            <pc:sldMk cId="3971273620" sldId="601"/>
            <ac:spMk id="7" creationId="{E26945E2-7C94-4F56-8B18-0B6FBD15544E}"/>
          </ac:spMkLst>
        </pc:spChg>
        <pc:spChg chg="del">
          <ac:chgData name="Rebecca Donaldson" userId="de1bd23b-13b3-40c7-98d3-b019b9d9da5e" providerId="ADAL" clId="{BF1CD11C-259A-4924-93E0-24989BC7F106}" dt="2021-10-06T08:30:19.768" v="4" actId="478"/>
          <ac:spMkLst>
            <pc:docMk/>
            <pc:sldMk cId="3971273620" sldId="601"/>
            <ac:spMk id="9" creationId="{74735879-6FF5-47C8-B90E-5DA6C074AAAF}"/>
          </ac:spMkLst>
        </pc:spChg>
        <pc:picChg chg="del">
          <ac:chgData name="Rebecca Donaldson" userId="de1bd23b-13b3-40c7-98d3-b019b9d9da5e" providerId="ADAL" clId="{BF1CD11C-259A-4924-93E0-24989BC7F106}" dt="2021-10-06T08:30:19.096" v="3" actId="478"/>
          <ac:picMkLst>
            <pc:docMk/>
            <pc:sldMk cId="3971273620" sldId="601"/>
            <ac:picMk id="4" creationId="{16EAB230-4B1F-485F-B491-513705FE2206}"/>
          </ac:picMkLst>
        </pc:picChg>
        <pc:picChg chg="add mod modCrop">
          <ac:chgData name="Rebecca Donaldson" userId="de1bd23b-13b3-40c7-98d3-b019b9d9da5e" providerId="ADAL" clId="{BF1CD11C-259A-4924-93E0-24989BC7F106}" dt="2021-10-06T08:32:51.371" v="34" actId="14100"/>
          <ac:picMkLst>
            <pc:docMk/>
            <pc:sldMk cId="3971273620" sldId="601"/>
            <ac:picMk id="10" creationId="{A021C7E2-C57E-44E5-8800-42C4F9BD0C61}"/>
          </ac:picMkLst>
        </pc:picChg>
        <pc:cxnChg chg="del">
          <ac:chgData name="Rebecca Donaldson" userId="de1bd23b-13b3-40c7-98d3-b019b9d9da5e" providerId="ADAL" clId="{BF1CD11C-259A-4924-93E0-24989BC7F106}" dt="2021-10-06T08:30:20.554" v="5" actId="478"/>
          <ac:cxnSpMkLst>
            <pc:docMk/>
            <pc:sldMk cId="3971273620" sldId="601"/>
            <ac:cxnSpMk id="8" creationId="{E783023B-F62E-46E5-949D-F07463D1258A}"/>
          </ac:cxnSpMkLst>
        </pc:cxnChg>
      </pc:sldChg>
      <pc:sldChg chg="addSp modSp mod">
        <pc:chgData name="Rebecca Donaldson" userId="de1bd23b-13b3-40c7-98d3-b019b9d9da5e" providerId="ADAL" clId="{BF1CD11C-259A-4924-93E0-24989BC7F106}" dt="2021-10-06T08:32:24.952" v="29" actId="14100"/>
        <pc:sldMkLst>
          <pc:docMk/>
          <pc:sldMk cId="2084156252" sldId="602"/>
        </pc:sldMkLst>
        <pc:spChg chg="mod">
          <ac:chgData name="Rebecca Donaldson" userId="de1bd23b-13b3-40c7-98d3-b019b9d9da5e" providerId="ADAL" clId="{BF1CD11C-259A-4924-93E0-24989BC7F106}" dt="2021-10-06T08:32:05.407" v="27" actId="14100"/>
          <ac:spMkLst>
            <pc:docMk/>
            <pc:sldMk cId="2084156252" sldId="602"/>
            <ac:spMk id="49" creationId="{1A270631-AD7A-48A2-A26A-AC3207C67C78}"/>
          </ac:spMkLst>
        </pc:spChg>
        <pc:spChg chg="mod">
          <ac:chgData name="Rebecca Donaldson" userId="de1bd23b-13b3-40c7-98d3-b019b9d9da5e" providerId="ADAL" clId="{BF1CD11C-259A-4924-93E0-24989BC7F106}" dt="2021-10-06T08:32:00.126" v="25" actId="27636"/>
          <ac:spMkLst>
            <pc:docMk/>
            <pc:sldMk cId="2084156252" sldId="602"/>
            <ac:spMk id="50" creationId="{61E2623B-6A93-4AEB-A8B4-E5B12252BAED}"/>
          </ac:spMkLst>
        </pc:spChg>
        <pc:picChg chg="add mod modCrop">
          <ac:chgData name="Rebecca Donaldson" userId="de1bd23b-13b3-40c7-98d3-b019b9d9da5e" providerId="ADAL" clId="{BF1CD11C-259A-4924-93E0-24989BC7F106}" dt="2021-10-06T08:32:24.952" v="29" actId="14100"/>
          <ac:picMkLst>
            <pc:docMk/>
            <pc:sldMk cId="2084156252" sldId="602"/>
            <ac:picMk id="3" creationId="{CB0174AF-199F-417C-80B3-AE35DFEB6A8E}"/>
          </ac:picMkLst>
        </pc:picChg>
      </pc:sldChg>
    </pc:docChg>
  </pc:docChgLst>
  <pc:docChgLst>
    <pc:chgData name="Steve McCormack" userId="a36034f6-e157-44c0-92e0-583c4185333c" providerId="ADAL" clId="{54979A21-F61D-457E-AA2D-62A7ADDFD001}"/>
    <pc:docChg chg="modSld">
      <pc:chgData name="Steve McCormack" userId="a36034f6-e157-44c0-92e0-583c4185333c" providerId="ADAL" clId="{54979A21-F61D-457E-AA2D-62A7ADDFD001}" dt="2021-10-06T09:38:43.140" v="57" actId="6549"/>
      <pc:docMkLst>
        <pc:docMk/>
      </pc:docMkLst>
      <pc:sldChg chg="modSp mod">
        <pc:chgData name="Steve McCormack" userId="a36034f6-e157-44c0-92e0-583c4185333c" providerId="ADAL" clId="{54979A21-F61D-457E-AA2D-62A7ADDFD001}" dt="2021-10-06T09:35:06.302" v="5" actId="6549"/>
        <pc:sldMkLst>
          <pc:docMk/>
          <pc:sldMk cId="0" sldId="588"/>
        </pc:sldMkLst>
        <pc:spChg chg="mod">
          <ac:chgData name="Steve McCormack" userId="a36034f6-e157-44c0-92e0-583c4185333c" providerId="ADAL" clId="{54979A21-F61D-457E-AA2D-62A7ADDFD001}" dt="2021-10-06T09:35:06.302" v="5" actId="6549"/>
          <ac:spMkLst>
            <pc:docMk/>
            <pc:sldMk cId="0" sldId="588"/>
            <ac:spMk id="5" creationId="{F3AEFA3D-6E0E-40FE-BDA2-AC1662A877CD}"/>
          </ac:spMkLst>
        </pc:spChg>
      </pc:sldChg>
      <pc:sldChg chg="modSp mod">
        <pc:chgData name="Steve McCormack" userId="a36034f6-e157-44c0-92e0-583c4185333c" providerId="ADAL" clId="{54979A21-F61D-457E-AA2D-62A7ADDFD001}" dt="2021-10-06T09:38:09.713" v="47" actId="6549"/>
        <pc:sldMkLst>
          <pc:docMk/>
          <pc:sldMk cId="531004546" sldId="595"/>
        </pc:sldMkLst>
        <pc:spChg chg="mod">
          <ac:chgData name="Steve McCormack" userId="a36034f6-e157-44c0-92e0-583c4185333c" providerId="ADAL" clId="{54979A21-F61D-457E-AA2D-62A7ADDFD001}" dt="2021-10-06T09:38:09.713" v="47" actId="6549"/>
          <ac:spMkLst>
            <pc:docMk/>
            <pc:sldMk cId="531004546" sldId="595"/>
            <ac:spMk id="46" creationId="{F54F07ED-8B66-4FB3-B9ED-20C6A6FEE49C}"/>
          </ac:spMkLst>
        </pc:spChg>
      </pc:sldChg>
      <pc:sldChg chg="modSp mod">
        <pc:chgData name="Steve McCormack" userId="a36034f6-e157-44c0-92e0-583c4185333c" providerId="ADAL" clId="{54979A21-F61D-457E-AA2D-62A7ADDFD001}" dt="2021-10-06T09:36:12.978" v="33" actId="6549"/>
        <pc:sldMkLst>
          <pc:docMk/>
          <pc:sldMk cId="2264910160" sldId="597"/>
        </pc:sldMkLst>
        <pc:spChg chg="mod">
          <ac:chgData name="Steve McCormack" userId="a36034f6-e157-44c0-92e0-583c4185333c" providerId="ADAL" clId="{54979A21-F61D-457E-AA2D-62A7ADDFD001}" dt="2021-10-06T09:36:12.978" v="33" actId="6549"/>
          <ac:spMkLst>
            <pc:docMk/>
            <pc:sldMk cId="2264910160" sldId="597"/>
            <ac:spMk id="3" creationId="{EC771724-309D-4EC6-8089-365C4C85F6A6}"/>
          </ac:spMkLst>
        </pc:spChg>
      </pc:sldChg>
      <pc:sldChg chg="modSp mod">
        <pc:chgData name="Steve McCormack" userId="a36034f6-e157-44c0-92e0-583c4185333c" providerId="ADAL" clId="{54979A21-F61D-457E-AA2D-62A7ADDFD001}" dt="2021-10-06T09:36:30.756" v="34" actId="6549"/>
        <pc:sldMkLst>
          <pc:docMk/>
          <pc:sldMk cId="2564626267" sldId="599"/>
        </pc:sldMkLst>
        <pc:spChg chg="mod">
          <ac:chgData name="Steve McCormack" userId="a36034f6-e157-44c0-92e0-583c4185333c" providerId="ADAL" clId="{54979A21-F61D-457E-AA2D-62A7ADDFD001}" dt="2021-10-06T09:36:30.756" v="34" actId="6549"/>
          <ac:spMkLst>
            <pc:docMk/>
            <pc:sldMk cId="2564626267" sldId="599"/>
            <ac:spMk id="2" creationId="{23A84928-1FCA-4634-9C2E-8162352F2955}"/>
          </ac:spMkLst>
        </pc:spChg>
      </pc:sldChg>
      <pc:sldChg chg="modSp mod">
        <pc:chgData name="Steve McCormack" userId="a36034f6-e157-44c0-92e0-583c4185333c" providerId="ADAL" clId="{54979A21-F61D-457E-AA2D-62A7ADDFD001}" dt="2021-10-06T09:36:35.853" v="35" actId="6549"/>
        <pc:sldMkLst>
          <pc:docMk/>
          <pc:sldMk cId="1866730790" sldId="600"/>
        </pc:sldMkLst>
        <pc:spChg chg="mod">
          <ac:chgData name="Steve McCormack" userId="a36034f6-e157-44c0-92e0-583c4185333c" providerId="ADAL" clId="{54979A21-F61D-457E-AA2D-62A7ADDFD001}" dt="2021-10-06T09:36:35.853" v="35" actId="6549"/>
          <ac:spMkLst>
            <pc:docMk/>
            <pc:sldMk cId="1866730790" sldId="600"/>
            <ac:spMk id="46" creationId="{F54F07ED-8B66-4FB3-B9ED-20C6A6FEE49C}"/>
          </ac:spMkLst>
        </pc:spChg>
      </pc:sldChg>
      <pc:sldChg chg="modSp mod">
        <pc:chgData name="Steve McCormack" userId="a36034f6-e157-44c0-92e0-583c4185333c" providerId="ADAL" clId="{54979A21-F61D-457E-AA2D-62A7ADDFD001}" dt="2021-10-06T09:36:41.716" v="36" actId="6549"/>
        <pc:sldMkLst>
          <pc:docMk/>
          <pc:sldMk cId="3971273620" sldId="601"/>
        </pc:sldMkLst>
        <pc:spChg chg="mod">
          <ac:chgData name="Steve McCormack" userId="a36034f6-e157-44c0-92e0-583c4185333c" providerId="ADAL" clId="{54979A21-F61D-457E-AA2D-62A7ADDFD001}" dt="2021-10-06T09:36:41.716" v="36" actId="6549"/>
          <ac:spMkLst>
            <pc:docMk/>
            <pc:sldMk cId="3971273620" sldId="601"/>
            <ac:spMk id="2" creationId="{23A84928-1FCA-4634-9C2E-8162352F2955}"/>
          </ac:spMkLst>
        </pc:spChg>
      </pc:sldChg>
      <pc:sldChg chg="modSp mod">
        <pc:chgData name="Steve McCormack" userId="a36034f6-e157-44c0-92e0-583c4185333c" providerId="ADAL" clId="{54979A21-F61D-457E-AA2D-62A7ADDFD001}" dt="2021-10-06T09:36:56.451" v="37" actId="6549"/>
        <pc:sldMkLst>
          <pc:docMk/>
          <pc:sldMk cId="2084156252" sldId="602"/>
        </pc:sldMkLst>
        <pc:spChg chg="mod">
          <ac:chgData name="Steve McCormack" userId="a36034f6-e157-44c0-92e0-583c4185333c" providerId="ADAL" clId="{54979A21-F61D-457E-AA2D-62A7ADDFD001}" dt="2021-10-06T09:36:56.451" v="37" actId="6549"/>
          <ac:spMkLst>
            <pc:docMk/>
            <pc:sldMk cId="2084156252" sldId="602"/>
            <ac:spMk id="46" creationId="{F54F07ED-8B66-4FB3-B9ED-20C6A6FEE49C}"/>
          </ac:spMkLst>
        </pc:spChg>
      </pc:sldChg>
      <pc:sldChg chg="modSp mod">
        <pc:chgData name="Steve McCormack" userId="a36034f6-e157-44c0-92e0-583c4185333c" providerId="ADAL" clId="{54979A21-F61D-457E-AA2D-62A7ADDFD001}" dt="2021-10-06T09:37:03.250" v="38" actId="6549"/>
        <pc:sldMkLst>
          <pc:docMk/>
          <pc:sldMk cId="1123909484" sldId="603"/>
        </pc:sldMkLst>
        <pc:spChg chg="mod">
          <ac:chgData name="Steve McCormack" userId="a36034f6-e157-44c0-92e0-583c4185333c" providerId="ADAL" clId="{54979A21-F61D-457E-AA2D-62A7ADDFD001}" dt="2021-10-06T09:37:03.250" v="38" actId="6549"/>
          <ac:spMkLst>
            <pc:docMk/>
            <pc:sldMk cId="1123909484" sldId="603"/>
            <ac:spMk id="2" creationId="{23A84928-1FCA-4634-9C2E-8162352F2955}"/>
          </ac:spMkLst>
        </pc:spChg>
      </pc:sldChg>
      <pc:sldChg chg="modSp mod">
        <pc:chgData name="Steve McCormack" userId="a36034f6-e157-44c0-92e0-583c4185333c" providerId="ADAL" clId="{54979A21-F61D-457E-AA2D-62A7ADDFD001}" dt="2021-10-06T09:37:09.459" v="39" actId="6549"/>
        <pc:sldMkLst>
          <pc:docMk/>
          <pc:sldMk cId="3663732019" sldId="604"/>
        </pc:sldMkLst>
        <pc:spChg chg="mod">
          <ac:chgData name="Steve McCormack" userId="a36034f6-e157-44c0-92e0-583c4185333c" providerId="ADAL" clId="{54979A21-F61D-457E-AA2D-62A7ADDFD001}" dt="2021-10-06T09:37:09.459" v="39" actId="6549"/>
          <ac:spMkLst>
            <pc:docMk/>
            <pc:sldMk cId="3663732019" sldId="604"/>
            <ac:spMk id="2" creationId="{23A84928-1FCA-4634-9C2E-8162352F2955}"/>
          </ac:spMkLst>
        </pc:spChg>
      </pc:sldChg>
      <pc:sldChg chg="modSp mod">
        <pc:chgData name="Steve McCormack" userId="a36034f6-e157-44c0-92e0-583c4185333c" providerId="ADAL" clId="{54979A21-F61D-457E-AA2D-62A7ADDFD001}" dt="2021-10-06T09:37:16.370" v="40" actId="6549"/>
        <pc:sldMkLst>
          <pc:docMk/>
          <pc:sldMk cId="2556613668" sldId="605"/>
        </pc:sldMkLst>
        <pc:spChg chg="mod">
          <ac:chgData name="Steve McCormack" userId="a36034f6-e157-44c0-92e0-583c4185333c" providerId="ADAL" clId="{54979A21-F61D-457E-AA2D-62A7ADDFD001}" dt="2021-10-06T09:37:16.370" v="40" actId="6549"/>
          <ac:spMkLst>
            <pc:docMk/>
            <pc:sldMk cId="2556613668" sldId="605"/>
            <ac:spMk id="46" creationId="{F54F07ED-8B66-4FB3-B9ED-20C6A6FEE49C}"/>
          </ac:spMkLst>
        </pc:spChg>
      </pc:sldChg>
      <pc:sldChg chg="modSp mod">
        <pc:chgData name="Steve McCormack" userId="a36034f6-e157-44c0-92e0-583c4185333c" providerId="ADAL" clId="{54979A21-F61D-457E-AA2D-62A7ADDFD001}" dt="2021-10-06T09:37:21.225" v="41" actId="6549"/>
        <pc:sldMkLst>
          <pc:docMk/>
          <pc:sldMk cId="1598388959" sldId="606"/>
        </pc:sldMkLst>
        <pc:spChg chg="mod">
          <ac:chgData name="Steve McCormack" userId="a36034f6-e157-44c0-92e0-583c4185333c" providerId="ADAL" clId="{54979A21-F61D-457E-AA2D-62A7ADDFD001}" dt="2021-10-06T09:37:21.225" v="41" actId="6549"/>
          <ac:spMkLst>
            <pc:docMk/>
            <pc:sldMk cId="1598388959" sldId="606"/>
            <ac:spMk id="2" creationId="{23A84928-1FCA-4634-9C2E-8162352F2955}"/>
          </ac:spMkLst>
        </pc:spChg>
      </pc:sldChg>
      <pc:sldChg chg="modSp mod">
        <pc:chgData name="Steve McCormack" userId="a36034f6-e157-44c0-92e0-583c4185333c" providerId="ADAL" clId="{54979A21-F61D-457E-AA2D-62A7ADDFD001}" dt="2021-10-06T09:37:25.518" v="42" actId="6549"/>
        <pc:sldMkLst>
          <pc:docMk/>
          <pc:sldMk cId="4107550078" sldId="607"/>
        </pc:sldMkLst>
        <pc:spChg chg="mod">
          <ac:chgData name="Steve McCormack" userId="a36034f6-e157-44c0-92e0-583c4185333c" providerId="ADAL" clId="{54979A21-F61D-457E-AA2D-62A7ADDFD001}" dt="2021-10-06T09:37:25.518" v="42" actId="6549"/>
          <ac:spMkLst>
            <pc:docMk/>
            <pc:sldMk cId="4107550078" sldId="607"/>
            <ac:spMk id="46" creationId="{F54F07ED-8B66-4FB3-B9ED-20C6A6FEE49C}"/>
          </ac:spMkLst>
        </pc:spChg>
      </pc:sldChg>
      <pc:sldChg chg="modSp mod">
        <pc:chgData name="Steve McCormack" userId="a36034f6-e157-44c0-92e0-583c4185333c" providerId="ADAL" clId="{54979A21-F61D-457E-AA2D-62A7ADDFD001}" dt="2021-10-06T09:37:32.439" v="43" actId="20577"/>
        <pc:sldMkLst>
          <pc:docMk/>
          <pc:sldMk cId="221830766" sldId="608"/>
        </pc:sldMkLst>
        <pc:spChg chg="mod">
          <ac:chgData name="Steve McCormack" userId="a36034f6-e157-44c0-92e0-583c4185333c" providerId="ADAL" clId="{54979A21-F61D-457E-AA2D-62A7ADDFD001}" dt="2021-10-06T09:37:32.439" v="43" actId="20577"/>
          <ac:spMkLst>
            <pc:docMk/>
            <pc:sldMk cId="221830766" sldId="608"/>
            <ac:spMk id="2" creationId="{23A84928-1FCA-4634-9C2E-8162352F2955}"/>
          </ac:spMkLst>
        </pc:spChg>
      </pc:sldChg>
      <pc:sldChg chg="modSp mod">
        <pc:chgData name="Steve McCormack" userId="a36034f6-e157-44c0-92e0-583c4185333c" providerId="ADAL" clId="{54979A21-F61D-457E-AA2D-62A7ADDFD001}" dt="2021-10-06T09:37:46.530" v="44" actId="6549"/>
        <pc:sldMkLst>
          <pc:docMk/>
          <pc:sldMk cId="2212017024" sldId="609"/>
        </pc:sldMkLst>
        <pc:spChg chg="mod">
          <ac:chgData name="Steve McCormack" userId="a36034f6-e157-44c0-92e0-583c4185333c" providerId="ADAL" clId="{54979A21-F61D-457E-AA2D-62A7ADDFD001}" dt="2021-10-06T09:37:46.530" v="44" actId="6549"/>
          <ac:spMkLst>
            <pc:docMk/>
            <pc:sldMk cId="2212017024" sldId="609"/>
            <ac:spMk id="2" creationId="{23A84928-1FCA-4634-9C2E-8162352F2955}"/>
          </ac:spMkLst>
        </pc:spChg>
      </pc:sldChg>
      <pc:sldChg chg="modSp mod">
        <pc:chgData name="Steve McCormack" userId="a36034f6-e157-44c0-92e0-583c4185333c" providerId="ADAL" clId="{54979A21-F61D-457E-AA2D-62A7ADDFD001}" dt="2021-10-06T09:37:53.376" v="45" actId="6549"/>
        <pc:sldMkLst>
          <pc:docMk/>
          <pc:sldMk cId="648618980" sldId="610"/>
        </pc:sldMkLst>
        <pc:spChg chg="mod">
          <ac:chgData name="Steve McCormack" userId="a36034f6-e157-44c0-92e0-583c4185333c" providerId="ADAL" clId="{54979A21-F61D-457E-AA2D-62A7ADDFD001}" dt="2021-10-06T09:37:53.376" v="45" actId="6549"/>
          <ac:spMkLst>
            <pc:docMk/>
            <pc:sldMk cId="648618980" sldId="610"/>
            <ac:spMk id="2" creationId="{23A84928-1FCA-4634-9C2E-8162352F2955}"/>
          </ac:spMkLst>
        </pc:spChg>
      </pc:sldChg>
      <pc:sldChg chg="modSp mod">
        <pc:chgData name="Steve McCormack" userId="a36034f6-e157-44c0-92e0-583c4185333c" providerId="ADAL" clId="{54979A21-F61D-457E-AA2D-62A7ADDFD001}" dt="2021-10-06T09:37:59.966" v="46" actId="6549"/>
        <pc:sldMkLst>
          <pc:docMk/>
          <pc:sldMk cId="2829957692" sldId="611"/>
        </pc:sldMkLst>
        <pc:spChg chg="mod">
          <ac:chgData name="Steve McCormack" userId="a36034f6-e157-44c0-92e0-583c4185333c" providerId="ADAL" clId="{54979A21-F61D-457E-AA2D-62A7ADDFD001}" dt="2021-10-06T09:37:59.966" v="46" actId="6549"/>
          <ac:spMkLst>
            <pc:docMk/>
            <pc:sldMk cId="2829957692" sldId="611"/>
            <ac:spMk id="2" creationId="{23A84928-1FCA-4634-9C2E-8162352F2955}"/>
          </ac:spMkLst>
        </pc:spChg>
      </pc:sldChg>
      <pc:sldChg chg="modSp mod">
        <pc:chgData name="Steve McCormack" userId="a36034f6-e157-44c0-92e0-583c4185333c" providerId="ADAL" clId="{54979A21-F61D-457E-AA2D-62A7ADDFD001}" dt="2021-10-06T09:38:18.676" v="49" actId="6549"/>
        <pc:sldMkLst>
          <pc:docMk/>
          <pc:sldMk cId="4215696615" sldId="612"/>
        </pc:sldMkLst>
        <pc:spChg chg="mod">
          <ac:chgData name="Steve McCormack" userId="a36034f6-e157-44c0-92e0-583c4185333c" providerId="ADAL" clId="{54979A21-F61D-457E-AA2D-62A7ADDFD001}" dt="2021-10-06T09:38:18.676" v="49" actId="6549"/>
          <ac:spMkLst>
            <pc:docMk/>
            <pc:sldMk cId="4215696615" sldId="612"/>
            <ac:spMk id="2" creationId="{3D3B0D61-9420-4B06-8555-667429430C87}"/>
          </ac:spMkLst>
        </pc:spChg>
      </pc:sldChg>
      <pc:sldChg chg="modSp mod">
        <pc:chgData name="Steve McCormack" userId="a36034f6-e157-44c0-92e0-583c4185333c" providerId="ADAL" clId="{54979A21-F61D-457E-AA2D-62A7ADDFD001}" dt="2021-10-06T09:38:24.447" v="51" actId="6549"/>
        <pc:sldMkLst>
          <pc:docMk/>
          <pc:sldMk cId="913237137" sldId="613"/>
        </pc:sldMkLst>
        <pc:spChg chg="mod">
          <ac:chgData name="Steve McCormack" userId="a36034f6-e157-44c0-92e0-583c4185333c" providerId="ADAL" clId="{54979A21-F61D-457E-AA2D-62A7ADDFD001}" dt="2021-10-06T09:38:24.447" v="51" actId="6549"/>
          <ac:spMkLst>
            <pc:docMk/>
            <pc:sldMk cId="913237137" sldId="613"/>
            <ac:spMk id="2" creationId="{3D3B0D61-9420-4B06-8555-667429430C87}"/>
          </ac:spMkLst>
        </pc:spChg>
      </pc:sldChg>
      <pc:sldChg chg="modSp mod">
        <pc:chgData name="Steve McCormack" userId="a36034f6-e157-44c0-92e0-583c4185333c" providerId="ADAL" clId="{54979A21-F61D-457E-AA2D-62A7ADDFD001}" dt="2021-10-06T09:38:43.140" v="57" actId="6549"/>
        <pc:sldMkLst>
          <pc:docMk/>
          <pc:sldMk cId="511058002" sldId="616"/>
        </pc:sldMkLst>
        <pc:spChg chg="mod">
          <ac:chgData name="Steve McCormack" userId="a36034f6-e157-44c0-92e0-583c4185333c" providerId="ADAL" clId="{54979A21-F61D-457E-AA2D-62A7ADDFD001}" dt="2021-10-06T09:38:43.140" v="57" actId="6549"/>
          <ac:spMkLst>
            <pc:docMk/>
            <pc:sldMk cId="511058002" sldId="616"/>
            <ac:spMk id="2" creationId="{2FC8153A-3089-4481-8DDB-FCA2DBF5BD26}"/>
          </ac:spMkLst>
        </pc:spChg>
      </pc:sldChg>
      <pc:sldChg chg="modSp mod">
        <pc:chgData name="Steve McCormack" userId="a36034f6-e157-44c0-92e0-583c4185333c" providerId="ADAL" clId="{54979A21-F61D-457E-AA2D-62A7ADDFD001}" dt="2021-10-06T09:38:31.118" v="53" actId="6549"/>
        <pc:sldMkLst>
          <pc:docMk/>
          <pc:sldMk cId="3258187742" sldId="618"/>
        </pc:sldMkLst>
        <pc:spChg chg="mod">
          <ac:chgData name="Steve McCormack" userId="a36034f6-e157-44c0-92e0-583c4185333c" providerId="ADAL" clId="{54979A21-F61D-457E-AA2D-62A7ADDFD001}" dt="2021-10-06T09:38:31.118" v="53" actId="6549"/>
          <ac:spMkLst>
            <pc:docMk/>
            <pc:sldMk cId="3258187742" sldId="618"/>
            <ac:spMk id="2" creationId="{468AD34D-48AC-4C34-99A5-DF560A5DFC10}"/>
          </ac:spMkLst>
        </pc:spChg>
      </pc:sldChg>
      <pc:sldChg chg="modSp mod">
        <pc:chgData name="Steve McCormack" userId="a36034f6-e157-44c0-92e0-583c4185333c" providerId="ADAL" clId="{54979A21-F61D-457E-AA2D-62A7ADDFD001}" dt="2021-10-06T09:38:35.189" v="55" actId="6549"/>
        <pc:sldMkLst>
          <pc:docMk/>
          <pc:sldMk cId="1109354515" sldId="625"/>
        </pc:sldMkLst>
        <pc:spChg chg="mod">
          <ac:chgData name="Steve McCormack" userId="a36034f6-e157-44c0-92e0-583c4185333c" providerId="ADAL" clId="{54979A21-F61D-457E-AA2D-62A7ADDFD001}" dt="2021-10-06T09:38:35.189" v="55" actId="6549"/>
          <ac:spMkLst>
            <pc:docMk/>
            <pc:sldMk cId="1109354515" sldId="625"/>
            <ac:spMk id="2" creationId="{468AD34D-48AC-4C34-99A5-DF560A5DF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 Pratt and R. </a:t>
            </a:r>
            <a:r>
              <a:rPr lang="en-GB" dirty="0" err="1"/>
              <a:t>Noss</a:t>
            </a:r>
            <a:r>
              <a:rPr lang="en-GB" dirty="0"/>
              <a:t>, 2002, The microevolution of mathematical knowledge: the case of randomness, journal of the learning sciences, 11(4), 453-488, Philadelphia, Taylor and Frances</a:t>
            </a:r>
          </a:p>
          <a:p>
            <a:endParaRPr lang="en-GB" dirty="0"/>
          </a:p>
          <a:p>
            <a:r>
              <a:rPr lang="en-GB" dirty="0"/>
              <a:t>This can be found on page 8 of the 5.3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39367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you wanted to score (e.g.) a 2, which of the methods would you choose?</a:t>
            </a:r>
          </a:p>
          <a:p>
            <a:pPr>
              <a:spcBef>
                <a:spcPts val="400"/>
              </a:spcBef>
              <a:spcAft>
                <a:spcPts val="400"/>
              </a:spcAft>
            </a:pPr>
            <a:r>
              <a:rPr lang="en-GB" sz="1200" dirty="0">
                <a:solidFill>
                  <a:srgbClr val="008080"/>
                </a:solidFill>
                <a:latin typeface="Myriad Pro"/>
              </a:rPr>
              <a:t>What is the same and different about each of the spinners?</a:t>
            </a:r>
          </a:p>
          <a:p>
            <a:pPr>
              <a:spcBef>
                <a:spcPts val="400"/>
              </a:spcBef>
              <a:spcAft>
                <a:spcPts val="400"/>
              </a:spcAft>
            </a:pPr>
            <a:r>
              <a:rPr lang="en-GB" sz="1200" dirty="0">
                <a:solidFill>
                  <a:srgbClr val="008080"/>
                </a:solidFill>
                <a:latin typeface="Myriad Pro"/>
              </a:rPr>
              <a:t>What is the same and different about each of the dice?</a:t>
            </a:r>
          </a:p>
          <a:p>
            <a:pPr>
              <a:spcBef>
                <a:spcPts val="400"/>
              </a:spcBef>
              <a:spcAft>
                <a:spcPts val="400"/>
              </a:spcAft>
            </a:pPr>
            <a:r>
              <a:rPr lang="en-GB" sz="1200" dirty="0">
                <a:solidFill>
                  <a:srgbClr val="008080"/>
                </a:solidFill>
                <a:latin typeface="Myriad Pro"/>
              </a:rPr>
              <a:t>What do we mean by ‘random’?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Example 1 provides an opportunity to explore students’ understanding of randomness and to support them in developing a deeper understanding of the ideas. </a:t>
            </a:r>
          </a:p>
          <a:p>
            <a:r>
              <a:rPr lang="en-GB" sz="1800" dirty="0">
                <a:effectLst/>
                <a:latin typeface="Myriad Pro"/>
                <a:ea typeface="Calibri" panose="020F0502020204030204" pitchFamily="34" charset="0"/>
                <a:cs typeface="Times New Roman" panose="02020603050405020304" pitchFamily="18" charset="0"/>
              </a:rPr>
              <a:t>Increasing the number of options, moving from part (</a:t>
            </a:r>
            <a:r>
              <a:rPr lang="en-GB" sz="1800" dirty="0" err="1">
                <a:effectLst/>
                <a:latin typeface="Myriad Pro"/>
                <a:ea typeface="Calibri" panose="020F0502020204030204" pitchFamily="34" charset="0"/>
                <a:cs typeface="Times New Roman" panose="02020603050405020304" pitchFamily="18" charset="0"/>
              </a:rPr>
              <a:t>i</a:t>
            </a:r>
            <a:r>
              <a:rPr lang="en-GB" sz="1800" dirty="0">
                <a:effectLst/>
                <a:latin typeface="Myriad Pro"/>
                <a:ea typeface="Calibri" panose="020F0502020204030204" pitchFamily="34" charset="0"/>
                <a:cs typeface="Times New Roman" panose="02020603050405020304" pitchFamily="18" charset="0"/>
              </a:rPr>
              <a:t>) to (ii), allows students to discuss whether this increases the randomness of the situation. Similarly, in parts (iv), (v) and (vi), students may identify spinner (vi) as generating more random results because there are more options than in spinner (v) and they are arranged differently.</a:t>
            </a:r>
          </a:p>
          <a:p>
            <a:r>
              <a:rPr lang="en-GB" sz="1800" dirty="0">
                <a:effectLst/>
                <a:latin typeface="Myriad Pro"/>
                <a:ea typeface="Calibri" panose="020F0502020204030204" pitchFamily="34" charset="0"/>
                <a:cs typeface="Times New Roman" panose="02020603050405020304" pitchFamily="18" charset="0"/>
              </a:rPr>
              <a:t>Parts b) and c) are prompts to give students an opportunity to think in a different way about their answers to part a). Research suggests that students can hold contradictory opinions about randomness and fairness, which these prompts may expose.</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8-9 of the 5.3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we use information from previous occurrences to predict the likelihood of a future event?</a:t>
            </a:r>
          </a:p>
          <a:p>
            <a:pPr>
              <a:spcBef>
                <a:spcPts val="400"/>
              </a:spcBef>
              <a:spcAft>
                <a:spcPts val="400"/>
              </a:spcAft>
            </a:pPr>
            <a:r>
              <a:rPr lang="en-GB" sz="1200" dirty="0">
                <a:solidFill>
                  <a:srgbClr val="008080"/>
                </a:solidFill>
                <a:latin typeface="Myriad Pro"/>
              </a:rPr>
              <a:t>Is the weather random?</a:t>
            </a:r>
          </a:p>
          <a:p>
            <a:pPr>
              <a:spcBef>
                <a:spcPts val="400"/>
              </a:spcBef>
              <a:spcAft>
                <a:spcPts val="400"/>
              </a:spcAft>
            </a:pPr>
            <a:r>
              <a:rPr lang="en-GB" sz="1200" dirty="0">
                <a:solidFill>
                  <a:srgbClr val="008080"/>
                </a:solidFill>
                <a:latin typeface="Myriad Pro"/>
              </a:rPr>
              <a:t>What do we mean by ‘likely’?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 allows for discussion of randomness and what it means to assign a probability to an outcome of an event. This example gives students an opportunity to consider what it means to make a prediction about the likelihood of a future event, based on information gathered from previous occurrences.</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163865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r>
              <a:rPr lang="en-GB"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choice of statements can be found on </a:t>
            </a:r>
            <a:r>
              <a:rPr lang="en-GB" sz="1200" b="0" dirty="0">
                <a:solidFill>
                  <a:srgbClr val="008080"/>
                </a:solidFill>
                <a:latin typeface="Myriad Pro"/>
              </a:rPr>
              <a:t>page 9 of the 5.2 Core Concept document</a:t>
            </a: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6159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of these dice do you think is fairest? Why?</a:t>
            </a:r>
          </a:p>
          <a:p>
            <a:r>
              <a:rPr lang="en-GB" sz="2000" b="0" dirty="0">
                <a:solidFill>
                  <a:srgbClr val="008080"/>
                </a:solidFill>
                <a:latin typeface="Myriad Pro"/>
              </a:rPr>
              <a:t>How would your answer change if you had to roll a 6 to win?</a:t>
            </a:r>
          </a:p>
          <a:p>
            <a:r>
              <a:rPr lang="en-GB" sz="2000" b="0" dirty="0">
                <a:solidFill>
                  <a:srgbClr val="008080"/>
                </a:solidFill>
                <a:latin typeface="Myriad Pro"/>
              </a:rPr>
              <a:t>Is it impossible to roll a 5 on dice A?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3, care has been taken to not offer specific values to the number of outcomes, in order to focus students’ attention on the way in which the frequency of events is distributed. The intention here is for students to understand that the frequency of each outcome over time can be used to make a prediction about future outcomes.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853227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variation of this example can be found on pages 10-11 of the 5.3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498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pie chart shows the outcome after 10 flips? How do you know?</a:t>
            </a:r>
          </a:p>
          <a:p>
            <a:r>
              <a:rPr lang="en-GB" sz="2000" b="0" dirty="0">
                <a:solidFill>
                  <a:srgbClr val="008080"/>
                </a:solidFill>
                <a:latin typeface="Myriad Pro"/>
              </a:rPr>
              <a:t>There are more heads in Pie Chart A – does this mean that this is the pie chart for the most flips too? Why or why not?</a:t>
            </a:r>
          </a:p>
          <a:p>
            <a:r>
              <a:rPr lang="en-GB" sz="2000" b="0" dirty="0">
                <a:solidFill>
                  <a:srgbClr val="008080"/>
                </a:solidFill>
                <a:latin typeface="Myriad Pro"/>
              </a:rPr>
              <a:t>What would you expect the pie chart to look like after 500 flips? How about 1000?</a:t>
            </a:r>
          </a:p>
          <a:p>
            <a:endParaRPr lang="en-GB" sz="2000" b="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yriad Pro"/>
                <a:ea typeface="Calibri" panose="020F0502020204030204" pitchFamily="34" charset="0"/>
                <a:cs typeface="Times New Roman" panose="02020603050405020304" pitchFamily="18" charset="0"/>
              </a:rPr>
              <a:t>Example 4 </a:t>
            </a:r>
            <a:r>
              <a:rPr lang="en-GB" sz="1200" dirty="0">
                <a:effectLst/>
                <a:latin typeface="Myriad Pro"/>
                <a:ea typeface="Calibri" panose="020F0502020204030204" pitchFamily="34" charset="0"/>
                <a:cs typeface="Times New Roman" panose="02020603050405020304" pitchFamily="18" charset="0"/>
              </a:rPr>
              <a:t>is designed to explore students’ understanding of the way that outcomes of an experiment will tend towards expectations as the number of trials increases. </a:t>
            </a:r>
            <a:r>
              <a:rPr lang="en-GB" sz="1800" dirty="0">
                <a:effectLst/>
                <a:latin typeface="Myriad Pro"/>
                <a:ea typeface="Calibri" panose="020F0502020204030204" pitchFamily="34" charset="0"/>
                <a:cs typeface="Times New Roman" panose="02020603050405020304" pitchFamily="18" charset="0"/>
              </a:rPr>
              <a:t>The intention is that students appreciate the greater the number of trials, the greater the accuracy of the prediction (i.e. the closer to a 50</a:t>
            </a:r>
            <a:r>
              <a:rPr lang="en-GB" sz="1800" baseline="30000"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a:t>
            </a:r>
            <a:r>
              <a:rPr lang="en-GB" sz="1800" baseline="30000"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50 split of heads and tails).</a:t>
            </a:r>
            <a:endParaRPr lang="en-GB" sz="12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72310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misconceptions that might be raised by this example can be found on pages 11-12 of the 5.3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2634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would you expect the outcomes to be with a fair coin? Why?</a:t>
            </a:r>
          </a:p>
          <a:p>
            <a:r>
              <a:rPr lang="en-GB" sz="2000" b="0" dirty="0">
                <a:solidFill>
                  <a:srgbClr val="008080"/>
                </a:solidFill>
                <a:latin typeface="Myriad Pro"/>
              </a:rPr>
              <a:t>How many trials have there been each time? Is this enough to determine if the coin is biased? Why or why not?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As with </a:t>
            </a:r>
            <a:r>
              <a:rPr lang="en-GB" sz="1800" i="0" dirty="0">
                <a:effectLst/>
                <a:latin typeface="Myriad Pro"/>
                <a:ea typeface="Calibri" panose="020F0502020204030204" pitchFamily="34" charset="0"/>
                <a:cs typeface="Times New Roman" panose="02020603050405020304" pitchFamily="18" charset="0"/>
              </a:rPr>
              <a:t>Example 4, Example 5 </a:t>
            </a:r>
            <a:r>
              <a:rPr lang="en-GB" sz="1800" dirty="0">
                <a:effectLst/>
                <a:latin typeface="Myriad Pro"/>
                <a:ea typeface="Calibri" panose="020F0502020204030204" pitchFamily="34" charset="0"/>
                <a:cs typeface="Times New Roman" panose="02020603050405020304" pitchFamily="18" charset="0"/>
              </a:rPr>
              <a:t>offers the results of flipping a coin after a different number of trials, with a focus on developing understanding that the greater the number of trials, the more accurate the prediction. </a:t>
            </a:r>
            <a:r>
              <a:rPr lang="en-GB" sz="1800" dirty="0">
                <a:solidFill>
                  <a:srgbClr val="000000"/>
                </a:solidFill>
                <a:effectLst/>
                <a:latin typeface="Myriad Pro"/>
                <a:ea typeface="Calibri" panose="020F0502020204030204" pitchFamily="34" charset="0"/>
                <a:cs typeface="Arial" panose="020B0604020202020204" pitchFamily="34" charset="0"/>
              </a:rPr>
              <a:t>The addition of the biased coin in this example is intended to give the opportunity to discuss the outcomes that may be expected with a fair coin and those that exceed those expectations as the number of trials increases.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301465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Statistics and probability.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07840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12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9590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the word ‘fair’ mean here?</a:t>
            </a:r>
          </a:p>
          <a:p>
            <a:pPr>
              <a:spcBef>
                <a:spcPts val="400"/>
              </a:spcBef>
              <a:spcAft>
                <a:spcPts val="400"/>
              </a:spcAft>
            </a:pPr>
            <a:r>
              <a:rPr lang="en-GB" sz="1200" dirty="0">
                <a:solidFill>
                  <a:srgbClr val="008080"/>
                </a:solidFill>
                <a:latin typeface="Myriad Pro"/>
              </a:rPr>
              <a:t>Can we predict the 11</a:t>
            </a:r>
            <a:r>
              <a:rPr lang="en-GB" sz="1200" baseline="30000" dirty="0">
                <a:solidFill>
                  <a:srgbClr val="008080"/>
                </a:solidFill>
                <a:latin typeface="Myriad Pro"/>
              </a:rPr>
              <a:t>th</a:t>
            </a:r>
            <a:r>
              <a:rPr lang="en-GB" sz="1200" dirty="0">
                <a:solidFill>
                  <a:srgbClr val="008080"/>
                </a:solidFill>
                <a:latin typeface="Myriad Pro"/>
              </a:rPr>
              <a:t> outcome, based on the previous 10? Why or why not?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0" dirty="0">
                <a:effectLst/>
                <a:latin typeface="Myriad Pro"/>
                <a:ea typeface="Calibri" panose="020F0502020204030204" pitchFamily="34" charset="0"/>
                <a:cs typeface="Times New Roman" panose="02020603050405020304" pitchFamily="18" charset="0"/>
              </a:rPr>
              <a:t>Example 6 </a:t>
            </a:r>
            <a:r>
              <a:rPr lang="en-GB" sz="1800" dirty="0">
                <a:effectLst/>
                <a:latin typeface="Myriad Pro"/>
                <a:ea typeface="Calibri" panose="020F0502020204030204" pitchFamily="34" charset="0"/>
                <a:cs typeface="Times New Roman" panose="02020603050405020304" pitchFamily="18" charset="0"/>
              </a:rPr>
              <a:t>offers situations with the same mathematical structure presented in three different contexts. Here, students need to focus on the difference that the context makes, considering issues around randomness, independent events and the number of trials that are being considered. Each example is presented on a different slide; the final slide presents all three examples together, without the imagined statements, giving students a chance to compare and contrast the different contexts.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3271761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dirty="0">
                <a:solidFill>
                  <a:srgbClr val="008080"/>
                </a:solidFill>
                <a:latin typeface="Myriad Pro"/>
              </a:rPr>
              <a:t>Suggested questioning:</a:t>
            </a:r>
          </a:p>
          <a:p>
            <a:pPr>
              <a:spcBef>
                <a:spcPts val="400"/>
              </a:spcBef>
              <a:spcAft>
                <a:spcPts val="400"/>
              </a:spcAft>
            </a:pPr>
            <a:r>
              <a:rPr lang="en-GB" sz="1400" dirty="0">
                <a:solidFill>
                  <a:srgbClr val="008080"/>
                </a:solidFill>
                <a:latin typeface="Myriad Pro"/>
              </a:rPr>
              <a:t>Is this situation random? </a:t>
            </a:r>
          </a:p>
          <a:p>
            <a:pPr>
              <a:spcBef>
                <a:spcPts val="400"/>
              </a:spcBef>
              <a:spcAft>
                <a:spcPts val="400"/>
              </a:spcAft>
            </a:pPr>
            <a:r>
              <a:rPr lang="en-GB" sz="1400" dirty="0">
                <a:solidFill>
                  <a:srgbClr val="008080"/>
                </a:solidFill>
                <a:latin typeface="Myriad Pro"/>
              </a:rPr>
              <a:t>Can we predict the 11</a:t>
            </a:r>
            <a:r>
              <a:rPr lang="en-GB" sz="1400" baseline="30000" dirty="0">
                <a:solidFill>
                  <a:srgbClr val="008080"/>
                </a:solidFill>
                <a:latin typeface="Myriad Pro"/>
              </a:rPr>
              <a:t>th</a:t>
            </a:r>
            <a:r>
              <a:rPr lang="en-GB" sz="1400" dirty="0">
                <a:solidFill>
                  <a:srgbClr val="008080"/>
                </a:solidFill>
                <a:latin typeface="Myriad Pro"/>
              </a:rPr>
              <a:t> outcome, based on the previous 10? Why or why not?</a:t>
            </a:r>
          </a:p>
          <a:p>
            <a:pPr>
              <a:spcBef>
                <a:spcPts val="400"/>
              </a:spcBef>
              <a:spcAft>
                <a:spcPts val="400"/>
              </a:spcAft>
            </a:pPr>
            <a:endParaRPr lang="en-GB" sz="1400" dirty="0">
              <a:solidFill>
                <a:srgbClr val="008080"/>
              </a:solidFill>
              <a:latin typeface="Myriad Pro"/>
            </a:endParaRPr>
          </a:p>
          <a:p>
            <a:pPr>
              <a:spcBef>
                <a:spcPts val="400"/>
              </a:spcBef>
              <a:spcAft>
                <a:spcPts val="400"/>
              </a:spcAft>
            </a:pPr>
            <a:r>
              <a:rPr lang="en-GB" sz="1400" b="1" dirty="0">
                <a:solidFill>
                  <a:srgbClr val="008080"/>
                </a:solidFill>
                <a:latin typeface="Myriad Pro"/>
              </a:rPr>
              <a:t>Things for you to think about:</a:t>
            </a:r>
          </a:p>
          <a:p>
            <a:r>
              <a:rPr lang="en-GB" sz="2000" i="0" dirty="0">
                <a:effectLst/>
                <a:latin typeface="Myriad Pro"/>
                <a:ea typeface="Calibri" panose="020F0502020204030204" pitchFamily="34" charset="0"/>
                <a:cs typeface="Times New Roman" panose="02020603050405020304" pitchFamily="18" charset="0"/>
              </a:rPr>
              <a:t>Example 6 </a:t>
            </a:r>
            <a:r>
              <a:rPr lang="en-GB" sz="2000" dirty="0">
                <a:effectLst/>
                <a:latin typeface="Myriad Pro"/>
                <a:ea typeface="Calibri" panose="020F0502020204030204" pitchFamily="34" charset="0"/>
                <a:cs typeface="Times New Roman" panose="02020603050405020304" pitchFamily="18" charset="0"/>
              </a:rPr>
              <a:t>offers situations with the same mathematical structure presented in three different contexts. Here, students need to focus on the difference that the context makes, considering issues around randomness, independent events and the number of trials that are being considered. Each example is presented on a different slide; the final slide presents all three examples together, without the imagined statements, giving students a chance to compare and contrast the different contexts.</a:t>
            </a:r>
            <a:endParaRPr lang="en-GB" sz="200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954082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dirty="0">
                <a:solidFill>
                  <a:srgbClr val="008080"/>
                </a:solidFill>
                <a:latin typeface="Myriad Pro"/>
              </a:rPr>
              <a:t>Suggested questioning:</a:t>
            </a:r>
          </a:p>
          <a:p>
            <a:pPr>
              <a:spcBef>
                <a:spcPts val="400"/>
              </a:spcBef>
              <a:spcAft>
                <a:spcPts val="400"/>
              </a:spcAft>
            </a:pPr>
            <a:r>
              <a:rPr lang="en-GB" sz="1400" dirty="0">
                <a:solidFill>
                  <a:srgbClr val="008080"/>
                </a:solidFill>
                <a:latin typeface="Myriad Pro"/>
              </a:rPr>
              <a:t>Is this situation random? </a:t>
            </a:r>
          </a:p>
          <a:p>
            <a:pPr>
              <a:spcBef>
                <a:spcPts val="400"/>
              </a:spcBef>
              <a:spcAft>
                <a:spcPts val="400"/>
              </a:spcAft>
            </a:pPr>
            <a:r>
              <a:rPr lang="en-GB" sz="1400" dirty="0">
                <a:solidFill>
                  <a:srgbClr val="008080"/>
                </a:solidFill>
                <a:latin typeface="Myriad Pro"/>
              </a:rPr>
              <a:t>Can we predict the 11</a:t>
            </a:r>
            <a:r>
              <a:rPr lang="en-GB" sz="1400" baseline="30000" dirty="0">
                <a:solidFill>
                  <a:srgbClr val="008080"/>
                </a:solidFill>
                <a:latin typeface="Myriad Pro"/>
              </a:rPr>
              <a:t>th</a:t>
            </a:r>
            <a:r>
              <a:rPr lang="en-GB" sz="1400" dirty="0">
                <a:solidFill>
                  <a:srgbClr val="008080"/>
                </a:solidFill>
                <a:latin typeface="Myriad Pro"/>
              </a:rPr>
              <a:t> outcome, based on the previous 10? Why or why not?</a:t>
            </a:r>
          </a:p>
          <a:p>
            <a:pPr>
              <a:spcBef>
                <a:spcPts val="400"/>
              </a:spcBef>
              <a:spcAft>
                <a:spcPts val="400"/>
              </a:spcAft>
            </a:pPr>
            <a:endParaRPr lang="en-GB" sz="1400" dirty="0">
              <a:solidFill>
                <a:srgbClr val="008080"/>
              </a:solidFill>
              <a:latin typeface="Myriad Pro"/>
            </a:endParaRPr>
          </a:p>
          <a:p>
            <a:pPr>
              <a:spcBef>
                <a:spcPts val="400"/>
              </a:spcBef>
              <a:spcAft>
                <a:spcPts val="400"/>
              </a:spcAft>
            </a:pPr>
            <a:r>
              <a:rPr lang="en-GB" sz="1400" b="1" dirty="0">
                <a:solidFill>
                  <a:srgbClr val="008080"/>
                </a:solidFill>
                <a:latin typeface="Myriad Pro"/>
              </a:rPr>
              <a:t>Things for you to think about:</a:t>
            </a:r>
          </a:p>
          <a:p>
            <a:r>
              <a:rPr lang="en-GB" sz="2000" i="0" dirty="0">
                <a:effectLst/>
                <a:latin typeface="Myriad Pro"/>
                <a:ea typeface="Calibri" panose="020F0502020204030204" pitchFamily="34" charset="0"/>
                <a:cs typeface="Times New Roman" panose="02020603050405020304" pitchFamily="18" charset="0"/>
              </a:rPr>
              <a:t>Example 6 offers </a:t>
            </a:r>
            <a:r>
              <a:rPr lang="en-GB" sz="2000" dirty="0">
                <a:effectLst/>
                <a:latin typeface="Myriad Pro"/>
                <a:ea typeface="Calibri" panose="020F0502020204030204" pitchFamily="34" charset="0"/>
                <a:cs typeface="Times New Roman" panose="02020603050405020304" pitchFamily="18" charset="0"/>
              </a:rPr>
              <a:t>situations with the same mathematical structure presented in three different contexts. Here, students need to focus on the difference that the context makes, considering issues around randomness, independent events and the number of trials that are being considered. Each example is presented on a different slide; the final slide presents all three examples together, without the imagined statements, giving students a chance to compare and contrast the different contexts.</a:t>
            </a:r>
            <a:endParaRPr lang="en-GB" sz="200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124251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of these are random? Which are not?</a:t>
            </a:r>
          </a:p>
          <a:p>
            <a:r>
              <a:rPr lang="en-GB" sz="2000" b="0" dirty="0">
                <a:solidFill>
                  <a:srgbClr val="008080"/>
                </a:solidFill>
                <a:latin typeface="Myriad Pro"/>
              </a:rPr>
              <a:t>When can you use prior outcomes to predict future outcomes? Why?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This slide presents the three examples together so that students can compare and contrast them. They should recognise that, although the structure is the same, that prior outcomes cannot be used to make predictions in all three contexts.</a:t>
            </a:r>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085998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Each of these examples is intended to be presented to students with pairs of statements to agree/disagree with; these can be found on page 13 of the 5.3 Core Concept document, as well as on their respective ‘into the classroom’ slides.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118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3863548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representations can be found on pages 5-7 of the Theme Overview document 5 Statistics and probability.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1018352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611348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396048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855069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4190018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145158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probability can be found on page 2 of the 5.3 Core Concept document. </a:t>
            </a:r>
          </a:p>
          <a:p>
            <a:endParaRPr lang="en-GB" dirty="0"/>
          </a:p>
          <a:p>
            <a:r>
              <a:rPr lang="en-GB" dirty="0"/>
              <a:t>The background to each key idea is also explored in more detail on the following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5.3.1 Explore, describe and analyse the frequency of outcomes in a range of situations – page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5.3.2 Systematically record outcomes to find theoretical probabilities – pages 5-6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5.3.3 Calculate and use probabilities of single and combined events – pages 6-7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80093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probability can be found on page 2 of the 5.3 Core Concept document. </a:t>
            </a:r>
          </a:p>
          <a:p>
            <a:endParaRPr lang="en-GB" dirty="0"/>
          </a:p>
          <a:p>
            <a:r>
              <a:rPr lang="en-GB" dirty="0"/>
              <a:t>The background to each key idea is also explored in more detail on the following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5.3.1 Explore, describe and analyse the frequency of outcomes in a range of situations – page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5.3.2 Systematically record outcomes to find theoretical probabilities – pages 5-6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5.3.3 Calculate and use probabilities of single and combined events – pages 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313192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find it useful to speak to your partner schools to see how fractions, ratios and multiplicative relationships have been covered and the language used.</a:t>
            </a:r>
          </a:p>
          <a:p>
            <a:endParaRPr lang="en-GB" dirty="0"/>
          </a:p>
          <a:p>
            <a:r>
              <a:rPr lang="en-GB" dirty="0"/>
              <a:t>You can find further details regarding prior learning in the following segments of the NCETM primary mastery professional development materials (linked on last slide):</a:t>
            </a:r>
          </a:p>
          <a:p>
            <a:r>
              <a:rPr lang="en-GB" dirty="0"/>
              <a:t>• Year 3: 3.2 Unit fractions: identifying, representing and comparing</a:t>
            </a:r>
          </a:p>
          <a:p>
            <a:r>
              <a:rPr lang="en-GB" dirty="0"/>
              <a:t>• Year 3: 3.3 Non-unit fractions: identifying, representing and comparing</a:t>
            </a:r>
          </a:p>
          <a:p>
            <a:r>
              <a:rPr lang="en-GB" dirty="0"/>
              <a:t>• Year 6: 2.27 Scale factors, ratio and proportional reasoning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Statistics and probability Theme Overview document, you can also find a broader description of students’ potential previous learning (page 3), alongside further information about key underpinning knowledge (page 2).</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91779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 to the questions (links on final slide):</a:t>
            </a:r>
          </a:p>
          <a:p>
            <a:r>
              <a:rPr lang="en-GB" dirty="0"/>
              <a:t>a) NCETM primary assessment materials, Year 5 page 17</a:t>
            </a:r>
          </a:p>
          <a:p>
            <a:r>
              <a:rPr lang="en-GB" dirty="0"/>
              <a:t>b) NCETM primary assessment materials, Year 6 page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NCETM secondary assessment materials, page 49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d) NCETM secondary assessment materials, page 48</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1967906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392138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06/10/2021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 id="2147483972" r:id="rId8"/>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hyperlink" Target="https://www.ncetm.org.uk/media/epqebqkk/ncetm_ks3_cc_5_3.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www.ncetm.org.uk/classroom-resources/secmm-using-mathematical-representations-at-ks3/" TargetMode="External"/><Relationship Id="rId3" Type="http://schemas.openxmlformats.org/officeDocument/2006/relationships/hyperlink" Target="https://www.ncetm.org.uk/teaching-for-mastery/mastery-materials/secondary-mastery-professional-development/" TargetMode="External"/><Relationship Id="rId7" Type="http://schemas.openxmlformats.org/officeDocument/2006/relationships/hyperlink" Target="https://www.ncetm.org.uk/media/mqfp3xb3/ncetm_ks3_cc_3_1.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ncetm.org.uk/media/epqebqkk/ncetm_ks3_cc_5_3.pdf" TargetMode="External"/><Relationship Id="rId11" Type="http://schemas.openxmlformats.org/officeDocument/2006/relationships/hyperlink" Target="https://www.ncetm.org.uk/media/qgjdx5fo/secondary_assessment_materials_november_2017.pdf" TargetMode="External"/><Relationship Id="rId5" Type="http://schemas.openxmlformats.org/officeDocument/2006/relationships/hyperlink" Target="https://www.ncetm.org.uk/media/lyyj1i4x/ncetm_ks3_theme_5.pdf" TargetMode="External"/><Relationship Id="rId10" Type="http://schemas.openxmlformats.org/officeDocument/2006/relationships/hyperlink" Target="https://www.ncetm.org.uk/resources/46689" TargetMode="External"/><Relationship Id="rId4" Type="http://schemas.openxmlformats.org/officeDocument/2006/relationships/hyperlink" Target="https://www.ncetm.org.uk/media/q04f0vzn/ncetm_ks3_theme_4.pdf" TargetMode="External"/><Relationship Id="rId9" Type="http://schemas.openxmlformats.org/officeDocument/2006/relationships/hyperlink" Target="https://www.ncetm.org.uk/resources/5063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epqebqkk/ncetm_ks3_cc_5_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28305" y="2096854"/>
            <a:ext cx="6049764" cy="648071"/>
          </a:xfrm>
        </p:spPr>
        <p:txBody>
          <a:bodyPr>
            <a:normAutofit fontScale="90000"/>
          </a:bodyPr>
          <a:lstStyle/>
          <a:p>
            <a:r>
              <a:rPr lang="en-GB" dirty="0"/>
              <a:t>Using experimental probability to determine likelihood</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715606" y="3570286"/>
            <a:ext cx="6062463" cy="1152130"/>
          </a:xfrm>
        </p:spPr>
        <p:txBody>
          <a:bodyPr/>
          <a:lstStyle/>
          <a:p>
            <a:r>
              <a:rPr lang="en-GB" dirty="0"/>
              <a:t>(from 5.3 Probability)</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C0FC77D-B660-4368-8348-46FEB644F4F1}"/>
                  </a:ext>
                </a:extLst>
              </p:cNvPr>
              <p:cNvSpPr txBox="1"/>
              <p:nvPr/>
            </p:nvSpPr>
            <p:spPr>
              <a:xfrm>
                <a:off x="5346858" y="1314862"/>
                <a:ext cx="6500014" cy="1015791"/>
              </a:xfrm>
              <a:prstGeom prst="rect">
                <a:avLst/>
              </a:prstGeom>
              <a:noFill/>
            </p:spPr>
            <p:txBody>
              <a:bodyPr wrap="square">
                <a:spAutoFit/>
              </a:bodyPr>
              <a:lstStyle/>
              <a:p>
                <a:pPr>
                  <a:buNone/>
                </a:pPr>
                <a:r>
                  <a:rPr lang="en-GB" sz="2200" dirty="0">
                    <a:solidFill>
                      <a:srgbClr val="00628C"/>
                    </a:solidFill>
                  </a:rPr>
                  <a:t>b) </a:t>
                </a:r>
                <a:r>
                  <a:rPr lang="en-GB" sz="2200" dirty="0"/>
                  <a:t>Put the following numbers on a number line:</a:t>
                </a:r>
              </a:p>
              <a:p>
                <a:pPr algn="ctr">
                  <a:buNone/>
                </a:pPr>
                <a:r>
                  <a:rPr lang="en-GB" sz="2200" b="1" dirty="0"/>
                  <a:t> </a:t>
                </a:r>
                <a14:m>
                  <m:oMath xmlns:m="http://schemas.openxmlformats.org/officeDocument/2006/math">
                    <m:f>
                      <m:fPr>
                        <m:ctrlPr>
                          <a:rPr lang="en-GB" sz="2200" b="1" i="1" smtClean="0">
                            <a:latin typeface="Cambria Math" panose="02040503050406030204" pitchFamily="18" charset="0"/>
                          </a:rPr>
                        </m:ctrlPr>
                      </m:fPr>
                      <m:num>
                        <m:r>
                          <a:rPr lang="en-GB" sz="2200" b="1" i="0" smtClean="0">
                            <a:latin typeface="Cambria Math" panose="02040503050406030204" pitchFamily="18" charset="0"/>
                          </a:rPr>
                          <m:t>𝟑</m:t>
                        </m:r>
                      </m:num>
                      <m:den>
                        <m:r>
                          <a:rPr lang="en-GB" sz="2200" b="1" i="0" smtClean="0">
                            <a:latin typeface="Cambria Math" panose="02040503050406030204" pitchFamily="18" charset="0"/>
                          </a:rPr>
                          <m:t>𝟒</m:t>
                        </m:r>
                      </m:den>
                    </m:f>
                  </m:oMath>
                </a14:m>
                <a:r>
                  <a:rPr lang="en-GB" sz="2200" b="1" dirty="0"/>
                  <a:t>, </a:t>
                </a:r>
                <a14:m>
                  <m:oMath xmlns:m="http://schemas.openxmlformats.org/officeDocument/2006/math">
                    <m:f>
                      <m:fPr>
                        <m:ctrlPr>
                          <a:rPr lang="en-GB" sz="2200" b="1" i="1" smtClean="0">
                            <a:latin typeface="Cambria Math" panose="02040503050406030204" pitchFamily="18" charset="0"/>
                          </a:rPr>
                        </m:ctrlPr>
                      </m:fPr>
                      <m:num>
                        <m:r>
                          <a:rPr lang="en-GB" sz="2200" b="1" i="0" smtClean="0">
                            <a:latin typeface="Cambria Math" panose="02040503050406030204" pitchFamily="18" charset="0"/>
                          </a:rPr>
                          <m:t>𝟑</m:t>
                        </m:r>
                      </m:num>
                      <m:den>
                        <m:r>
                          <a:rPr lang="en-GB" sz="2200" b="1" i="0" smtClean="0">
                            <a:latin typeface="Cambria Math" panose="02040503050406030204" pitchFamily="18" charset="0"/>
                          </a:rPr>
                          <m:t>𝟐</m:t>
                        </m:r>
                      </m:den>
                    </m:f>
                  </m:oMath>
                </a14:m>
                <a:r>
                  <a:rPr lang="en-GB" sz="2200" b="1" dirty="0"/>
                  <a:t>, 0.5, 1.25, 3 ÷ 8, 0.125</a:t>
                </a:r>
              </a:p>
            </p:txBody>
          </p:sp>
        </mc:Choice>
        <mc:Fallback xmlns="">
          <p:sp>
            <p:nvSpPr>
              <p:cNvPr id="7" name="TextBox 6">
                <a:extLst>
                  <a:ext uri="{FF2B5EF4-FFF2-40B4-BE49-F238E27FC236}">
                    <a16:creationId xmlns:a16="http://schemas.microsoft.com/office/drawing/2014/main" id="{0C0FC77D-B660-4368-8348-46FEB644F4F1}"/>
                  </a:ext>
                </a:extLst>
              </p:cNvPr>
              <p:cNvSpPr txBox="1">
                <a:spLocks noRot="1" noChangeAspect="1" noMove="1" noResize="1" noEditPoints="1" noAdjustHandles="1" noChangeArrowheads="1" noChangeShapeType="1" noTextEdit="1"/>
              </p:cNvSpPr>
              <p:nvPr/>
            </p:nvSpPr>
            <p:spPr>
              <a:xfrm>
                <a:off x="5346858" y="1314862"/>
                <a:ext cx="6500014" cy="1015791"/>
              </a:xfrm>
              <a:prstGeom prst="rect">
                <a:avLst/>
              </a:prstGeom>
              <a:blipFill>
                <a:blip r:embed="rId3"/>
                <a:stretch>
                  <a:fillRect l="-1220" t="-3614" b="-4217"/>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A894939-B339-456D-9811-D37FCC629A3E}"/>
              </a:ext>
            </a:extLst>
          </p:cNvPr>
          <p:cNvSpPr txBox="1"/>
          <p:nvPr/>
        </p:nvSpPr>
        <p:spPr>
          <a:xfrm>
            <a:off x="414074" y="1340768"/>
            <a:ext cx="4745822" cy="769441"/>
          </a:xfrm>
          <a:prstGeom prst="rect">
            <a:avLst/>
          </a:prstGeom>
          <a:noFill/>
        </p:spPr>
        <p:txBody>
          <a:bodyPr wrap="square">
            <a:spAutoFit/>
          </a:bodyPr>
          <a:lstStyle/>
          <a:p>
            <a:pPr>
              <a:buNone/>
            </a:pPr>
            <a:r>
              <a:rPr lang="en-GB" sz="2200" dirty="0">
                <a:solidFill>
                  <a:srgbClr val="00628C"/>
                </a:solidFill>
              </a:rPr>
              <a:t>a) </a:t>
            </a:r>
            <a:r>
              <a:rPr lang="en-GB" sz="2200" dirty="0"/>
              <a:t>Make each number sentence correct using =, &gt; or &lt;. </a:t>
            </a:r>
          </a:p>
        </p:txBody>
      </p:sp>
      <p:pic>
        <p:nvPicPr>
          <p:cNvPr id="10" name="Picture 9">
            <a:extLst>
              <a:ext uri="{FF2B5EF4-FFF2-40B4-BE49-F238E27FC236}">
                <a16:creationId xmlns:a16="http://schemas.microsoft.com/office/drawing/2014/main" id="{56A4CEAC-FD61-4CF7-B080-37A60DEFF7C9}"/>
              </a:ext>
            </a:extLst>
          </p:cNvPr>
          <p:cNvPicPr>
            <a:picLocks noChangeAspect="1"/>
          </p:cNvPicPr>
          <p:nvPr/>
        </p:nvPicPr>
        <p:blipFill>
          <a:blip r:embed="rId4"/>
          <a:stretch>
            <a:fillRect/>
          </a:stretch>
        </p:blipFill>
        <p:spPr>
          <a:xfrm>
            <a:off x="375241" y="2142230"/>
            <a:ext cx="2210108" cy="2362530"/>
          </a:xfrm>
          <a:prstGeom prst="rect">
            <a:avLst/>
          </a:prstGeom>
        </p:spPr>
      </p:pic>
      <p:pic>
        <p:nvPicPr>
          <p:cNvPr id="12" name="Picture 11">
            <a:extLst>
              <a:ext uri="{FF2B5EF4-FFF2-40B4-BE49-F238E27FC236}">
                <a16:creationId xmlns:a16="http://schemas.microsoft.com/office/drawing/2014/main" id="{034B894F-143B-4FBF-9A8F-5EBC00E242A7}"/>
              </a:ext>
            </a:extLst>
          </p:cNvPr>
          <p:cNvPicPr>
            <a:picLocks noChangeAspect="1"/>
          </p:cNvPicPr>
          <p:nvPr/>
        </p:nvPicPr>
        <p:blipFill>
          <a:blip r:embed="rId5"/>
          <a:stretch>
            <a:fillRect/>
          </a:stretch>
        </p:blipFill>
        <p:spPr>
          <a:xfrm>
            <a:off x="2632825" y="2110209"/>
            <a:ext cx="2210108" cy="2372056"/>
          </a:xfrm>
          <a:prstGeom prst="rect">
            <a:avLst/>
          </a:prstGeom>
        </p:spPr>
      </p:pic>
      <p:sp>
        <p:nvSpPr>
          <p:cNvPr id="13" name="TextBox 12">
            <a:extLst>
              <a:ext uri="{FF2B5EF4-FFF2-40B4-BE49-F238E27FC236}">
                <a16:creationId xmlns:a16="http://schemas.microsoft.com/office/drawing/2014/main" id="{E9CA09F3-453C-4C66-A8D7-BF0AE47ECD67}"/>
              </a:ext>
            </a:extLst>
          </p:cNvPr>
          <p:cNvSpPr txBox="1"/>
          <p:nvPr/>
        </p:nvSpPr>
        <p:spPr>
          <a:xfrm>
            <a:off x="5346858" y="2996952"/>
            <a:ext cx="6581790" cy="2055947"/>
          </a:xfrm>
          <a:prstGeom prst="rect">
            <a:avLst/>
          </a:prstGeom>
          <a:noFill/>
        </p:spPr>
        <p:txBody>
          <a:bodyPr wrap="square">
            <a:spAutoFit/>
          </a:bodyPr>
          <a:lstStyle/>
          <a:p>
            <a:pPr>
              <a:buNone/>
            </a:pPr>
            <a:r>
              <a:rPr lang="en-GB" sz="2200" dirty="0">
                <a:solidFill>
                  <a:srgbClr val="00628C"/>
                </a:solidFill>
              </a:rPr>
              <a:t>c) </a:t>
            </a:r>
            <a:r>
              <a:rPr lang="en-GB" sz="2200" dirty="0"/>
              <a:t>Some events are marked on a probability scale.</a:t>
            </a:r>
          </a:p>
          <a:p>
            <a:pPr>
              <a:buNone/>
            </a:pPr>
            <a:endParaRPr lang="en-GB" sz="2200" dirty="0"/>
          </a:p>
          <a:p>
            <a:pPr>
              <a:buNone/>
            </a:pPr>
            <a:endParaRPr lang="en-GB" sz="2200" dirty="0"/>
          </a:p>
          <a:p>
            <a:pPr>
              <a:buNone/>
            </a:pPr>
            <a:endParaRPr lang="en-GB" sz="2200" dirty="0"/>
          </a:p>
          <a:p>
            <a:pPr>
              <a:buNone/>
            </a:pPr>
            <a:r>
              <a:rPr lang="en-GB" sz="2200" dirty="0"/>
              <a:t>What might each event be? Explain your thinking.</a:t>
            </a:r>
          </a:p>
        </p:txBody>
      </p:sp>
      <p:pic>
        <p:nvPicPr>
          <p:cNvPr id="14" name="Picture 13">
            <a:extLst>
              <a:ext uri="{FF2B5EF4-FFF2-40B4-BE49-F238E27FC236}">
                <a16:creationId xmlns:a16="http://schemas.microsoft.com/office/drawing/2014/main" id="{74471CBE-2C5D-4CB9-902A-AFE09657A5D3}"/>
              </a:ext>
            </a:extLst>
          </p:cNvPr>
          <p:cNvPicPr>
            <a:picLocks noChangeAspect="1"/>
          </p:cNvPicPr>
          <p:nvPr/>
        </p:nvPicPr>
        <p:blipFill>
          <a:blip r:embed="rId6"/>
          <a:stretch>
            <a:fillRect/>
          </a:stretch>
        </p:blipFill>
        <p:spPr>
          <a:xfrm>
            <a:off x="6384032" y="3429000"/>
            <a:ext cx="4332666" cy="1074298"/>
          </a:xfrm>
          <a:prstGeom prst="rect">
            <a:avLst/>
          </a:prstGeom>
        </p:spPr>
      </p:pic>
    </p:spTree>
    <p:extLst>
      <p:ext uri="{BB962C8B-B14F-4D97-AF65-F5344CB8AC3E}">
        <p14:creationId xmlns:p14="http://schemas.microsoft.com/office/powerpoint/2010/main" val="192713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10" name="TextBox 9">
            <a:extLst>
              <a:ext uri="{FF2B5EF4-FFF2-40B4-BE49-F238E27FC236}">
                <a16:creationId xmlns:a16="http://schemas.microsoft.com/office/drawing/2014/main" id="{2F700556-3414-4FDE-AF2B-817C17012C20}"/>
              </a:ext>
            </a:extLst>
          </p:cNvPr>
          <p:cNvSpPr txBox="1"/>
          <p:nvPr/>
        </p:nvSpPr>
        <p:spPr>
          <a:xfrm>
            <a:off x="529027" y="1510620"/>
            <a:ext cx="11327613" cy="3862596"/>
          </a:xfrm>
          <a:prstGeom prst="rect">
            <a:avLst/>
          </a:prstGeom>
          <a:noFill/>
        </p:spPr>
        <p:txBody>
          <a:bodyPr wrap="square">
            <a:spAutoFit/>
          </a:bodyPr>
          <a:lstStyle/>
          <a:p>
            <a:pPr>
              <a:spcBef>
                <a:spcPts val="0"/>
              </a:spcBef>
              <a:spcAft>
                <a:spcPts val="600"/>
              </a:spcAft>
              <a:buNone/>
            </a:pPr>
            <a:r>
              <a:rPr lang="en-GB" sz="2000" i="1" dirty="0">
                <a:solidFill>
                  <a:srgbClr val="00628C"/>
                </a:solidFill>
                <a:latin typeface="+mj-lt"/>
              </a:rPr>
              <a:t>d) </a:t>
            </a:r>
            <a:r>
              <a:rPr lang="en-GB" sz="2000" i="1" dirty="0">
                <a:latin typeface="+mj-lt"/>
              </a:rPr>
              <a:t>Which of these statements is correct? Explain your thinking for each statement. </a:t>
            </a:r>
          </a:p>
          <a:p>
            <a:pPr marL="742950" lvl="1" indent="-285750">
              <a:spcBef>
                <a:spcPts val="0"/>
              </a:spcBef>
              <a:spcAft>
                <a:spcPts val="600"/>
              </a:spcAft>
            </a:pPr>
            <a:r>
              <a:rPr lang="en-GB" sz="2000" i="1" dirty="0">
                <a:latin typeface="+mj-lt"/>
              </a:rPr>
              <a:t>When flipping a coin there are two possible outcomes (heads or tails) and only one of them can happen. Each of them has a probability of one half. </a:t>
            </a:r>
          </a:p>
          <a:p>
            <a:pPr marL="742950" lvl="1" indent="-285750">
              <a:spcBef>
                <a:spcPts val="0"/>
              </a:spcBef>
              <a:spcAft>
                <a:spcPts val="600"/>
              </a:spcAft>
            </a:pPr>
            <a:r>
              <a:rPr lang="en-GB" sz="2000" i="1" dirty="0">
                <a:latin typeface="+mj-lt"/>
              </a:rPr>
              <a:t>In a football match there are three possible outcomes (win, lose or draw) and only one of them can happen. Each of them has a probability of one third. </a:t>
            </a:r>
          </a:p>
          <a:p>
            <a:pPr marL="742950" lvl="1" indent="-285750">
              <a:spcBef>
                <a:spcPts val="0"/>
              </a:spcBef>
              <a:spcAft>
                <a:spcPts val="600"/>
              </a:spcAft>
            </a:pPr>
            <a:r>
              <a:rPr lang="en-GB" sz="2000" i="1" dirty="0">
                <a:latin typeface="+mj-lt"/>
              </a:rPr>
              <a:t>When sitting at a table there are four possible seats (one is red, one yellow, one red and one green). You can only sit in one seat. The probability you sit in the green seat is one quarter. </a:t>
            </a:r>
          </a:p>
          <a:p>
            <a:pPr marL="742950" lvl="1" indent="-285750">
              <a:spcBef>
                <a:spcPts val="0"/>
              </a:spcBef>
              <a:spcAft>
                <a:spcPts val="600"/>
              </a:spcAft>
            </a:pPr>
            <a:r>
              <a:rPr lang="en-GB" sz="2000" i="1" dirty="0">
                <a:latin typeface="+mj-lt"/>
              </a:rPr>
              <a:t>A 100m race has five runners (Adam, Max, Grace, Emily and Tilly). Each of them has a probability of one fifth of winning. </a:t>
            </a:r>
          </a:p>
          <a:p>
            <a:pPr marL="742950" lvl="1" indent="-285750">
              <a:spcBef>
                <a:spcPts val="0"/>
              </a:spcBef>
              <a:spcAft>
                <a:spcPts val="600"/>
              </a:spcAft>
            </a:pPr>
            <a:r>
              <a:rPr lang="en-GB" sz="2000" i="1" dirty="0">
                <a:latin typeface="+mj-lt"/>
              </a:rPr>
              <a:t>When rolling a die there are six numbers. The probability of rolling each of the numbers is one sixth.</a:t>
            </a:r>
          </a:p>
        </p:txBody>
      </p:sp>
    </p:spTree>
    <p:extLst>
      <p:ext uri="{BB962C8B-B14F-4D97-AF65-F5344CB8AC3E}">
        <p14:creationId xmlns:p14="http://schemas.microsoft.com/office/powerpoint/2010/main" val="66363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556792"/>
            <a:ext cx="10972800" cy="1152128"/>
          </a:xfrm>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19FE0D6D-AEC0-4AEE-8910-9DCBB0B3F141}"/>
              </a:ext>
            </a:extLst>
          </p:cNvPr>
          <p:cNvSpPr txBox="1">
            <a:spLocks/>
          </p:cNvSpPr>
          <p:nvPr/>
        </p:nvSpPr>
        <p:spPr>
          <a:xfrm>
            <a:off x="609600" y="2852936"/>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The concept of randomness</a:t>
            </a:r>
          </a:p>
          <a:p>
            <a:pPr marL="457200" indent="-457200" fontAlgn="auto">
              <a:spcAft>
                <a:spcPts val="0"/>
              </a:spcAft>
              <a:buClrTx/>
              <a:buFont typeface="+mj-lt"/>
              <a:buAutoNum type="arabicParenR"/>
            </a:pPr>
            <a:endParaRPr lang="en-GB" dirty="0"/>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226491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18165" y="1196752"/>
            <a:ext cx="10972800" cy="4824536"/>
          </a:xfrm>
        </p:spPr>
        <p:txBody>
          <a:bodyPr>
            <a:normAutofit fontScale="92500"/>
          </a:bodyPr>
          <a:lstStyle/>
          <a:p>
            <a:r>
              <a:rPr lang="en-GB" dirty="0"/>
              <a:t>In order to understand a probability experiment, students must understand that outcomes should be the result of a random process, but randomness is not necessarily a well-understood concept.</a:t>
            </a:r>
          </a:p>
          <a:p>
            <a:r>
              <a:rPr lang="en-GB" dirty="0"/>
              <a:t>A study from Pratt and </a:t>
            </a:r>
            <a:r>
              <a:rPr lang="en-GB" dirty="0" err="1"/>
              <a:t>Noss</a:t>
            </a:r>
            <a:r>
              <a:rPr lang="en-GB" dirty="0"/>
              <a:t> (2002) showed that students might, for example, view a non-uniform spinner as not being random because it was ‘not fair’, even though it was seen to fit other features of randomness, while a uniform spinner was perceived to be random.</a:t>
            </a:r>
          </a:p>
          <a:p>
            <a:r>
              <a:rPr lang="en-GB" dirty="0"/>
              <a:t>Giving students an opportunity to explore the same mathematical ideas in different contexts can draw attention to the key structures that underpin the mathematics, and so support students in developing a deeper understanding of randomness.</a:t>
            </a:r>
          </a:p>
          <a:p>
            <a:r>
              <a:rPr lang="en-GB" dirty="0"/>
              <a:t>Within the context of independent events, a common misconception is that having flipped a coin and obtained a head, the next flip ‘should’ give tails because it is an equal probability. Allowing students the opportunity to experience such situations and analyse the possible outcomes will help address the misconception.</a:t>
            </a:r>
          </a:p>
        </p:txBody>
      </p:sp>
    </p:spTree>
    <p:extLst>
      <p:ext uri="{BB962C8B-B14F-4D97-AF65-F5344CB8AC3E}">
        <p14:creationId xmlns:p14="http://schemas.microsoft.com/office/powerpoint/2010/main" val="323212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events in which outcomes are random</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98072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t>
            </a:r>
            <a:endParaRPr lang="en-GB" dirty="0"/>
          </a:p>
        </p:txBody>
      </p:sp>
      <p:sp>
        <p:nvSpPr>
          <p:cNvPr id="13" name="TextBox 12">
            <a:extLst>
              <a:ext uri="{FF2B5EF4-FFF2-40B4-BE49-F238E27FC236}">
                <a16:creationId xmlns:a16="http://schemas.microsoft.com/office/drawing/2014/main" id="{2879D5A2-F3A5-40CB-992A-BDEDC1A53FAB}"/>
              </a:ext>
            </a:extLst>
          </p:cNvPr>
          <p:cNvSpPr txBox="1"/>
          <p:nvPr/>
        </p:nvSpPr>
        <p:spPr>
          <a:xfrm>
            <a:off x="144968" y="1412776"/>
            <a:ext cx="9751387" cy="461665"/>
          </a:xfrm>
          <a:prstGeom prst="rect">
            <a:avLst/>
          </a:prstGeom>
          <a:noFill/>
        </p:spPr>
        <p:txBody>
          <a:bodyPr wrap="none" rtlCol="0">
            <a:spAutoFit/>
          </a:bodyPr>
          <a:lstStyle/>
          <a:p>
            <a:pPr>
              <a:buNone/>
            </a:pPr>
            <a:r>
              <a:rPr lang="en-GB" sz="2400" dirty="0">
                <a:solidFill>
                  <a:srgbClr val="00628C"/>
                </a:solidFill>
              </a:rPr>
              <a:t>a) </a:t>
            </a:r>
            <a:r>
              <a:rPr lang="en-GB" sz="2400" dirty="0"/>
              <a:t>Which of these events do you think will select a number at random?</a:t>
            </a:r>
          </a:p>
        </p:txBody>
      </p:sp>
      <p:sp>
        <p:nvSpPr>
          <p:cNvPr id="16" name="TextBox 15">
            <a:extLst>
              <a:ext uri="{FF2B5EF4-FFF2-40B4-BE49-F238E27FC236}">
                <a16:creationId xmlns:a16="http://schemas.microsoft.com/office/drawing/2014/main" id="{30594E20-9405-4CB8-8DFA-356CEF03ADBB}"/>
              </a:ext>
            </a:extLst>
          </p:cNvPr>
          <p:cNvSpPr txBox="1"/>
          <p:nvPr/>
        </p:nvSpPr>
        <p:spPr>
          <a:xfrm>
            <a:off x="191344" y="1948064"/>
            <a:ext cx="2468662" cy="1225868"/>
          </a:xfrm>
          <a:prstGeom prst="roundRect">
            <a:avLst/>
          </a:prstGeom>
          <a:solidFill>
            <a:schemeClr val="accent2">
              <a:lumMod val="40000"/>
              <a:lumOff val="60000"/>
            </a:schemeClr>
          </a:solid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200" dirty="0">
                <a:solidFill>
                  <a:srgbClr val="00628C"/>
                </a:solidFill>
                <a:effectLst/>
                <a:latin typeface="+mj-lt"/>
                <a:ea typeface="Calibri" panose="020F0502020204030204" pitchFamily="34" charset="0"/>
                <a:cs typeface="Times New Roman" panose="02020603050405020304" pitchFamily="18" charset="0"/>
              </a:rPr>
              <a:t>(</a:t>
            </a:r>
            <a:r>
              <a:rPr lang="en-GB" sz="2200" dirty="0" err="1">
                <a:solidFill>
                  <a:srgbClr val="00628C"/>
                </a:solidFill>
                <a:effectLst/>
                <a:latin typeface="+mj-lt"/>
                <a:ea typeface="Calibri" panose="020F0502020204030204" pitchFamily="34" charset="0"/>
                <a:cs typeface="Times New Roman" panose="02020603050405020304" pitchFamily="18" charset="0"/>
              </a:rPr>
              <a:t>i</a:t>
            </a:r>
            <a:r>
              <a:rPr lang="en-GB" sz="2200" dirty="0">
                <a:solidFill>
                  <a:srgbClr val="00628C"/>
                </a:solidFill>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Rolling a six-sided dice numbered 1 to 6.</a:t>
            </a:r>
          </a:p>
        </p:txBody>
      </p:sp>
      <p:sp>
        <p:nvSpPr>
          <p:cNvPr id="17" name="TextBox 16">
            <a:extLst>
              <a:ext uri="{FF2B5EF4-FFF2-40B4-BE49-F238E27FC236}">
                <a16:creationId xmlns:a16="http://schemas.microsoft.com/office/drawing/2014/main" id="{36D39EF5-1D85-4069-BB89-6321C24801C4}"/>
              </a:ext>
            </a:extLst>
          </p:cNvPr>
          <p:cNvSpPr txBox="1"/>
          <p:nvPr/>
        </p:nvSpPr>
        <p:spPr>
          <a:xfrm>
            <a:off x="2763961" y="1948064"/>
            <a:ext cx="2515406" cy="1225868"/>
          </a:xfrm>
          <a:prstGeom prst="roundRect">
            <a:avLst/>
          </a:prstGeom>
          <a:solidFill>
            <a:schemeClr val="accent2">
              <a:lumMod val="40000"/>
              <a:lumOff val="60000"/>
            </a:schemeClr>
          </a:solidFill>
        </p:spPr>
        <p:txBody>
          <a:bodyPr wrap="square" anchor="ctr">
            <a:spAutoFit/>
          </a:bodyPr>
          <a:lstStyle/>
          <a:p>
            <a:pPr fontAlgn="auto">
              <a:spcBef>
                <a:spcPts val="0"/>
              </a:spcBef>
              <a:spcAft>
                <a:spcPts val="0"/>
              </a:spcAft>
              <a:buClrTx/>
              <a:buNone/>
              <a:defRPr/>
            </a:pPr>
            <a:r>
              <a:rPr lang="en-GB" sz="2200" dirty="0">
                <a:solidFill>
                  <a:srgbClr val="00628C"/>
                </a:solidFill>
                <a:effectLst/>
                <a:latin typeface="+mj-lt"/>
                <a:ea typeface="Calibri" panose="020F0502020204030204" pitchFamily="34" charset="0"/>
                <a:cs typeface="Times New Roman" panose="02020603050405020304" pitchFamily="18" charset="0"/>
              </a:rPr>
              <a:t>(ii) </a:t>
            </a:r>
            <a:r>
              <a:rPr lang="en-GB" sz="2200" dirty="0">
                <a:effectLst/>
                <a:latin typeface="+mj-lt"/>
                <a:ea typeface="Calibri" panose="020F0502020204030204" pitchFamily="34" charset="0"/>
                <a:cs typeface="Times New Roman" panose="02020603050405020304" pitchFamily="18" charset="0"/>
              </a:rPr>
              <a:t>Rolling a nine-sided dice numbered 1 to 9.</a:t>
            </a:r>
          </a:p>
        </p:txBody>
      </p:sp>
      <p:sp>
        <p:nvSpPr>
          <p:cNvPr id="18" name="TextBox 17">
            <a:extLst>
              <a:ext uri="{FF2B5EF4-FFF2-40B4-BE49-F238E27FC236}">
                <a16:creationId xmlns:a16="http://schemas.microsoft.com/office/drawing/2014/main" id="{41379994-2B3E-4961-9B32-62F2B0FE40D2}"/>
              </a:ext>
            </a:extLst>
          </p:cNvPr>
          <p:cNvSpPr txBox="1"/>
          <p:nvPr/>
        </p:nvSpPr>
        <p:spPr>
          <a:xfrm>
            <a:off x="5383322" y="1948064"/>
            <a:ext cx="3273018" cy="1225868"/>
          </a:xfrm>
          <a:prstGeom prst="roundRect">
            <a:avLst/>
          </a:prstGeom>
          <a:solidFill>
            <a:schemeClr val="accent2">
              <a:lumMod val="40000"/>
              <a:lumOff val="60000"/>
            </a:schemeClr>
          </a:solidFill>
        </p:spPr>
        <p:txBody>
          <a:bodyPr wrap="square" anchor="ctr">
            <a:spAutoFit/>
          </a:bodyPr>
          <a:lstStyle/>
          <a:p>
            <a:pPr fontAlgn="auto">
              <a:spcBef>
                <a:spcPts val="0"/>
              </a:spcBef>
              <a:spcAft>
                <a:spcPts val="0"/>
              </a:spcAft>
              <a:buClrTx/>
              <a:buNone/>
              <a:defRPr/>
            </a:pPr>
            <a:r>
              <a:rPr lang="en-GB" sz="2200" dirty="0">
                <a:solidFill>
                  <a:srgbClr val="00628C"/>
                </a:solidFill>
                <a:effectLst/>
                <a:latin typeface="+mj-lt"/>
                <a:ea typeface="Calibri" panose="020F0502020204030204" pitchFamily="34" charset="0"/>
                <a:cs typeface="Times New Roman" panose="02020603050405020304" pitchFamily="18" charset="0"/>
              </a:rPr>
              <a:t>(iii) </a:t>
            </a:r>
            <a:r>
              <a:rPr lang="en-GB" sz="2200" dirty="0">
                <a:effectLst/>
                <a:latin typeface="+mj-lt"/>
                <a:ea typeface="Calibri" panose="020F0502020204030204" pitchFamily="34" charset="0"/>
                <a:cs typeface="Times New Roman" panose="02020603050405020304" pitchFamily="18" charset="0"/>
              </a:rPr>
              <a:t>Rolling a nine-sided dice numbered with four 1s and five 2s.</a:t>
            </a:r>
          </a:p>
        </p:txBody>
      </p:sp>
      <p:grpSp>
        <p:nvGrpSpPr>
          <p:cNvPr id="29" name="Group 28">
            <a:extLst>
              <a:ext uri="{FF2B5EF4-FFF2-40B4-BE49-F238E27FC236}">
                <a16:creationId xmlns:a16="http://schemas.microsoft.com/office/drawing/2014/main" id="{225A2111-14D0-4A71-BC42-D58EADFBDBD2}"/>
              </a:ext>
            </a:extLst>
          </p:cNvPr>
          <p:cNvGrpSpPr/>
          <p:nvPr/>
        </p:nvGrpSpPr>
        <p:grpSpPr>
          <a:xfrm>
            <a:off x="854034" y="3327515"/>
            <a:ext cx="3273018" cy="1296004"/>
            <a:chOff x="1023497" y="3599183"/>
            <a:chExt cx="3273018" cy="1295089"/>
          </a:xfrm>
        </p:grpSpPr>
        <p:grpSp>
          <p:nvGrpSpPr>
            <p:cNvPr id="25" name="Group 24">
              <a:extLst>
                <a:ext uri="{FF2B5EF4-FFF2-40B4-BE49-F238E27FC236}">
                  <a16:creationId xmlns:a16="http://schemas.microsoft.com/office/drawing/2014/main" id="{F24E0B9A-A956-44B0-BE1A-7FAB61B42123}"/>
                </a:ext>
              </a:extLst>
            </p:cNvPr>
            <p:cNvGrpSpPr/>
            <p:nvPr/>
          </p:nvGrpSpPr>
          <p:grpSpPr>
            <a:xfrm>
              <a:off x="1023497" y="3599183"/>
              <a:ext cx="3273018" cy="1295085"/>
              <a:chOff x="8760296" y="2208043"/>
              <a:chExt cx="3273018" cy="1295085"/>
            </a:xfrm>
          </p:grpSpPr>
          <p:sp>
            <p:nvSpPr>
              <p:cNvPr id="27" name="TextBox 26">
                <a:extLst>
                  <a:ext uri="{FF2B5EF4-FFF2-40B4-BE49-F238E27FC236}">
                    <a16:creationId xmlns:a16="http://schemas.microsoft.com/office/drawing/2014/main" id="{F5841744-85D8-40C6-AC7F-0E58747F1B58}"/>
                  </a:ext>
                </a:extLst>
              </p:cNvPr>
              <p:cNvSpPr txBox="1"/>
              <p:nvPr/>
            </p:nvSpPr>
            <p:spPr>
              <a:xfrm>
                <a:off x="8760296" y="2208043"/>
                <a:ext cx="3273018" cy="1295085"/>
              </a:xfrm>
              <a:prstGeom prst="roundRect">
                <a:avLst/>
              </a:prstGeom>
              <a:solidFill>
                <a:schemeClr val="accent2">
                  <a:lumMod val="40000"/>
                  <a:lumOff val="60000"/>
                </a:schemeClr>
              </a:solidFill>
            </p:spPr>
            <p:txBody>
              <a:bodyPr wrap="square">
                <a:spAutoFit/>
              </a:bodyPr>
              <a:lstStyle/>
              <a:p>
                <a:pPr fontAlgn="auto">
                  <a:spcBef>
                    <a:spcPts val="0"/>
                  </a:spcBef>
                  <a:spcAft>
                    <a:spcPts val="0"/>
                  </a:spcAft>
                  <a:buClrTx/>
                  <a:buNone/>
                  <a:defRPr/>
                </a:pPr>
                <a:endParaRPr lang="en-GB" sz="2000" dirty="0">
                  <a:effectLst/>
                  <a:latin typeface="+mj-lt"/>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6CC9F712-47CC-478E-8C14-E7E2487F0DE5}"/>
                  </a:ext>
                </a:extLst>
              </p:cNvPr>
              <p:cNvSpPr txBox="1"/>
              <p:nvPr/>
            </p:nvSpPr>
            <p:spPr>
              <a:xfrm>
                <a:off x="8794662" y="2453327"/>
                <a:ext cx="2070079" cy="769441"/>
              </a:xfrm>
              <a:prstGeom prst="rect">
                <a:avLst/>
              </a:prstGeom>
              <a:noFill/>
            </p:spPr>
            <p:txBody>
              <a:bodyPr wrap="square">
                <a:spAutoFit/>
              </a:bodyPr>
              <a:lstStyle/>
              <a:p>
                <a:pPr fontAlgn="auto">
                  <a:spcBef>
                    <a:spcPts val="0"/>
                  </a:spcBef>
                  <a:spcAft>
                    <a:spcPts val="0"/>
                  </a:spcAft>
                  <a:buClrTx/>
                  <a:buNone/>
                  <a:defRPr/>
                </a:pPr>
                <a:r>
                  <a:rPr lang="en-GB" sz="2200" dirty="0">
                    <a:solidFill>
                      <a:srgbClr val="00628C"/>
                    </a:solidFill>
                    <a:effectLst/>
                    <a:latin typeface="+mj-lt"/>
                    <a:ea typeface="Calibri" panose="020F0502020204030204" pitchFamily="34" charset="0"/>
                    <a:cs typeface="Times New Roman" panose="02020603050405020304" pitchFamily="18" charset="0"/>
                  </a:rPr>
                  <a:t>(</a:t>
                </a:r>
                <a:r>
                  <a:rPr lang="en-GB" sz="2200" dirty="0">
                    <a:solidFill>
                      <a:srgbClr val="00628C"/>
                    </a:solidFill>
                    <a:latin typeface="+mj-lt"/>
                    <a:ea typeface="Calibri" panose="020F0502020204030204" pitchFamily="34" charset="0"/>
                    <a:cs typeface="Times New Roman" panose="02020603050405020304" pitchFamily="18" charset="0"/>
                  </a:rPr>
                  <a:t>v</a:t>
                </a:r>
                <a:r>
                  <a:rPr lang="en-GB" sz="2200" dirty="0">
                    <a:solidFill>
                      <a:srgbClr val="00628C"/>
                    </a:solidFill>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Spinning this spinner.</a:t>
                </a:r>
                <a:endParaRPr lang="en-GB" sz="2200" dirty="0"/>
              </a:p>
            </p:txBody>
          </p:sp>
        </p:grpSp>
        <p:pic>
          <p:nvPicPr>
            <p:cNvPr id="11" name="Picture 10">
              <a:extLst>
                <a:ext uri="{FF2B5EF4-FFF2-40B4-BE49-F238E27FC236}">
                  <a16:creationId xmlns:a16="http://schemas.microsoft.com/office/drawing/2014/main" id="{60FECC10-02F7-4F21-BCE0-12BB5DA79AD8}"/>
                </a:ext>
              </a:extLst>
            </p:cNvPr>
            <p:cNvPicPr>
              <a:picLocks noChangeAspect="1"/>
            </p:cNvPicPr>
            <p:nvPr/>
          </p:nvPicPr>
          <p:blipFill rotWithShape="1">
            <a:blip r:embed="rId3"/>
            <a:srcRect l="27418" r="28213"/>
            <a:stretch/>
          </p:blipFill>
          <p:spPr>
            <a:xfrm>
              <a:off x="2855640" y="3644484"/>
              <a:ext cx="1279434" cy="1249788"/>
            </a:xfrm>
            <a:prstGeom prst="rect">
              <a:avLst/>
            </a:prstGeom>
          </p:spPr>
        </p:pic>
      </p:grpSp>
      <p:grpSp>
        <p:nvGrpSpPr>
          <p:cNvPr id="31" name="Group 30">
            <a:extLst>
              <a:ext uri="{FF2B5EF4-FFF2-40B4-BE49-F238E27FC236}">
                <a16:creationId xmlns:a16="http://schemas.microsoft.com/office/drawing/2014/main" id="{8EEC9157-F098-4BF9-B5F4-7E7D8F7FC589}"/>
              </a:ext>
            </a:extLst>
          </p:cNvPr>
          <p:cNvGrpSpPr/>
          <p:nvPr/>
        </p:nvGrpSpPr>
        <p:grpSpPr>
          <a:xfrm>
            <a:off x="4207183" y="3327507"/>
            <a:ext cx="3273018" cy="1295999"/>
            <a:chOff x="8760296" y="2208042"/>
            <a:chExt cx="3273018" cy="1324345"/>
          </a:xfrm>
        </p:grpSpPr>
        <p:sp>
          <p:nvSpPr>
            <p:cNvPr id="33" name="TextBox 32">
              <a:extLst>
                <a:ext uri="{FF2B5EF4-FFF2-40B4-BE49-F238E27FC236}">
                  <a16:creationId xmlns:a16="http://schemas.microsoft.com/office/drawing/2014/main" id="{78E2119F-CB52-4C80-9F58-D700C489ED0C}"/>
                </a:ext>
              </a:extLst>
            </p:cNvPr>
            <p:cNvSpPr txBox="1"/>
            <p:nvPr/>
          </p:nvSpPr>
          <p:spPr>
            <a:xfrm>
              <a:off x="8760296" y="2208042"/>
              <a:ext cx="3273018" cy="1324345"/>
            </a:xfrm>
            <a:prstGeom prst="roundRect">
              <a:avLst/>
            </a:prstGeom>
            <a:solidFill>
              <a:schemeClr val="accent2">
                <a:lumMod val="40000"/>
                <a:lumOff val="60000"/>
              </a:schemeClr>
            </a:solidFill>
          </p:spPr>
          <p:txBody>
            <a:bodyPr wrap="square">
              <a:spAutoFit/>
            </a:bodyPr>
            <a:lstStyle/>
            <a:p>
              <a:pPr fontAlgn="auto">
                <a:spcBef>
                  <a:spcPts val="0"/>
                </a:spcBef>
                <a:spcAft>
                  <a:spcPts val="0"/>
                </a:spcAft>
                <a:buClrTx/>
                <a:buNone/>
                <a:defRPr/>
              </a:pPr>
              <a:endParaRPr lang="en-GB" sz="2000" dirty="0">
                <a:effectLst/>
                <a:latin typeface="+mj-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C8AE5C29-A03F-465F-87F1-5798D8517E26}"/>
                </a:ext>
              </a:extLst>
            </p:cNvPr>
            <p:cNvSpPr txBox="1"/>
            <p:nvPr/>
          </p:nvSpPr>
          <p:spPr>
            <a:xfrm>
              <a:off x="8794662" y="2453327"/>
              <a:ext cx="2070079" cy="786268"/>
            </a:xfrm>
            <a:prstGeom prst="rect">
              <a:avLst/>
            </a:prstGeom>
            <a:noFill/>
          </p:spPr>
          <p:txBody>
            <a:bodyPr wrap="square">
              <a:spAutoFit/>
            </a:bodyPr>
            <a:lstStyle/>
            <a:p>
              <a:pPr fontAlgn="auto">
                <a:spcBef>
                  <a:spcPts val="0"/>
                </a:spcBef>
                <a:spcAft>
                  <a:spcPts val="0"/>
                </a:spcAft>
                <a:buClrTx/>
                <a:buNone/>
                <a:defRPr/>
              </a:pPr>
              <a:r>
                <a:rPr lang="en-GB" sz="2200" dirty="0">
                  <a:solidFill>
                    <a:srgbClr val="00628C"/>
                  </a:solidFill>
                  <a:effectLst/>
                  <a:latin typeface="+mj-lt"/>
                  <a:ea typeface="Calibri" panose="020F0502020204030204" pitchFamily="34" charset="0"/>
                  <a:cs typeface="Times New Roman" panose="02020603050405020304" pitchFamily="18" charset="0"/>
                </a:rPr>
                <a:t>(</a:t>
              </a:r>
              <a:r>
                <a:rPr lang="en-GB" sz="2200" dirty="0">
                  <a:solidFill>
                    <a:srgbClr val="00628C"/>
                  </a:solidFill>
                  <a:latin typeface="+mj-lt"/>
                  <a:ea typeface="Calibri" panose="020F0502020204030204" pitchFamily="34" charset="0"/>
                  <a:cs typeface="Times New Roman" panose="02020603050405020304" pitchFamily="18" charset="0"/>
                </a:rPr>
                <a:t>vi</a:t>
              </a:r>
              <a:r>
                <a:rPr lang="en-GB" sz="2200" dirty="0">
                  <a:solidFill>
                    <a:srgbClr val="00628C"/>
                  </a:solidFill>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Spinning this spinner.</a:t>
              </a:r>
              <a:endParaRPr lang="en-GB" sz="2200" dirty="0"/>
            </a:p>
          </p:txBody>
        </p:sp>
      </p:grpSp>
      <p:sp>
        <p:nvSpPr>
          <p:cNvPr id="36" name="TextBox 35">
            <a:extLst>
              <a:ext uri="{FF2B5EF4-FFF2-40B4-BE49-F238E27FC236}">
                <a16:creationId xmlns:a16="http://schemas.microsoft.com/office/drawing/2014/main" id="{6B408DBF-D8C5-429B-8BB9-DF6EE131FEFD}"/>
              </a:ext>
            </a:extLst>
          </p:cNvPr>
          <p:cNvSpPr txBox="1"/>
          <p:nvPr/>
        </p:nvSpPr>
        <p:spPr>
          <a:xfrm>
            <a:off x="7560331" y="3327519"/>
            <a:ext cx="4168507" cy="1296000"/>
          </a:xfrm>
          <a:prstGeom prst="roundRect">
            <a:avLst/>
          </a:prstGeom>
          <a:solidFill>
            <a:schemeClr val="accent2">
              <a:lumMod val="40000"/>
              <a:lumOff val="60000"/>
            </a:schemeClr>
          </a:solid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200" dirty="0">
                <a:solidFill>
                  <a:srgbClr val="00628C"/>
                </a:solidFill>
                <a:effectLst/>
                <a:latin typeface="+mj-lt"/>
                <a:ea typeface="Calibri" panose="020F0502020204030204" pitchFamily="34" charset="0"/>
                <a:cs typeface="Times New Roman" panose="02020603050405020304" pitchFamily="18" charset="0"/>
              </a:rPr>
              <a:t>(vii) </a:t>
            </a:r>
            <a:r>
              <a:rPr lang="en-GB" sz="2200" dirty="0">
                <a:effectLst/>
                <a:latin typeface="+mj-lt"/>
                <a:ea typeface="Calibri" panose="020F0502020204030204" pitchFamily="34" charset="0"/>
                <a:cs typeface="Times New Roman" panose="02020603050405020304" pitchFamily="18" charset="0"/>
              </a:rPr>
              <a:t>Asking the person sitting next to you to pick a whole number between 1 and 10.</a:t>
            </a:r>
          </a:p>
        </p:txBody>
      </p:sp>
      <p:sp>
        <p:nvSpPr>
          <p:cNvPr id="37" name="TextBox 36">
            <a:extLst>
              <a:ext uri="{FF2B5EF4-FFF2-40B4-BE49-F238E27FC236}">
                <a16:creationId xmlns:a16="http://schemas.microsoft.com/office/drawing/2014/main" id="{724E335D-8E08-4C0F-99FF-BF596627E21D}"/>
              </a:ext>
            </a:extLst>
          </p:cNvPr>
          <p:cNvSpPr txBox="1"/>
          <p:nvPr/>
        </p:nvSpPr>
        <p:spPr>
          <a:xfrm>
            <a:off x="144968" y="4695527"/>
            <a:ext cx="11885241" cy="461665"/>
          </a:xfrm>
          <a:prstGeom prst="rect">
            <a:avLst/>
          </a:prstGeom>
          <a:noFill/>
        </p:spPr>
        <p:txBody>
          <a:bodyPr wrap="none" rtlCol="0">
            <a:spAutoFit/>
          </a:bodyPr>
          <a:lstStyle/>
          <a:p>
            <a:pPr>
              <a:buNone/>
            </a:pPr>
            <a:r>
              <a:rPr lang="en-GB" sz="2400" dirty="0">
                <a:solidFill>
                  <a:srgbClr val="00628C"/>
                </a:solidFill>
              </a:rPr>
              <a:t>b) </a:t>
            </a:r>
            <a:r>
              <a:rPr lang="en-GB" sz="2400" dirty="0"/>
              <a:t>Do you think that any of the above are ‘more random’ than the others? Explain why.</a:t>
            </a:r>
          </a:p>
        </p:txBody>
      </p:sp>
      <p:sp>
        <p:nvSpPr>
          <p:cNvPr id="38" name="TextBox 37">
            <a:extLst>
              <a:ext uri="{FF2B5EF4-FFF2-40B4-BE49-F238E27FC236}">
                <a16:creationId xmlns:a16="http://schemas.microsoft.com/office/drawing/2014/main" id="{9A0B1801-603B-4E01-A4D4-D468DA0685DA}"/>
              </a:ext>
            </a:extLst>
          </p:cNvPr>
          <p:cNvSpPr txBox="1"/>
          <p:nvPr/>
        </p:nvSpPr>
        <p:spPr>
          <a:xfrm>
            <a:off x="119336" y="5314104"/>
            <a:ext cx="11777043" cy="830997"/>
          </a:xfrm>
          <a:prstGeom prst="rect">
            <a:avLst/>
          </a:prstGeom>
          <a:noFill/>
        </p:spPr>
        <p:txBody>
          <a:bodyPr wrap="square" rtlCol="0">
            <a:spAutoFit/>
          </a:bodyPr>
          <a:lstStyle/>
          <a:p>
            <a:pPr>
              <a:buNone/>
            </a:pPr>
            <a:r>
              <a:rPr lang="en-GB" sz="2400" dirty="0">
                <a:solidFill>
                  <a:srgbClr val="00628C"/>
                </a:solidFill>
              </a:rPr>
              <a:t>c) </a:t>
            </a:r>
            <a:r>
              <a:rPr lang="en-GB" sz="2400" dirty="0"/>
              <a:t>Which of the above do you think is a ‘fair’ way to select a random number? Explain why the other ones are not fair.</a:t>
            </a:r>
          </a:p>
        </p:txBody>
      </p:sp>
      <p:sp>
        <p:nvSpPr>
          <p:cNvPr id="26" name="TextBox 25">
            <a:extLst>
              <a:ext uri="{FF2B5EF4-FFF2-40B4-BE49-F238E27FC236}">
                <a16:creationId xmlns:a16="http://schemas.microsoft.com/office/drawing/2014/main" id="{5C647853-A2DD-674A-83CA-608C721970DD}"/>
              </a:ext>
            </a:extLst>
          </p:cNvPr>
          <p:cNvSpPr txBox="1"/>
          <p:nvPr/>
        </p:nvSpPr>
        <p:spPr>
          <a:xfrm>
            <a:off x="8760295" y="1943095"/>
            <a:ext cx="3273018" cy="1225868"/>
          </a:xfrm>
          <a:prstGeom prst="roundRect">
            <a:avLst/>
          </a:prstGeom>
          <a:solidFill>
            <a:schemeClr val="accent2">
              <a:lumMod val="40000"/>
              <a:lumOff val="60000"/>
            </a:schemeClr>
          </a:solidFill>
        </p:spPr>
        <p:txBody>
          <a:bodyPr wrap="square" anchor="ctr">
            <a:spAutoFit/>
          </a:bodyPr>
          <a:lstStyle/>
          <a:p>
            <a:pPr fontAlgn="auto">
              <a:spcBef>
                <a:spcPts val="0"/>
              </a:spcBef>
              <a:spcAft>
                <a:spcPts val="0"/>
              </a:spcAft>
              <a:buClrTx/>
              <a:buNone/>
              <a:defRPr/>
            </a:pPr>
            <a:r>
              <a:rPr lang="en-GB" sz="2200" dirty="0">
                <a:solidFill>
                  <a:srgbClr val="00628C"/>
                </a:solidFill>
                <a:effectLst/>
                <a:latin typeface="+mj-lt"/>
                <a:ea typeface="Calibri" panose="020F0502020204030204" pitchFamily="34" charset="0"/>
                <a:cs typeface="Times New Roman" panose="02020603050405020304" pitchFamily="18" charset="0"/>
              </a:rPr>
              <a:t>(iv) </a:t>
            </a:r>
            <a:r>
              <a:rPr lang="en-GB" sz="2200" dirty="0">
                <a:effectLst/>
                <a:latin typeface="+mj-lt"/>
                <a:ea typeface="Calibri" panose="020F0502020204030204" pitchFamily="34" charset="0"/>
                <a:cs typeface="Times New Roman" panose="02020603050405020304" pitchFamily="18" charset="0"/>
              </a:rPr>
              <a:t>Spinning </a:t>
            </a:r>
          </a:p>
          <a:p>
            <a:pPr fontAlgn="auto">
              <a:spcBef>
                <a:spcPts val="0"/>
              </a:spcBef>
              <a:spcAft>
                <a:spcPts val="0"/>
              </a:spcAft>
              <a:buClrTx/>
              <a:buNone/>
              <a:defRPr/>
            </a:pPr>
            <a:r>
              <a:rPr lang="en-GB" sz="2200" dirty="0">
                <a:effectLst/>
                <a:latin typeface="+mj-lt"/>
                <a:ea typeface="Calibri" panose="020F0502020204030204" pitchFamily="34" charset="0"/>
                <a:cs typeface="Times New Roman" panose="02020603050405020304" pitchFamily="18" charset="0"/>
              </a:rPr>
              <a:t>this spinner.</a:t>
            </a:r>
          </a:p>
          <a:p>
            <a:pPr fontAlgn="auto">
              <a:spcBef>
                <a:spcPts val="0"/>
              </a:spcBef>
              <a:spcAft>
                <a:spcPts val="0"/>
              </a:spcAft>
              <a:buClrTx/>
              <a:buNone/>
              <a:defRPr/>
            </a:pPr>
            <a:endParaRPr lang="en-GB" sz="2200" dirty="0">
              <a:effectLst/>
              <a:latin typeface="+mj-l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DE16DEE-98D0-41AF-9ED6-F4BFC24A5795}"/>
              </a:ext>
            </a:extLst>
          </p:cNvPr>
          <p:cNvPicPr>
            <a:picLocks noChangeAspect="1"/>
          </p:cNvPicPr>
          <p:nvPr/>
        </p:nvPicPr>
        <p:blipFill rotWithShape="1">
          <a:blip r:embed="rId4"/>
          <a:srcRect l="26554" r="27585"/>
          <a:stretch/>
        </p:blipFill>
        <p:spPr>
          <a:xfrm>
            <a:off x="6007857" y="3414790"/>
            <a:ext cx="1322500" cy="1179156"/>
          </a:xfrm>
          <a:prstGeom prst="rect">
            <a:avLst/>
          </a:prstGeom>
        </p:spPr>
      </p:pic>
      <p:pic>
        <p:nvPicPr>
          <p:cNvPr id="12" name="Picture 11">
            <a:extLst>
              <a:ext uri="{FF2B5EF4-FFF2-40B4-BE49-F238E27FC236}">
                <a16:creationId xmlns:a16="http://schemas.microsoft.com/office/drawing/2014/main" id="{8E7D9BC4-6576-45D3-A55C-4AF8DE53D31E}"/>
              </a:ext>
            </a:extLst>
          </p:cNvPr>
          <p:cNvPicPr>
            <a:picLocks noChangeAspect="1"/>
          </p:cNvPicPr>
          <p:nvPr/>
        </p:nvPicPr>
        <p:blipFill rotWithShape="1">
          <a:blip r:embed="rId5"/>
          <a:srcRect l="27418" r="28213"/>
          <a:stretch/>
        </p:blipFill>
        <p:spPr>
          <a:xfrm>
            <a:off x="10616945" y="1953431"/>
            <a:ext cx="1279434" cy="1246584"/>
          </a:xfrm>
          <a:prstGeom prst="rect">
            <a:avLst/>
          </a:prstGeom>
        </p:spPr>
      </p:pic>
    </p:spTree>
    <p:extLst>
      <p:ext uri="{BB962C8B-B14F-4D97-AF65-F5344CB8AC3E}">
        <p14:creationId xmlns:p14="http://schemas.microsoft.com/office/powerpoint/2010/main" val="25646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36" grpId="0" animBg="1"/>
      <p:bldP spid="37" grpId="0"/>
      <p:bldP spid="38"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191344" y="1484784"/>
            <a:ext cx="7245696" cy="468052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6D391D1-BB48-4861-A8C3-5FAC4AF5FB47}"/>
              </a:ext>
            </a:extLst>
          </p:cNvPr>
          <p:cNvSpPr txBox="1"/>
          <p:nvPr/>
        </p:nvSpPr>
        <p:spPr>
          <a:xfrm>
            <a:off x="218456" y="1504936"/>
            <a:ext cx="7353295" cy="369332"/>
          </a:xfrm>
          <a:prstGeom prst="rect">
            <a:avLst/>
          </a:prstGeom>
          <a:noFill/>
        </p:spPr>
        <p:txBody>
          <a:bodyPr wrap="none" rtlCol="0">
            <a:spAutoFit/>
          </a:bodyPr>
          <a:lstStyle/>
          <a:p>
            <a:pPr>
              <a:buNone/>
            </a:pPr>
            <a:r>
              <a:rPr lang="en-GB" sz="1800" dirty="0">
                <a:solidFill>
                  <a:srgbClr val="00628C"/>
                </a:solidFill>
              </a:rPr>
              <a:t>a) </a:t>
            </a:r>
            <a:r>
              <a:rPr lang="en-GB" sz="1800" dirty="0"/>
              <a:t>Which of these events do you think will select a number at random?</a:t>
            </a:r>
          </a:p>
        </p:txBody>
      </p:sp>
      <p:sp>
        <p:nvSpPr>
          <p:cNvPr id="9" name="TextBox 8">
            <a:extLst>
              <a:ext uri="{FF2B5EF4-FFF2-40B4-BE49-F238E27FC236}">
                <a16:creationId xmlns:a16="http://schemas.microsoft.com/office/drawing/2014/main" id="{A2970EC0-505F-480E-88FF-1B6AC340A43E}"/>
              </a:ext>
            </a:extLst>
          </p:cNvPr>
          <p:cNvSpPr txBox="1"/>
          <p:nvPr/>
        </p:nvSpPr>
        <p:spPr>
          <a:xfrm>
            <a:off x="239538" y="1844284"/>
            <a:ext cx="1427078" cy="1451431"/>
          </a:xfrm>
          <a:prstGeom prst="roundRect">
            <a:avLst/>
          </a:prstGeom>
          <a:solidFill>
            <a:schemeClr val="accent2">
              <a:lumMod val="40000"/>
              <a:lumOff val="60000"/>
            </a:schemeClr>
          </a:solid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srgbClr val="00628C"/>
                </a:solidFill>
                <a:effectLst/>
                <a:latin typeface="+mj-lt"/>
                <a:ea typeface="Calibri" panose="020F0502020204030204" pitchFamily="34" charset="0"/>
                <a:cs typeface="Times New Roman" panose="02020603050405020304" pitchFamily="18" charset="0"/>
              </a:rPr>
              <a:t>(</a:t>
            </a:r>
            <a:r>
              <a:rPr lang="en-GB" sz="1600" dirty="0" err="1">
                <a:solidFill>
                  <a:srgbClr val="00628C"/>
                </a:solidFill>
                <a:effectLst/>
                <a:latin typeface="+mj-lt"/>
                <a:ea typeface="Calibri" panose="020F0502020204030204" pitchFamily="34" charset="0"/>
                <a:cs typeface="Times New Roman" panose="02020603050405020304" pitchFamily="18" charset="0"/>
              </a:rPr>
              <a:t>i</a:t>
            </a:r>
            <a:r>
              <a:rPr lang="en-GB" sz="1600" dirty="0">
                <a:solidFill>
                  <a:srgbClr val="00628C"/>
                </a:solidFill>
                <a:effectLst/>
                <a:latin typeface="+mj-lt"/>
                <a:ea typeface="Calibri" panose="020F0502020204030204" pitchFamily="34" charset="0"/>
                <a:cs typeface="Times New Roman" panose="02020603050405020304" pitchFamily="18" charset="0"/>
              </a:rPr>
              <a:t>) </a:t>
            </a:r>
            <a:r>
              <a:rPr lang="en-GB" sz="1600" dirty="0">
                <a:effectLst/>
                <a:latin typeface="+mj-lt"/>
                <a:ea typeface="Calibri" panose="020F0502020204030204" pitchFamily="34" charset="0"/>
                <a:cs typeface="Times New Roman" panose="02020603050405020304" pitchFamily="18" charset="0"/>
              </a:rPr>
              <a:t>Rolling a six-sided dice numbered 1 to 6.</a:t>
            </a:r>
          </a:p>
        </p:txBody>
      </p:sp>
      <p:sp>
        <p:nvSpPr>
          <p:cNvPr id="10" name="TextBox 9">
            <a:extLst>
              <a:ext uri="{FF2B5EF4-FFF2-40B4-BE49-F238E27FC236}">
                <a16:creationId xmlns:a16="http://schemas.microsoft.com/office/drawing/2014/main" id="{DFD6F4CF-DC0C-4781-8742-1D9D541F0FA7}"/>
              </a:ext>
            </a:extLst>
          </p:cNvPr>
          <p:cNvSpPr txBox="1"/>
          <p:nvPr/>
        </p:nvSpPr>
        <p:spPr>
          <a:xfrm>
            <a:off x="1733160" y="1839688"/>
            <a:ext cx="1427077" cy="1451431"/>
          </a:xfrm>
          <a:prstGeom prst="roundRect">
            <a:avLst/>
          </a:prstGeom>
          <a:solidFill>
            <a:schemeClr val="accent2">
              <a:lumMod val="40000"/>
              <a:lumOff val="60000"/>
            </a:schemeClr>
          </a:solidFill>
        </p:spPr>
        <p:txBody>
          <a:bodyPr wrap="square" anchor="ctr">
            <a:spAutoFit/>
          </a:bodyPr>
          <a:lstStyle/>
          <a:p>
            <a:pPr fontAlgn="auto">
              <a:spcBef>
                <a:spcPts val="0"/>
              </a:spcBef>
              <a:spcAft>
                <a:spcPts val="0"/>
              </a:spcAft>
              <a:buClrTx/>
              <a:buNone/>
              <a:defRPr/>
            </a:pPr>
            <a:r>
              <a:rPr lang="en-GB" sz="1600" dirty="0">
                <a:solidFill>
                  <a:srgbClr val="00628C"/>
                </a:solidFill>
                <a:effectLst/>
                <a:latin typeface="+mj-lt"/>
                <a:ea typeface="Calibri" panose="020F0502020204030204" pitchFamily="34" charset="0"/>
                <a:cs typeface="Times New Roman" panose="02020603050405020304" pitchFamily="18" charset="0"/>
              </a:rPr>
              <a:t>(ii) </a:t>
            </a:r>
            <a:r>
              <a:rPr lang="en-GB" sz="1600" dirty="0">
                <a:effectLst/>
                <a:latin typeface="+mj-lt"/>
                <a:ea typeface="Calibri" panose="020F0502020204030204" pitchFamily="34" charset="0"/>
                <a:cs typeface="Times New Roman" panose="02020603050405020304" pitchFamily="18" charset="0"/>
              </a:rPr>
              <a:t>Rolling a nine-sided dice numbered 1 to 9.</a:t>
            </a:r>
          </a:p>
        </p:txBody>
      </p:sp>
      <p:sp>
        <p:nvSpPr>
          <p:cNvPr id="11" name="TextBox 10">
            <a:extLst>
              <a:ext uri="{FF2B5EF4-FFF2-40B4-BE49-F238E27FC236}">
                <a16:creationId xmlns:a16="http://schemas.microsoft.com/office/drawing/2014/main" id="{6CA97D05-9AB6-430A-8B46-BC938DE90B2E}"/>
              </a:ext>
            </a:extLst>
          </p:cNvPr>
          <p:cNvSpPr txBox="1"/>
          <p:nvPr/>
        </p:nvSpPr>
        <p:spPr>
          <a:xfrm>
            <a:off x="3231882" y="1825439"/>
            <a:ext cx="1733892" cy="1464231"/>
          </a:xfrm>
          <a:prstGeom prst="roundRect">
            <a:avLst/>
          </a:prstGeom>
          <a:solidFill>
            <a:schemeClr val="accent2">
              <a:lumMod val="40000"/>
              <a:lumOff val="60000"/>
            </a:schemeClr>
          </a:solidFill>
        </p:spPr>
        <p:txBody>
          <a:bodyPr wrap="square" anchor="ctr">
            <a:spAutoFit/>
          </a:bodyPr>
          <a:lstStyle/>
          <a:p>
            <a:pPr fontAlgn="auto">
              <a:spcBef>
                <a:spcPts val="0"/>
              </a:spcBef>
              <a:spcAft>
                <a:spcPts val="0"/>
              </a:spcAft>
              <a:buClrTx/>
              <a:buNone/>
              <a:defRPr/>
            </a:pPr>
            <a:r>
              <a:rPr lang="en-GB" sz="1600" dirty="0">
                <a:solidFill>
                  <a:srgbClr val="00628C"/>
                </a:solidFill>
                <a:effectLst/>
                <a:latin typeface="+mj-lt"/>
                <a:ea typeface="Calibri" panose="020F0502020204030204" pitchFamily="34" charset="0"/>
                <a:cs typeface="Times New Roman" panose="02020603050405020304" pitchFamily="18" charset="0"/>
              </a:rPr>
              <a:t>(iii) </a:t>
            </a:r>
            <a:r>
              <a:rPr lang="en-GB" sz="1600" dirty="0">
                <a:effectLst/>
                <a:latin typeface="+mj-lt"/>
                <a:ea typeface="Calibri" panose="020F0502020204030204" pitchFamily="34" charset="0"/>
                <a:cs typeface="Times New Roman" panose="02020603050405020304" pitchFamily="18" charset="0"/>
              </a:rPr>
              <a:t>Rolling a nine-sided dice numbered with four 1s and five 2s.</a:t>
            </a:r>
          </a:p>
        </p:txBody>
      </p:sp>
      <p:sp>
        <p:nvSpPr>
          <p:cNvPr id="15" name="TextBox 14">
            <a:extLst>
              <a:ext uri="{FF2B5EF4-FFF2-40B4-BE49-F238E27FC236}">
                <a16:creationId xmlns:a16="http://schemas.microsoft.com/office/drawing/2014/main" id="{636BA071-A72F-45D0-8F0B-65CA949CBC78}"/>
              </a:ext>
            </a:extLst>
          </p:cNvPr>
          <p:cNvSpPr txBox="1"/>
          <p:nvPr/>
        </p:nvSpPr>
        <p:spPr>
          <a:xfrm>
            <a:off x="5037420" y="1849670"/>
            <a:ext cx="2265312" cy="1440000"/>
          </a:xfrm>
          <a:prstGeom prst="roundRect">
            <a:avLst/>
          </a:prstGeom>
          <a:solidFill>
            <a:schemeClr val="accent2">
              <a:lumMod val="40000"/>
              <a:lumOff val="60000"/>
            </a:schemeClr>
          </a:solidFill>
        </p:spPr>
        <p:txBody>
          <a:bodyPr wrap="square">
            <a:spAutoFit/>
          </a:bodyPr>
          <a:lstStyle/>
          <a:p>
            <a:pPr fontAlgn="auto">
              <a:spcBef>
                <a:spcPts val="0"/>
              </a:spcBef>
              <a:spcAft>
                <a:spcPts val="0"/>
              </a:spcAft>
              <a:buClrTx/>
              <a:buNone/>
              <a:defRPr/>
            </a:pPr>
            <a:endParaRPr lang="en-GB" sz="1600" dirty="0">
              <a:effectLst/>
              <a:latin typeface="+mj-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F17AF92-8729-4194-9077-C3FCB15A7FE4}"/>
              </a:ext>
            </a:extLst>
          </p:cNvPr>
          <p:cNvSpPr txBox="1"/>
          <p:nvPr/>
        </p:nvSpPr>
        <p:spPr>
          <a:xfrm>
            <a:off x="5067184" y="2005893"/>
            <a:ext cx="1035040" cy="1077219"/>
          </a:xfrm>
          <a:prstGeom prst="rect">
            <a:avLst/>
          </a:prstGeom>
          <a:noFill/>
        </p:spPr>
        <p:txBody>
          <a:bodyPr wrap="square">
            <a:spAutoFit/>
          </a:bodyPr>
          <a:lstStyle/>
          <a:p>
            <a:pPr fontAlgn="auto">
              <a:spcBef>
                <a:spcPts val="0"/>
              </a:spcBef>
              <a:spcAft>
                <a:spcPts val="0"/>
              </a:spcAft>
              <a:buClrTx/>
              <a:buNone/>
              <a:defRPr/>
            </a:pPr>
            <a:r>
              <a:rPr lang="en-GB" sz="1600" dirty="0">
                <a:solidFill>
                  <a:srgbClr val="00628C"/>
                </a:solidFill>
                <a:effectLst/>
                <a:latin typeface="+mj-lt"/>
                <a:ea typeface="Calibri" panose="020F0502020204030204" pitchFamily="34" charset="0"/>
                <a:cs typeface="Times New Roman" panose="02020603050405020304" pitchFamily="18" charset="0"/>
              </a:rPr>
              <a:t>(iv) </a:t>
            </a:r>
            <a:r>
              <a:rPr lang="en-GB" sz="1600" dirty="0">
                <a:effectLst/>
                <a:latin typeface="+mj-lt"/>
                <a:ea typeface="Calibri" panose="020F0502020204030204" pitchFamily="34" charset="0"/>
                <a:cs typeface="Times New Roman" panose="02020603050405020304" pitchFamily="18" charset="0"/>
              </a:rPr>
              <a:t>Spinning this spinner.</a:t>
            </a:r>
            <a:endParaRPr lang="en-GB" sz="1600" dirty="0"/>
          </a:p>
        </p:txBody>
      </p:sp>
      <p:grpSp>
        <p:nvGrpSpPr>
          <p:cNvPr id="17" name="Group 16">
            <a:extLst>
              <a:ext uri="{FF2B5EF4-FFF2-40B4-BE49-F238E27FC236}">
                <a16:creationId xmlns:a16="http://schemas.microsoft.com/office/drawing/2014/main" id="{ACFB558A-3358-47F3-A8BC-F3E76D9C90F1}"/>
              </a:ext>
            </a:extLst>
          </p:cNvPr>
          <p:cNvGrpSpPr/>
          <p:nvPr/>
        </p:nvGrpSpPr>
        <p:grpSpPr>
          <a:xfrm>
            <a:off x="263352" y="3368314"/>
            <a:ext cx="2451483" cy="1512000"/>
            <a:chOff x="1023497" y="3599186"/>
            <a:chExt cx="2451483" cy="1474959"/>
          </a:xfrm>
        </p:grpSpPr>
        <p:grpSp>
          <p:nvGrpSpPr>
            <p:cNvPr id="18" name="Group 17">
              <a:extLst>
                <a:ext uri="{FF2B5EF4-FFF2-40B4-BE49-F238E27FC236}">
                  <a16:creationId xmlns:a16="http://schemas.microsoft.com/office/drawing/2014/main" id="{B7F08585-3BAB-4265-9369-25843A836EC5}"/>
                </a:ext>
              </a:extLst>
            </p:cNvPr>
            <p:cNvGrpSpPr/>
            <p:nvPr/>
          </p:nvGrpSpPr>
          <p:grpSpPr>
            <a:xfrm>
              <a:off x="1023497" y="3599186"/>
              <a:ext cx="2451483" cy="1474959"/>
              <a:chOff x="8760296" y="2208046"/>
              <a:chExt cx="2451483" cy="1474959"/>
            </a:xfrm>
          </p:grpSpPr>
          <p:sp>
            <p:nvSpPr>
              <p:cNvPr id="20" name="TextBox 19">
                <a:extLst>
                  <a:ext uri="{FF2B5EF4-FFF2-40B4-BE49-F238E27FC236}">
                    <a16:creationId xmlns:a16="http://schemas.microsoft.com/office/drawing/2014/main" id="{73C8D4BB-C22D-44AF-BCD2-D1BC2BBEB1D8}"/>
                  </a:ext>
                </a:extLst>
              </p:cNvPr>
              <p:cNvSpPr txBox="1"/>
              <p:nvPr/>
            </p:nvSpPr>
            <p:spPr>
              <a:xfrm>
                <a:off x="8760296" y="2208046"/>
                <a:ext cx="2451483" cy="1474959"/>
              </a:xfrm>
              <a:prstGeom prst="roundRect">
                <a:avLst/>
              </a:prstGeom>
              <a:solidFill>
                <a:schemeClr val="accent2">
                  <a:lumMod val="40000"/>
                  <a:lumOff val="60000"/>
                </a:schemeClr>
              </a:solidFill>
            </p:spPr>
            <p:txBody>
              <a:bodyPr wrap="square">
                <a:spAutoFit/>
              </a:bodyPr>
              <a:lstStyle/>
              <a:p>
                <a:pPr fontAlgn="auto">
                  <a:spcBef>
                    <a:spcPts val="0"/>
                  </a:spcBef>
                  <a:spcAft>
                    <a:spcPts val="0"/>
                  </a:spcAft>
                  <a:buClrTx/>
                  <a:buNone/>
                  <a:defRPr/>
                </a:pPr>
                <a:endParaRPr lang="en-GB" sz="1600" dirty="0">
                  <a:effectLst/>
                  <a:latin typeface="+mj-l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3E84CC48-C795-4E31-9F22-5A28776BDFE2}"/>
                  </a:ext>
                </a:extLst>
              </p:cNvPr>
              <p:cNvSpPr txBox="1"/>
              <p:nvPr/>
            </p:nvSpPr>
            <p:spPr>
              <a:xfrm>
                <a:off x="8794663" y="2453327"/>
                <a:ext cx="1192980" cy="1076457"/>
              </a:xfrm>
              <a:prstGeom prst="rect">
                <a:avLst/>
              </a:prstGeom>
              <a:noFill/>
            </p:spPr>
            <p:txBody>
              <a:bodyPr wrap="square">
                <a:spAutoFit/>
              </a:bodyPr>
              <a:lstStyle/>
              <a:p>
                <a:pPr fontAlgn="auto">
                  <a:spcBef>
                    <a:spcPts val="0"/>
                  </a:spcBef>
                  <a:spcAft>
                    <a:spcPts val="0"/>
                  </a:spcAft>
                  <a:buClrTx/>
                  <a:buNone/>
                  <a:defRPr/>
                </a:pPr>
                <a:r>
                  <a:rPr lang="en-GB" sz="1600" dirty="0">
                    <a:solidFill>
                      <a:srgbClr val="00628C"/>
                    </a:solidFill>
                    <a:effectLst/>
                    <a:latin typeface="+mj-lt"/>
                    <a:ea typeface="Calibri" panose="020F0502020204030204" pitchFamily="34" charset="0"/>
                    <a:cs typeface="Times New Roman" panose="02020603050405020304" pitchFamily="18" charset="0"/>
                  </a:rPr>
                  <a:t>(</a:t>
                </a:r>
                <a:r>
                  <a:rPr lang="en-GB" sz="1600" dirty="0">
                    <a:solidFill>
                      <a:srgbClr val="00628C"/>
                    </a:solidFill>
                    <a:latin typeface="+mj-lt"/>
                    <a:ea typeface="Calibri" panose="020F0502020204030204" pitchFamily="34" charset="0"/>
                    <a:cs typeface="Times New Roman" panose="02020603050405020304" pitchFamily="18" charset="0"/>
                  </a:rPr>
                  <a:t>v</a:t>
                </a:r>
                <a:r>
                  <a:rPr lang="en-GB" sz="1600" dirty="0">
                    <a:solidFill>
                      <a:srgbClr val="00628C"/>
                    </a:solidFill>
                    <a:effectLst/>
                    <a:latin typeface="+mj-lt"/>
                    <a:ea typeface="Calibri" panose="020F0502020204030204" pitchFamily="34" charset="0"/>
                    <a:cs typeface="Times New Roman" panose="02020603050405020304" pitchFamily="18" charset="0"/>
                  </a:rPr>
                  <a:t>) </a:t>
                </a:r>
                <a:r>
                  <a:rPr lang="en-GB" sz="1600" dirty="0">
                    <a:effectLst/>
                    <a:latin typeface="+mj-lt"/>
                    <a:ea typeface="Calibri" panose="020F0502020204030204" pitchFamily="34" charset="0"/>
                    <a:cs typeface="Times New Roman" panose="02020603050405020304" pitchFamily="18" charset="0"/>
                  </a:rPr>
                  <a:t>Spinning this spinner.</a:t>
                </a:r>
                <a:endParaRPr lang="en-GB" sz="1600" dirty="0"/>
              </a:p>
            </p:txBody>
          </p:sp>
        </p:grpSp>
        <p:pic>
          <p:nvPicPr>
            <p:cNvPr id="19" name="Picture 18">
              <a:extLst>
                <a:ext uri="{FF2B5EF4-FFF2-40B4-BE49-F238E27FC236}">
                  <a16:creationId xmlns:a16="http://schemas.microsoft.com/office/drawing/2014/main" id="{25394446-050D-4F5C-8D12-8F8BB645F1E3}"/>
                </a:ext>
              </a:extLst>
            </p:cNvPr>
            <p:cNvPicPr>
              <a:picLocks noChangeAspect="1"/>
            </p:cNvPicPr>
            <p:nvPr/>
          </p:nvPicPr>
          <p:blipFill rotWithShape="1">
            <a:blip r:embed="rId4"/>
            <a:srcRect l="27418" r="28213"/>
            <a:stretch/>
          </p:blipFill>
          <p:spPr>
            <a:xfrm>
              <a:off x="2066173" y="3739131"/>
              <a:ext cx="1279434" cy="1249788"/>
            </a:xfrm>
            <a:prstGeom prst="rect">
              <a:avLst/>
            </a:prstGeom>
          </p:spPr>
        </p:pic>
      </p:grpSp>
      <p:grpSp>
        <p:nvGrpSpPr>
          <p:cNvPr id="22" name="Group 21">
            <a:extLst>
              <a:ext uri="{FF2B5EF4-FFF2-40B4-BE49-F238E27FC236}">
                <a16:creationId xmlns:a16="http://schemas.microsoft.com/office/drawing/2014/main" id="{13B33E93-7854-4107-AD20-D51902D6AD05}"/>
              </a:ext>
            </a:extLst>
          </p:cNvPr>
          <p:cNvGrpSpPr/>
          <p:nvPr/>
        </p:nvGrpSpPr>
        <p:grpSpPr>
          <a:xfrm>
            <a:off x="2757812" y="1955779"/>
            <a:ext cx="4523385" cy="2925522"/>
            <a:chOff x="4457782" y="2182827"/>
            <a:chExt cx="4523385" cy="2990272"/>
          </a:xfrm>
        </p:grpSpPr>
        <p:grpSp>
          <p:nvGrpSpPr>
            <p:cNvPr id="23" name="Group 22">
              <a:extLst>
                <a:ext uri="{FF2B5EF4-FFF2-40B4-BE49-F238E27FC236}">
                  <a16:creationId xmlns:a16="http://schemas.microsoft.com/office/drawing/2014/main" id="{C9814780-F025-4A39-B9BC-F46EB4405320}"/>
                </a:ext>
              </a:extLst>
            </p:cNvPr>
            <p:cNvGrpSpPr/>
            <p:nvPr/>
          </p:nvGrpSpPr>
          <p:grpSpPr>
            <a:xfrm>
              <a:off x="4457782" y="3664432"/>
              <a:ext cx="2448000" cy="1508667"/>
              <a:chOff x="8760295" y="2271238"/>
              <a:chExt cx="2448000" cy="1508280"/>
            </a:xfrm>
          </p:grpSpPr>
          <p:sp>
            <p:nvSpPr>
              <p:cNvPr id="25" name="TextBox 24">
                <a:extLst>
                  <a:ext uri="{FF2B5EF4-FFF2-40B4-BE49-F238E27FC236}">
                    <a16:creationId xmlns:a16="http://schemas.microsoft.com/office/drawing/2014/main" id="{7FE2C423-EF12-4ED8-BA53-172BF8B9DFC2}"/>
                  </a:ext>
                </a:extLst>
              </p:cNvPr>
              <p:cNvSpPr txBox="1"/>
              <p:nvPr/>
            </p:nvSpPr>
            <p:spPr>
              <a:xfrm>
                <a:off x="8760295" y="2271238"/>
                <a:ext cx="2448000" cy="1508280"/>
              </a:xfrm>
              <a:prstGeom prst="roundRect">
                <a:avLst/>
              </a:prstGeom>
              <a:solidFill>
                <a:schemeClr val="accent2">
                  <a:lumMod val="40000"/>
                  <a:lumOff val="60000"/>
                </a:schemeClr>
              </a:solidFill>
            </p:spPr>
            <p:txBody>
              <a:bodyPr wrap="square">
                <a:spAutoFit/>
              </a:bodyPr>
              <a:lstStyle/>
              <a:p>
                <a:pPr fontAlgn="auto">
                  <a:spcBef>
                    <a:spcPts val="0"/>
                  </a:spcBef>
                  <a:spcAft>
                    <a:spcPts val="0"/>
                  </a:spcAft>
                  <a:buClrTx/>
                  <a:buNone/>
                  <a:defRPr/>
                </a:pPr>
                <a:endParaRPr lang="en-GB" sz="1600" dirty="0">
                  <a:effectLst/>
                  <a:latin typeface="+mj-lt"/>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F3621FE3-3025-4DE3-86BB-27655876E943}"/>
                  </a:ext>
                </a:extLst>
              </p:cNvPr>
              <p:cNvSpPr txBox="1"/>
              <p:nvPr/>
            </p:nvSpPr>
            <p:spPr>
              <a:xfrm>
                <a:off x="8794663" y="2453327"/>
                <a:ext cx="1039090" cy="1100776"/>
              </a:xfrm>
              <a:prstGeom prst="rect">
                <a:avLst/>
              </a:prstGeom>
              <a:noFill/>
            </p:spPr>
            <p:txBody>
              <a:bodyPr wrap="square">
                <a:spAutoFit/>
              </a:bodyPr>
              <a:lstStyle/>
              <a:p>
                <a:pPr fontAlgn="auto">
                  <a:spcBef>
                    <a:spcPts val="0"/>
                  </a:spcBef>
                  <a:spcAft>
                    <a:spcPts val="0"/>
                  </a:spcAft>
                  <a:buClrTx/>
                  <a:buNone/>
                  <a:defRPr/>
                </a:pPr>
                <a:r>
                  <a:rPr lang="en-GB" sz="1600" dirty="0">
                    <a:solidFill>
                      <a:srgbClr val="00628C"/>
                    </a:solidFill>
                    <a:effectLst/>
                    <a:latin typeface="+mj-lt"/>
                    <a:ea typeface="Calibri" panose="020F0502020204030204" pitchFamily="34" charset="0"/>
                    <a:cs typeface="Times New Roman" panose="02020603050405020304" pitchFamily="18" charset="0"/>
                  </a:rPr>
                  <a:t>(</a:t>
                </a:r>
                <a:r>
                  <a:rPr lang="en-GB" sz="1600" dirty="0">
                    <a:solidFill>
                      <a:srgbClr val="00628C"/>
                    </a:solidFill>
                    <a:latin typeface="+mj-lt"/>
                    <a:ea typeface="Calibri" panose="020F0502020204030204" pitchFamily="34" charset="0"/>
                    <a:cs typeface="Times New Roman" panose="02020603050405020304" pitchFamily="18" charset="0"/>
                  </a:rPr>
                  <a:t>vi</a:t>
                </a:r>
                <a:r>
                  <a:rPr lang="en-GB" sz="1600" dirty="0">
                    <a:solidFill>
                      <a:srgbClr val="00628C"/>
                    </a:solidFill>
                    <a:effectLst/>
                    <a:latin typeface="+mj-lt"/>
                    <a:ea typeface="Calibri" panose="020F0502020204030204" pitchFamily="34" charset="0"/>
                    <a:cs typeface="Times New Roman" panose="02020603050405020304" pitchFamily="18" charset="0"/>
                  </a:rPr>
                  <a:t>) </a:t>
                </a:r>
                <a:r>
                  <a:rPr lang="en-GB" sz="1600" dirty="0">
                    <a:effectLst/>
                    <a:latin typeface="+mj-lt"/>
                    <a:ea typeface="Calibri" panose="020F0502020204030204" pitchFamily="34" charset="0"/>
                    <a:cs typeface="Times New Roman" panose="02020603050405020304" pitchFamily="18" charset="0"/>
                  </a:rPr>
                  <a:t>Spinning this spinner.</a:t>
                </a:r>
                <a:endParaRPr lang="en-GB" sz="1600" dirty="0"/>
              </a:p>
            </p:txBody>
          </p:sp>
        </p:grpSp>
        <p:pic>
          <p:nvPicPr>
            <p:cNvPr id="24" name="Picture 23">
              <a:extLst>
                <a:ext uri="{FF2B5EF4-FFF2-40B4-BE49-F238E27FC236}">
                  <a16:creationId xmlns:a16="http://schemas.microsoft.com/office/drawing/2014/main" id="{993DDB2C-DB5D-4944-8212-F70A9949338A}"/>
                </a:ext>
              </a:extLst>
            </p:cNvPr>
            <p:cNvPicPr>
              <a:picLocks noChangeAspect="1"/>
            </p:cNvPicPr>
            <p:nvPr/>
          </p:nvPicPr>
          <p:blipFill rotWithShape="1">
            <a:blip r:embed="rId5"/>
            <a:srcRect l="27418" r="28213"/>
            <a:stretch/>
          </p:blipFill>
          <p:spPr>
            <a:xfrm>
              <a:off x="7701733" y="2182827"/>
              <a:ext cx="1279434" cy="1274174"/>
            </a:xfrm>
            <a:prstGeom prst="rect">
              <a:avLst/>
            </a:prstGeom>
          </p:spPr>
        </p:pic>
      </p:grpSp>
      <p:sp>
        <p:nvSpPr>
          <p:cNvPr id="27" name="TextBox 26">
            <a:extLst>
              <a:ext uri="{FF2B5EF4-FFF2-40B4-BE49-F238E27FC236}">
                <a16:creationId xmlns:a16="http://schemas.microsoft.com/office/drawing/2014/main" id="{5DB1BE76-3E19-4D78-AB1C-31491C187D32}"/>
              </a:ext>
            </a:extLst>
          </p:cNvPr>
          <p:cNvSpPr txBox="1"/>
          <p:nvPr/>
        </p:nvSpPr>
        <p:spPr>
          <a:xfrm>
            <a:off x="191344" y="4943144"/>
            <a:ext cx="7353295" cy="646331"/>
          </a:xfrm>
          <a:prstGeom prst="rect">
            <a:avLst/>
          </a:prstGeom>
          <a:noFill/>
        </p:spPr>
        <p:txBody>
          <a:bodyPr wrap="square" rtlCol="0">
            <a:spAutoFit/>
          </a:bodyPr>
          <a:lstStyle/>
          <a:p>
            <a:pPr>
              <a:buNone/>
            </a:pPr>
            <a:r>
              <a:rPr lang="en-GB" sz="1800" dirty="0">
                <a:solidFill>
                  <a:srgbClr val="00628C"/>
                </a:solidFill>
              </a:rPr>
              <a:t>b) </a:t>
            </a:r>
            <a:r>
              <a:rPr lang="en-GB" sz="1800" dirty="0"/>
              <a:t>Do you think that any of the above are ‘more random’ than the others? Explain why.</a:t>
            </a:r>
          </a:p>
        </p:txBody>
      </p:sp>
      <p:sp>
        <p:nvSpPr>
          <p:cNvPr id="28" name="TextBox 27">
            <a:extLst>
              <a:ext uri="{FF2B5EF4-FFF2-40B4-BE49-F238E27FC236}">
                <a16:creationId xmlns:a16="http://schemas.microsoft.com/office/drawing/2014/main" id="{B1FE6E65-50E7-42E0-BD2C-2F4AB6A89CE4}"/>
              </a:ext>
            </a:extLst>
          </p:cNvPr>
          <p:cNvSpPr txBox="1"/>
          <p:nvPr/>
        </p:nvSpPr>
        <p:spPr>
          <a:xfrm>
            <a:off x="218457" y="5518973"/>
            <a:ext cx="7245696" cy="646331"/>
          </a:xfrm>
          <a:prstGeom prst="rect">
            <a:avLst/>
          </a:prstGeom>
          <a:noFill/>
        </p:spPr>
        <p:txBody>
          <a:bodyPr wrap="square" rtlCol="0">
            <a:spAutoFit/>
          </a:bodyPr>
          <a:lstStyle/>
          <a:p>
            <a:pPr>
              <a:buNone/>
            </a:pPr>
            <a:r>
              <a:rPr lang="en-GB" sz="1800" dirty="0">
                <a:solidFill>
                  <a:srgbClr val="00628C"/>
                </a:solidFill>
              </a:rPr>
              <a:t>c) </a:t>
            </a:r>
            <a:r>
              <a:rPr lang="en-GB" sz="1800" dirty="0"/>
              <a:t>Which of the above do you think is a ‘fair’ way to select a random number? Explain why the other ones are not fair.</a:t>
            </a:r>
          </a:p>
        </p:txBody>
      </p:sp>
      <p:sp>
        <p:nvSpPr>
          <p:cNvPr id="29" name="TextBox 28">
            <a:extLst>
              <a:ext uri="{FF2B5EF4-FFF2-40B4-BE49-F238E27FC236}">
                <a16:creationId xmlns:a16="http://schemas.microsoft.com/office/drawing/2014/main" id="{F3C357CB-2C79-4F17-A049-911F624006D0}"/>
              </a:ext>
            </a:extLst>
          </p:cNvPr>
          <p:cNvSpPr txBox="1"/>
          <p:nvPr/>
        </p:nvSpPr>
        <p:spPr>
          <a:xfrm>
            <a:off x="5248789" y="3368314"/>
            <a:ext cx="2069745" cy="1464231"/>
          </a:xfrm>
          <a:prstGeom prst="roundRect">
            <a:avLst/>
          </a:prstGeom>
          <a:solidFill>
            <a:schemeClr val="accent2">
              <a:lumMod val="40000"/>
              <a:lumOff val="60000"/>
            </a:schemeClr>
          </a:solid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srgbClr val="00628C"/>
                </a:solidFill>
                <a:effectLst/>
                <a:latin typeface="+mj-lt"/>
                <a:ea typeface="Calibri" panose="020F0502020204030204" pitchFamily="34" charset="0"/>
                <a:cs typeface="Times New Roman" panose="02020603050405020304" pitchFamily="18" charset="0"/>
              </a:rPr>
              <a:t>(vii) </a:t>
            </a:r>
            <a:r>
              <a:rPr lang="en-GB" sz="1600" dirty="0">
                <a:effectLst/>
                <a:latin typeface="+mj-lt"/>
                <a:ea typeface="Calibri" panose="020F0502020204030204" pitchFamily="34" charset="0"/>
                <a:cs typeface="Times New Roman" panose="02020603050405020304" pitchFamily="18" charset="0"/>
              </a:rPr>
              <a:t>Asking the person sitting next to you to pick a whole number between 1 and 10.</a:t>
            </a:r>
          </a:p>
        </p:txBody>
      </p:sp>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Recognise events in which outcomes are random</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2311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435821" y="1484784"/>
            <a:ext cx="4276803" cy="4320480"/>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language will you encourage students to use to discuss their ideas?</a:t>
            </a:r>
          </a:p>
          <a:p>
            <a:pPr lvl="1" fontAlgn="auto">
              <a:lnSpc>
                <a:spcPct val="100000"/>
              </a:lnSpc>
              <a:spcBef>
                <a:spcPts val="0"/>
              </a:spcBef>
              <a:spcAft>
                <a:spcPts val="1200"/>
              </a:spcAft>
              <a:buClrTx/>
            </a:pPr>
            <a:r>
              <a:rPr lang="en-GB" sz="2400" dirty="0"/>
              <a:t>What misconceptions around randomness and fairness might these examples expose?</a:t>
            </a:r>
          </a:p>
        </p:txBody>
      </p:sp>
      <p:pic>
        <p:nvPicPr>
          <p:cNvPr id="14" name="Picture 13">
            <a:extLst>
              <a:ext uri="{FF2B5EF4-FFF2-40B4-BE49-F238E27FC236}">
                <a16:creationId xmlns:a16="http://schemas.microsoft.com/office/drawing/2014/main" id="{81E6A408-D84C-4835-A7C0-50C156B09AE6}"/>
              </a:ext>
            </a:extLst>
          </p:cNvPr>
          <p:cNvPicPr>
            <a:picLocks noChangeAspect="1"/>
          </p:cNvPicPr>
          <p:nvPr/>
        </p:nvPicPr>
        <p:blipFill rotWithShape="1">
          <a:blip r:embed="rId6"/>
          <a:srcRect l="26554" r="27585"/>
          <a:stretch/>
        </p:blipFill>
        <p:spPr>
          <a:xfrm>
            <a:off x="3814192" y="3572842"/>
            <a:ext cx="1322500" cy="1246615"/>
          </a:xfrm>
          <a:prstGeom prst="rect">
            <a:avLst/>
          </a:prstGeom>
        </p:spPr>
      </p:pic>
    </p:spTree>
    <p:custDataLst>
      <p:tags r:id="rId1"/>
    </p:custDataLst>
    <p:extLst>
      <p:ext uri="{BB962C8B-B14F-4D97-AF65-F5344CB8AC3E}">
        <p14:creationId xmlns:p14="http://schemas.microsoft.com/office/powerpoint/2010/main" val="186673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events in which outcomes are random</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64807" y="103186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E26945E2-7C94-4F56-8B18-0B6FBD15544E}"/>
              </a:ext>
            </a:extLst>
          </p:cNvPr>
          <p:cNvSpPr txBox="1"/>
          <p:nvPr/>
        </p:nvSpPr>
        <p:spPr>
          <a:xfrm>
            <a:off x="335359" y="1663524"/>
            <a:ext cx="6696745" cy="4185761"/>
          </a:xfrm>
          <a:prstGeom prst="rect">
            <a:avLst/>
          </a:prstGeom>
          <a:noFill/>
        </p:spPr>
        <p:txBody>
          <a:bodyPr wrap="square">
            <a:spAutoFit/>
          </a:bodyPr>
          <a:lstStyle/>
          <a:p>
            <a:pPr>
              <a:spcBef>
                <a:spcPts val="0"/>
              </a:spcBef>
              <a:spcAft>
                <a:spcPts val="1200"/>
              </a:spcAft>
              <a:buNone/>
            </a:pPr>
            <a:r>
              <a:rPr lang="en-GB" sz="2400" dirty="0">
                <a:effectLst/>
                <a:ea typeface="Calibri" panose="020F0502020204030204" pitchFamily="34" charset="0"/>
                <a:cs typeface="Arial" panose="020B0604020202020204" pitchFamily="34" charset="0"/>
              </a:rPr>
              <a:t>The weather forecast says that there is a 40% chance of rain.</a:t>
            </a:r>
          </a:p>
          <a:p>
            <a:pPr marL="342900" indent="-342900">
              <a:spcBef>
                <a:spcPts val="0"/>
              </a:spcBef>
              <a:spcAft>
                <a:spcPts val="1200"/>
              </a:spcAft>
            </a:pPr>
            <a:r>
              <a:rPr lang="en-GB" sz="2400" dirty="0">
                <a:effectLst/>
                <a:ea typeface="Calibri" panose="020F0502020204030204" pitchFamily="34" charset="0"/>
                <a:cs typeface="Arial" panose="020B0604020202020204" pitchFamily="34" charset="0"/>
              </a:rPr>
              <a:t>Ella says, </a:t>
            </a:r>
            <a:r>
              <a:rPr lang="en-GB" sz="2400" b="1" dirty="0">
                <a:effectLst/>
                <a:ea typeface="Calibri" panose="020F0502020204030204" pitchFamily="34" charset="0"/>
                <a:cs typeface="Arial" panose="020B0604020202020204" pitchFamily="34" charset="0"/>
              </a:rPr>
              <a:t>‘That’s quite likely – I’ll take an umbrella.’</a:t>
            </a:r>
          </a:p>
          <a:p>
            <a:pPr marL="342900" indent="-342900">
              <a:spcBef>
                <a:spcPts val="0"/>
              </a:spcBef>
              <a:spcAft>
                <a:spcPts val="1200"/>
              </a:spcAft>
            </a:pPr>
            <a:r>
              <a:rPr lang="en-GB" sz="2400" dirty="0">
                <a:effectLst/>
                <a:ea typeface="Calibri" panose="020F0502020204030204" pitchFamily="34" charset="0"/>
                <a:cs typeface="Arial" panose="020B0604020202020204" pitchFamily="34" charset="0"/>
              </a:rPr>
              <a:t>Gavin says, </a:t>
            </a:r>
            <a:r>
              <a:rPr lang="en-GB" sz="2400" b="1" dirty="0">
                <a:effectLst/>
                <a:ea typeface="Calibri" panose="020F0502020204030204" pitchFamily="34" charset="0"/>
                <a:cs typeface="Arial" panose="020B0604020202020204" pitchFamily="34" charset="0"/>
              </a:rPr>
              <a:t>‘I don’t think it’s going to rain.’</a:t>
            </a:r>
          </a:p>
          <a:p>
            <a:pPr marL="342900" indent="-342900">
              <a:spcBef>
                <a:spcPts val="0"/>
              </a:spcBef>
              <a:spcAft>
                <a:spcPts val="1200"/>
              </a:spcAft>
            </a:pPr>
            <a:r>
              <a:rPr lang="en-GB" sz="2400" dirty="0">
                <a:effectLst/>
                <a:ea typeface="Calibri" panose="020F0502020204030204" pitchFamily="34" charset="0"/>
                <a:cs typeface="Arial" panose="020B0604020202020204" pitchFamily="34" charset="0"/>
              </a:rPr>
              <a:t>Raj says, </a:t>
            </a:r>
            <a:r>
              <a:rPr lang="en-GB" sz="2400" b="1" dirty="0">
                <a:effectLst/>
                <a:ea typeface="Calibri" panose="020F0502020204030204" pitchFamily="34" charset="0"/>
                <a:cs typeface="Arial" panose="020B0604020202020204" pitchFamily="34" charset="0"/>
              </a:rPr>
              <a:t>‘It’s just random – it might rain, it might not.’</a:t>
            </a:r>
          </a:p>
          <a:p>
            <a:pPr>
              <a:spcBef>
                <a:spcPts val="0"/>
              </a:spcBef>
              <a:spcAft>
                <a:spcPts val="1200"/>
              </a:spcAft>
              <a:buNone/>
            </a:pPr>
            <a:r>
              <a:rPr lang="en-GB" sz="2400" dirty="0">
                <a:effectLst/>
                <a:ea typeface="Calibri" panose="020F0502020204030204" pitchFamily="34" charset="0"/>
                <a:cs typeface="Arial" panose="020B0604020202020204" pitchFamily="34" charset="0"/>
              </a:rPr>
              <a:t>Who do you most agree with?</a:t>
            </a:r>
          </a:p>
          <a:p>
            <a:pPr>
              <a:spcBef>
                <a:spcPts val="0"/>
              </a:spcBef>
              <a:spcAft>
                <a:spcPts val="1200"/>
              </a:spcAft>
              <a:buNone/>
            </a:pPr>
            <a:r>
              <a:rPr lang="en-GB" sz="2400" dirty="0">
                <a:effectLst/>
                <a:ea typeface="Calibri" panose="020F0502020204030204" pitchFamily="34" charset="0"/>
                <a:cs typeface="Arial" panose="020B0604020202020204" pitchFamily="34" charset="0"/>
              </a:rPr>
              <a:t>Explain why you think the others are wrong.</a:t>
            </a:r>
          </a:p>
        </p:txBody>
      </p:sp>
      <p:pic>
        <p:nvPicPr>
          <p:cNvPr id="10" name="Picture 9">
            <a:extLst>
              <a:ext uri="{FF2B5EF4-FFF2-40B4-BE49-F238E27FC236}">
                <a16:creationId xmlns:a16="http://schemas.microsoft.com/office/drawing/2014/main" id="{A021C7E2-C57E-44E5-8800-42C4F9BD0C61}"/>
              </a:ext>
            </a:extLst>
          </p:cNvPr>
          <p:cNvPicPr>
            <a:picLocks noChangeAspect="1"/>
          </p:cNvPicPr>
          <p:nvPr/>
        </p:nvPicPr>
        <p:blipFill rotWithShape="1">
          <a:blip r:embed="rId3"/>
          <a:srcRect t="26901"/>
          <a:stretch/>
        </p:blipFill>
        <p:spPr>
          <a:xfrm>
            <a:off x="7176120" y="2058944"/>
            <a:ext cx="4506818" cy="2740112"/>
          </a:xfrm>
          <a:prstGeom prst="rect">
            <a:avLst/>
          </a:prstGeom>
        </p:spPr>
      </p:pic>
    </p:spTree>
    <p:extLst>
      <p:ext uri="{BB962C8B-B14F-4D97-AF65-F5344CB8AC3E}">
        <p14:creationId xmlns:p14="http://schemas.microsoft.com/office/powerpoint/2010/main" val="397127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Recognise events in which outcomes are random</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7648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119336" y="4287546"/>
            <a:ext cx="11609953" cy="1785688"/>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misconceptions about randomness and likelihood might students bring to this discussion?</a:t>
            </a:r>
          </a:p>
          <a:p>
            <a:pPr lvl="1" fontAlgn="auto">
              <a:lnSpc>
                <a:spcPct val="100000"/>
              </a:lnSpc>
              <a:spcBef>
                <a:spcPts val="0"/>
              </a:spcBef>
              <a:spcAft>
                <a:spcPts val="1200"/>
              </a:spcAft>
              <a:buClrTx/>
            </a:pPr>
            <a:r>
              <a:rPr lang="en-GB" sz="2400" dirty="0"/>
              <a:t>What language would you encourage them to use in their explanations?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49934" y="1676615"/>
            <a:ext cx="10918673" cy="247246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None/>
            </a:pPr>
            <a:r>
              <a:rPr lang="en-GB" sz="2000" dirty="0">
                <a:effectLst/>
                <a:ea typeface="Calibri" panose="020F0502020204030204" pitchFamily="34" charset="0"/>
                <a:cs typeface="Arial" panose="020B0604020202020204" pitchFamily="34" charset="0"/>
              </a:rPr>
              <a:t>The weather forecast says that there is a 40% chance of rain.</a:t>
            </a:r>
          </a:p>
          <a:p>
            <a:pPr marL="342900" indent="-342900">
              <a:spcBef>
                <a:spcPts val="0"/>
              </a:spcBef>
              <a:spcAft>
                <a:spcPts val="1200"/>
              </a:spcAft>
            </a:pPr>
            <a:r>
              <a:rPr lang="en-GB" sz="2000" dirty="0">
                <a:effectLst/>
                <a:ea typeface="Calibri" panose="020F0502020204030204" pitchFamily="34" charset="0"/>
                <a:cs typeface="Arial" panose="020B0604020202020204" pitchFamily="34" charset="0"/>
              </a:rPr>
              <a:t>Ella says, </a:t>
            </a:r>
            <a:r>
              <a:rPr lang="en-GB" sz="2000" b="1" dirty="0">
                <a:effectLst/>
                <a:ea typeface="Calibri" panose="020F0502020204030204" pitchFamily="34" charset="0"/>
                <a:cs typeface="Arial" panose="020B0604020202020204" pitchFamily="34" charset="0"/>
              </a:rPr>
              <a:t>‘That’s quite likely – I’ll take an umbrella.’</a:t>
            </a:r>
          </a:p>
          <a:p>
            <a:pPr marL="342900" indent="-342900">
              <a:spcBef>
                <a:spcPts val="0"/>
              </a:spcBef>
              <a:spcAft>
                <a:spcPts val="1200"/>
              </a:spcAft>
            </a:pPr>
            <a:r>
              <a:rPr lang="en-GB" sz="2000" dirty="0">
                <a:effectLst/>
                <a:ea typeface="Calibri" panose="020F0502020204030204" pitchFamily="34" charset="0"/>
                <a:cs typeface="Arial" panose="020B0604020202020204" pitchFamily="34" charset="0"/>
              </a:rPr>
              <a:t>Gavin says, </a:t>
            </a:r>
            <a:r>
              <a:rPr lang="en-GB" sz="2000" b="1" dirty="0">
                <a:effectLst/>
                <a:ea typeface="Calibri" panose="020F0502020204030204" pitchFamily="34" charset="0"/>
                <a:cs typeface="Arial" panose="020B0604020202020204" pitchFamily="34" charset="0"/>
              </a:rPr>
              <a:t>‘I don’t think it’s going to rain.’</a:t>
            </a:r>
          </a:p>
          <a:p>
            <a:pPr marL="342900" indent="-342900">
              <a:spcBef>
                <a:spcPts val="0"/>
              </a:spcBef>
              <a:spcAft>
                <a:spcPts val="1200"/>
              </a:spcAft>
            </a:pPr>
            <a:r>
              <a:rPr lang="en-GB" sz="2000" dirty="0">
                <a:effectLst/>
                <a:ea typeface="Calibri" panose="020F0502020204030204" pitchFamily="34" charset="0"/>
                <a:cs typeface="Arial" panose="020B0604020202020204" pitchFamily="34" charset="0"/>
              </a:rPr>
              <a:t>Raj says, </a:t>
            </a:r>
            <a:r>
              <a:rPr lang="en-GB" sz="2000" b="1" dirty="0">
                <a:effectLst/>
                <a:ea typeface="Calibri" panose="020F0502020204030204" pitchFamily="34" charset="0"/>
                <a:cs typeface="Arial" panose="020B0604020202020204" pitchFamily="34" charset="0"/>
              </a:rPr>
              <a:t>‘It’s just random – it might rain, it might not.’</a:t>
            </a:r>
          </a:p>
          <a:p>
            <a:pPr>
              <a:spcBef>
                <a:spcPts val="0"/>
              </a:spcBef>
              <a:spcAft>
                <a:spcPts val="1200"/>
              </a:spcAft>
              <a:buNone/>
            </a:pPr>
            <a:r>
              <a:rPr lang="en-GB" sz="2000" dirty="0">
                <a:effectLst/>
                <a:ea typeface="Calibri" panose="020F0502020204030204" pitchFamily="34" charset="0"/>
                <a:cs typeface="Arial" panose="020B0604020202020204" pitchFamily="34" charset="0"/>
              </a:rPr>
              <a:t>Who do you most agree with?</a:t>
            </a:r>
          </a:p>
          <a:p>
            <a:pPr>
              <a:spcBef>
                <a:spcPts val="0"/>
              </a:spcBef>
              <a:spcAft>
                <a:spcPts val="1200"/>
              </a:spcAft>
              <a:buNone/>
            </a:pPr>
            <a:r>
              <a:rPr lang="en-GB" sz="2000" dirty="0">
                <a:effectLst/>
                <a:ea typeface="Calibri" panose="020F0502020204030204" pitchFamily="34" charset="0"/>
                <a:cs typeface="Arial" panose="020B0604020202020204" pitchFamily="34" charset="0"/>
              </a:rPr>
              <a:t>Explain why you think the others are wrong.</a:t>
            </a:r>
          </a:p>
        </p:txBody>
      </p:sp>
      <p:pic>
        <p:nvPicPr>
          <p:cNvPr id="3" name="Picture 2" descr="Graphical user interface&#10;&#10;Description automatically generated">
            <a:extLst>
              <a:ext uri="{FF2B5EF4-FFF2-40B4-BE49-F238E27FC236}">
                <a16:creationId xmlns:a16="http://schemas.microsoft.com/office/drawing/2014/main" id="{CB0174AF-199F-417C-80B3-AE35DFEB6A8E}"/>
              </a:ext>
            </a:extLst>
          </p:cNvPr>
          <p:cNvPicPr>
            <a:picLocks noChangeAspect="1"/>
          </p:cNvPicPr>
          <p:nvPr/>
        </p:nvPicPr>
        <p:blipFill rotWithShape="1">
          <a:blip r:embed="rId4">
            <a:extLst>
              <a:ext uri="{28A0092B-C50C-407E-A947-70E740481C1C}">
                <a14:useLocalDpi xmlns:a14="http://schemas.microsoft.com/office/drawing/2010/main" val="0"/>
              </a:ext>
            </a:extLst>
          </a:blip>
          <a:srcRect t="25420"/>
          <a:stretch/>
        </p:blipFill>
        <p:spPr>
          <a:xfrm>
            <a:off x="7878989" y="1823685"/>
            <a:ext cx="3516599" cy="2181379"/>
          </a:xfrm>
          <a:prstGeom prst="rect">
            <a:avLst/>
          </a:prstGeom>
        </p:spPr>
      </p:pic>
    </p:spTree>
    <p:custDataLst>
      <p:tags r:id="rId1"/>
    </p:custDataLst>
    <p:extLst>
      <p:ext uri="{BB962C8B-B14F-4D97-AF65-F5344CB8AC3E}">
        <p14:creationId xmlns:p14="http://schemas.microsoft.com/office/powerpoint/2010/main" val="208415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that previous outcomes can be used to make predictions about behaviour over a large number of trials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104255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0C2F9735-89A9-4A76-BDB7-CA290033810F}"/>
              </a:ext>
            </a:extLst>
          </p:cNvPr>
          <p:cNvSpPr txBox="1"/>
          <p:nvPr/>
        </p:nvSpPr>
        <p:spPr>
          <a:xfrm>
            <a:off x="164806" y="1509612"/>
            <a:ext cx="11862387" cy="904863"/>
          </a:xfrm>
          <a:prstGeom prst="rect">
            <a:avLst/>
          </a:prstGeom>
          <a:noFill/>
        </p:spPr>
        <p:txBody>
          <a:bodyPr wrap="square">
            <a:spAutoFit/>
          </a:bodyPr>
          <a:lstStyle/>
          <a:p>
            <a:pPr algn="ctr">
              <a:buNone/>
            </a:pPr>
            <a:r>
              <a:rPr lang="en-GB" sz="2400" dirty="0"/>
              <a:t>Libby rolled each of three dice over 200 times.</a:t>
            </a:r>
          </a:p>
          <a:p>
            <a:pPr algn="ctr">
              <a:buNone/>
            </a:pPr>
            <a:r>
              <a:rPr lang="en-GB" sz="2400" dirty="0"/>
              <a:t>These bar charts show the frequency of each score.</a:t>
            </a:r>
          </a:p>
        </p:txBody>
      </p:sp>
      <p:pic>
        <p:nvPicPr>
          <p:cNvPr id="9" name="Picture 8">
            <a:extLst>
              <a:ext uri="{FF2B5EF4-FFF2-40B4-BE49-F238E27FC236}">
                <a16:creationId xmlns:a16="http://schemas.microsoft.com/office/drawing/2014/main" id="{8DCDA982-EC60-4ED5-9E2C-D3459C53C311}"/>
              </a:ext>
            </a:extLst>
          </p:cNvPr>
          <p:cNvPicPr/>
          <p:nvPr/>
        </p:nvPicPr>
        <p:blipFill>
          <a:blip r:embed="rId3">
            <a:extLst>
              <a:ext uri="{28A0092B-C50C-407E-A947-70E740481C1C}">
                <a14:useLocalDpi xmlns:a14="http://schemas.microsoft.com/office/drawing/2010/main" val="0"/>
              </a:ext>
            </a:extLst>
          </a:blip>
          <a:stretch>
            <a:fillRect/>
          </a:stretch>
        </p:blipFill>
        <p:spPr>
          <a:xfrm>
            <a:off x="672941" y="2564904"/>
            <a:ext cx="3166745" cy="2485390"/>
          </a:xfrm>
          <a:prstGeom prst="rect">
            <a:avLst/>
          </a:prstGeom>
        </p:spPr>
      </p:pic>
      <p:pic>
        <p:nvPicPr>
          <p:cNvPr id="10" name="Picture 9">
            <a:extLst>
              <a:ext uri="{FF2B5EF4-FFF2-40B4-BE49-F238E27FC236}">
                <a16:creationId xmlns:a16="http://schemas.microsoft.com/office/drawing/2014/main" id="{0C2694B0-BD8F-42F2-8D24-83B3C889F9A4}"/>
              </a:ext>
            </a:extLst>
          </p:cNvPr>
          <p:cNvPicPr/>
          <p:nvPr/>
        </p:nvPicPr>
        <p:blipFill>
          <a:blip r:embed="rId4">
            <a:extLst>
              <a:ext uri="{28A0092B-C50C-407E-A947-70E740481C1C}">
                <a14:useLocalDpi xmlns:a14="http://schemas.microsoft.com/office/drawing/2010/main" val="0"/>
              </a:ext>
            </a:extLst>
          </a:blip>
          <a:stretch>
            <a:fillRect/>
          </a:stretch>
        </p:blipFill>
        <p:spPr>
          <a:xfrm>
            <a:off x="4512627" y="2564904"/>
            <a:ext cx="3166745" cy="2385695"/>
          </a:xfrm>
          <a:prstGeom prst="rect">
            <a:avLst/>
          </a:prstGeom>
        </p:spPr>
      </p:pic>
      <p:pic>
        <p:nvPicPr>
          <p:cNvPr id="11" name="Picture 10">
            <a:extLst>
              <a:ext uri="{FF2B5EF4-FFF2-40B4-BE49-F238E27FC236}">
                <a16:creationId xmlns:a16="http://schemas.microsoft.com/office/drawing/2014/main" id="{98D7002C-E014-47BC-8432-7DDF285DC5F7}"/>
              </a:ext>
            </a:extLst>
          </p:cNvPr>
          <p:cNvPicPr/>
          <p:nvPr/>
        </p:nvPicPr>
        <p:blipFill>
          <a:blip r:embed="rId5">
            <a:extLst>
              <a:ext uri="{28A0092B-C50C-407E-A947-70E740481C1C}">
                <a14:useLocalDpi xmlns:a14="http://schemas.microsoft.com/office/drawing/2010/main" val="0"/>
              </a:ext>
            </a:extLst>
          </a:blip>
          <a:stretch>
            <a:fillRect/>
          </a:stretch>
        </p:blipFill>
        <p:spPr>
          <a:xfrm>
            <a:off x="8352313" y="2564904"/>
            <a:ext cx="3166745" cy="2377440"/>
          </a:xfrm>
          <a:prstGeom prst="rect">
            <a:avLst/>
          </a:prstGeom>
        </p:spPr>
      </p:pic>
      <p:sp>
        <p:nvSpPr>
          <p:cNvPr id="12" name="TextBox 11">
            <a:extLst>
              <a:ext uri="{FF2B5EF4-FFF2-40B4-BE49-F238E27FC236}">
                <a16:creationId xmlns:a16="http://schemas.microsoft.com/office/drawing/2014/main" id="{064EA4E2-9BCE-4C21-AEB2-0017892D7230}"/>
              </a:ext>
            </a:extLst>
          </p:cNvPr>
          <p:cNvSpPr txBox="1"/>
          <p:nvPr/>
        </p:nvSpPr>
        <p:spPr>
          <a:xfrm>
            <a:off x="164805" y="5013176"/>
            <a:ext cx="11862387" cy="830997"/>
          </a:xfrm>
          <a:prstGeom prst="rect">
            <a:avLst/>
          </a:prstGeom>
          <a:noFill/>
        </p:spPr>
        <p:txBody>
          <a:bodyPr wrap="square">
            <a:spAutoFit/>
          </a:bodyPr>
          <a:lstStyle/>
          <a:p>
            <a:pPr algn="ctr">
              <a:buNone/>
            </a:pPr>
            <a:r>
              <a:rPr lang="en-GB" sz="2400" dirty="0">
                <a:effectLst/>
                <a:latin typeface="+mj-lt"/>
                <a:ea typeface="Calibri" panose="020F0502020204030204" pitchFamily="34" charset="0"/>
                <a:cs typeface="Times New Roman" panose="02020603050405020304" pitchFamily="18" charset="0"/>
              </a:rPr>
              <a:t>Which dice would you use if you were one step away from finishing a game and needed to roll a 5 to win? Explain why.</a:t>
            </a:r>
            <a:endParaRPr lang="en-GB" sz="2400" dirty="0">
              <a:latin typeface="+mj-lt"/>
            </a:endParaRPr>
          </a:p>
        </p:txBody>
      </p:sp>
    </p:spTree>
    <p:extLst>
      <p:ext uri="{BB962C8B-B14F-4D97-AF65-F5344CB8AC3E}">
        <p14:creationId xmlns:p14="http://schemas.microsoft.com/office/powerpoint/2010/main" val="112390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96752"/>
            <a:ext cx="10972800" cy="4752528"/>
          </a:xfrm>
        </p:spPr>
        <p:txBody>
          <a:bodyPr>
            <a:normAutofit lnSpcReduction="10000"/>
          </a:bodyPr>
          <a:lstStyle/>
          <a:p>
            <a:r>
              <a:rPr lang="en-GB" dirty="0"/>
              <a:t>These slides are designed to complement the </a:t>
            </a:r>
            <a:r>
              <a:rPr lang="en-GB" dirty="0">
                <a:hlinkClick r:id="rId2"/>
              </a:rPr>
              <a:t>5.3 Probability</a:t>
            </a:r>
            <a:r>
              <a:rPr lang="en-GB" dirty="0"/>
              <a:t> Core Concept document and its associated Theme Overview document </a:t>
            </a:r>
            <a:r>
              <a:rPr lang="en-GB" dirty="0">
                <a:hlinkClick r:id="rId3"/>
              </a:rPr>
              <a:t>5 Statistics and probability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04664"/>
            <a:ext cx="10883663" cy="55014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that previous outcomes can be used to make predictions about behaviour over a large number of trials.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95480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63352" y="4437868"/>
            <a:ext cx="11593288" cy="172743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How might you use these examples to introduce the concepts of ‘fairness’ and ‘impossibility’?</a:t>
            </a:r>
          </a:p>
          <a:p>
            <a:pPr lvl="1" fontAlgn="auto">
              <a:lnSpc>
                <a:spcPct val="100000"/>
              </a:lnSpc>
              <a:spcBef>
                <a:spcPts val="0"/>
              </a:spcBef>
              <a:spcAft>
                <a:spcPts val="1200"/>
              </a:spcAft>
              <a:buClrTx/>
            </a:pPr>
            <a:r>
              <a:rPr lang="en-GB" sz="2400" dirty="0"/>
              <a:t>As a result of this discussion, what would you want students to understand about predicting future outcomes?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460605"/>
            <a:ext cx="11593288" cy="290449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80B4A68-345E-4C0F-B8EE-4D4AEA598C47}"/>
              </a:ext>
            </a:extLst>
          </p:cNvPr>
          <p:cNvSpPr txBox="1"/>
          <p:nvPr/>
        </p:nvSpPr>
        <p:spPr>
          <a:xfrm>
            <a:off x="335360" y="1937661"/>
            <a:ext cx="2890064" cy="1255728"/>
          </a:xfrm>
          <a:prstGeom prst="rect">
            <a:avLst/>
          </a:prstGeom>
          <a:noFill/>
        </p:spPr>
        <p:txBody>
          <a:bodyPr wrap="square">
            <a:spAutoFit/>
          </a:bodyPr>
          <a:lstStyle/>
          <a:p>
            <a:pPr algn="ctr">
              <a:buNone/>
            </a:pPr>
            <a:r>
              <a:rPr lang="en-GB" sz="1800" dirty="0"/>
              <a:t>Libby rolled each of three dice over 200 times.</a:t>
            </a:r>
          </a:p>
          <a:p>
            <a:pPr algn="ctr">
              <a:buNone/>
            </a:pPr>
            <a:r>
              <a:rPr lang="en-GB" sz="1800" dirty="0"/>
              <a:t>These bar charts show the frequency of each score.</a:t>
            </a:r>
          </a:p>
        </p:txBody>
      </p:sp>
      <p:pic>
        <p:nvPicPr>
          <p:cNvPr id="9" name="Picture 8">
            <a:extLst>
              <a:ext uri="{FF2B5EF4-FFF2-40B4-BE49-F238E27FC236}">
                <a16:creationId xmlns:a16="http://schemas.microsoft.com/office/drawing/2014/main" id="{916A50CA-EDD6-4EDB-904C-700A85EDA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972" y="1631029"/>
            <a:ext cx="2520000" cy="1977799"/>
          </a:xfrm>
          <a:prstGeom prst="rect">
            <a:avLst/>
          </a:prstGeom>
        </p:spPr>
      </p:pic>
      <p:pic>
        <p:nvPicPr>
          <p:cNvPr id="10" name="Picture 9">
            <a:extLst>
              <a:ext uri="{FF2B5EF4-FFF2-40B4-BE49-F238E27FC236}">
                <a16:creationId xmlns:a16="http://schemas.microsoft.com/office/drawing/2014/main" id="{A9E4C71C-1513-4695-BF4E-86DC4CD3C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1032" y="1659564"/>
            <a:ext cx="2520000" cy="1898464"/>
          </a:xfrm>
          <a:prstGeom prst="rect">
            <a:avLst/>
          </a:prstGeom>
        </p:spPr>
      </p:pic>
      <p:pic>
        <p:nvPicPr>
          <p:cNvPr id="11" name="Picture 10">
            <a:extLst>
              <a:ext uri="{FF2B5EF4-FFF2-40B4-BE49-F238E27FC236}">
                <a16:creationId xmlns:a16="http://schemas.microsoft.com/office/drawing/2014/main" id="{1A0AFC99-FDC8-4E46-A75F-602C671DC2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8092" y="1606938"/>
            <a:ext cx="2520000" cy="1891896"/>
          </a:xfrm>
          <a:prstGeom prst="rect">
            <a:avLst/>
          </a:prstGeom>
        </p:spPr>
      </p:pic>
      <p:sp>
        <p:nvSpPr>
          <p:cNvPr id="12" name="TextBox 11">
            <a:extLst>
              <a:ext uri="{FF2B5EF4-FFF2-40B4-BE49-F238E27FC236}">
                <a16:creationId xmlns:a16="http://schemas.microsoft.com/office/drawing/2014/main" id="{037509DA-1172-428E-A84D-F92451288B6E}"/>
              </a:ext>
            </a:extLst>
          </p:cNvPr>
          <p:cNvSpPr txBox="1"/>
          <p:nvPr/>
        </p:nvSpPr>
        <p:spPr>
          <a:xfrm>
            <a:off x="384634" y="3612189"/>
            <a:ext cx="11422732" cy="646331"/>
          </a:xfrm>
          <a:prstGeom prst="rect">
            <a:avLst/>
          </a:prstGeom>
          <a:noFill/>
        </p:spPr>
        <p:txBody>
          <a:bodyPr wrap="square">
            <a:spAutoFit/>
          </a:bodyPr>
          <a:lstStyle/>
          <a:p>
            <a:pPr algn="ctr">
              <a:buNone/>
            </a:pPr>
            <a:r>
              <a:rPr lang="en-GB" sz="1800" dirty="0">
                <a:effectLst/>
                <a:latin typeface="+mj-lt"/>
                <a:ea typeface="Calibri" panose="020F0502020204030204" pitchFamily="34" charset="0"/>
                <a:cs typeface="Times New Roman" panose="02020603050405020304" pitchFamily="18" charset="0"/>
              </a:rPr>
              <a:t>Which dice would you use if you were one step away from finishing a game and needed to roll a 5 to win? Explain why.</a:t>
            </a:r>
            <a:endParaRPr lang="en-GB" sz="1800" dirty="0">
              <a:latin typeface="+mj-lt"/>
            </a:endParaRPr>
          </a:p>
        </p:txBody>
      </p:sp>
    </p:spTree>
    <p:custDataLst>
      <p:tags r:id="rId1"/>
    </p:custDataLst>
    <p:extLst>
      <p:ext uri="{BB962C8B-B14F-4D97-AF65-F5344CB8AC3E}">
        <p14:creationId xmlns:p14="http://schemas.microsoft.com/office/powerpoint/2010/main" val="634337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Autofit/>
          </a:bodyPr>
          <a:lstStyle/>
          <a:p>
            <a:r>
              <a:rPr lang="en-GB" sz="1900" b="1" dirty="0"/>
              <a:t>Understand that previous outcomes can be used to make predictions about behaviour over a large number of trials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96790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AFEE1EED-38BE-45A9-B8C2-65FFC9EC257F}"/>
              </a:ext>
            </a:extLst>
          </p:cNvPr>
          <p:cNvSpPr txBox="1"/>
          <p:nvPr/>
        </p:nvSpPr>
        <p:spPr>
          <a:xfrm>
            <a:off x="191344" y="1505397"/>
            <a:ext cx="11784632" cy="1877437"/>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Matilda flipped a fair coin 200 times.</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She drew a pie chart to show the results after 10 flips, after 50 flips and after 200 flips.</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of these pie charts do you think shows the results after each number of flips?</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Explain how you know.</a:t>
            </a:r>
          </a:p>
        </p:txBody>
      </p:sp>
      <p:pic>
        <p:nvPicPr>
          <p:cNvPr id="9" name="Picture 8">
            <a:extLst>
              <a:ext uri="{FF2B5EF4-FFF2-40B4-BE49-F238E27FC236}">
                <a16:creationId xmlns:a16="http://schemas.microsoft.com/office/drawing/2014/main" id="{84716719-82AD-427D-A1A1-D55855C158E5}"/>
              </a:ext>
            </a:extLst>
          </p:cNvPr>
          <p:cNvPicPr/>
          <p:nvPr/>
        </p:nvPicPr>
        <p:blipFill>
          <a:blip r:embed="rId3">
            <a:extLst>
              <a:ext uri="{28A0092B-C50C-407E-A947-70E740481C1C}">
                <a14:useLocalDpi xmlns:a14="http://schemas.microsoft.com/office/drawing/2010/main" val="0"/>
              </a:ext>
            </a:extLst>
          </a:blip>
          <a:stretch>
            <a:fillRect/>
          </a:stretch>
        </p:blipFill>
        <p:spPr>
          <a:xfrm>
            <a:off x="672941" y="3429000"/>
            <a:ext cx="3166745" cy="2493645"/>
          </a:xfrm>
          <a:prstGeom prst="rect">
            <a:avLst/>
          </a:prstGeom>
        </p:spPr>
      </p:pic>
      <p:pic>
        <p:nvPicPr>
          <p:cNvPr id="10" name="Picture 9">
            <a:extLst>
              <a:ext uri="{FF2B5EF4-FFF2-40B4-BE49-F238E27FC236}">
                <a16:creationId xmlns:a16="http://schemas.microsoft.com/office/drawing/2014/main" id="{6BDC1C06-D011-4CE2-B33F-E6AA50A3DBA8}"/>
              </a:ext>
            </a:extLst>
          </p:cNvPr>
          <p:cNvPicPr/>
          <p:nvPr/>
        </p:nvPicPr>
        <p:blipFill>
          <a:blip r:embed="rId4">
            <a:extLst>
              <a:ext uri="{28A0092B-C50C-407E-A947-70E740481C1C}">
                <a14:useLocalDpi xmlns:a14="http://schemas.microsoft.com/office/drawing/2010/main" val="0"/>
              </a:ext>
            </a:extLst>
          </a:blip>
          <a:stretch>
            <a:fillRect/>
          </a:stretch>
        </p:blipFill>
        <p:spPr>
          <a:xfrm>
            <a:off x="4512627" y="3429000"/>
            <a:ext cx="3166745" cy="2460625"/>
          </a:xfrm>
          <a:prstGeom prst="rect">
            <a:avLst/>
          </a:prstGeom>
        </p:spPr>
      </p:pic>
      <p:pic>
        <p:nvPicPr>
          <p:cNvPr id="11" name="Picture 10">
            <a:extLst>
              <a:ext uri="{FF2B5EF4-FFF2-40B4-BE49-F238E27FC236}">
                <a16:creationId xmlns:a16="http://schemas.microsoft.com/office/drawing/2014/main" id="{03ABBC0E-4BAC-4340-8F9D-85D3A20D5001}"/>
              </a:ext>
            </a:extLst>
          </p:cNvPr>
          <p:cNvPicPr/>
          <p:nvPr/>
        </p:nvPicPr>
        <p:blipFill>
          <a:blip r:embed="rId5">
            <a:extLst>
              <a:ext uri="{28A0092B-C50C-407E-A947-70E740481C1C}">
                <a14:useLocalDpi xmlns:a14="http://schemas.microsoft.com/office/drawing/2010/main" val="0"/>
              </a:ext>
            </a:extLst>
          </a:blip>
          <a:stretch>
            <a:fillRect/>
          </a:stretch>
        </p:blipFill>
        <p:spPr>
          <a:xfrm>
            <a:off x="8352313" y="3429000"/>
            <a:ext cx="3166745" cy="2485390"/>
          </a:xfrm>
          <a:prstGeom prst="rect">
            <a:avLst/>
          </a:prstGeom>
        </p:spPr>
      </p:pic>
    </p:spTree>
    <p:extLst>
      <p:ext uri="{BB962C8B-B14F-4D97-AF65-F5344CB8AC3E}">
        <p14:creationId xmlns:p14="http://schemas.microsoft.com/office/powerpoint/2010/main" val="3663732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04664"/>
            <a:ext cx="10883663" cy="55014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that previous outcomes can be used to make predictions about behaviour over a large number of trials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954806"/>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04112" y="1505397"/>
            <a:ext cx="4608512" cy="429986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misconceptions might students have about expected outcomes?</a:t>
            </a:r>
          </a:p>
          <a:p>
            <a:pPr lvl="1" fontAlgn="auto">
              <a:lnSpc>
                <a:spcPct val="100000"/>
              </a:lnSpc>
              <a:spcBef>
                <a:spcPts val="0"/>
              </a:spcBef>
              <a:spcAft>
                <a:spcPts val="1200"/>
              </a:spcAft>
              <a:buClrTx/>
            </a:pPr>
            <a:r>
              <a:rPr lang="en-GB" sz="2400" dirty="0"/>
              <a:t>What questions or examples might you introduce to students next?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10298"/>
            <a:ext cx="6760288" cy="451099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221109C-9B1C-4299-9CC1-E5CB0DC1D8CB}"/>
              </a:ext>
            </a:extLst>
          </p:cNvPr>
          <p:cNvSpPr txBox="1"/>
          <p:nvPr/>
        </p:nvSpPr>
        <p:spPr>
          <a:xfrm>
            <a:off x="263352" y="1505397"/>
            <a:ext cx="6760288" cy="2215991"/>
          </a:xfrm>
          <a:prstGeom prst="rect">
            <a:avLst/>
          </a:prstGeom>
          <a:noFill/>
        </p:spPr>
        <p:txBody>
          <a:bodyPr wrap="square">
            <a:spAutoFit/>
          </a:bodyPr>
          <a:lstStyle/>
          <a:p>
            <a:pPr algn="ct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Matilda flipped a fair coin 200 times.</a:t>
            </a:r>
          </a:p>
          <a:p>
            <a:pPr algn="ct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She drew a pie chart to show the results after 10 flips, after 50 flips and after 200 flips.</a:t>
            </a:r>
          </a:p>
          <a:p>
            <a:pPr algn="ct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Which of these pie charts do you think shows the results after each number of flips?</a:t>
            </a:r>
          </a:p>
          <a:p>
            <a:pPr algn="ct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Explain how you know.</a:t>
            </a:r>
          </a:p>
        </p:txBody>
      </p:sp>
      <p:pic>
        <p:nvPicPr>
          <p:cNvPr id="14" name="Picture 13">
            <a:extLst>
              <a:ext uri="{FF2B5EF4-FFF2-40B4-BE49-F238E27FC236}">
                <a16:creationId xmlns:a16="http://schemas.microsoft.com/office/drawing/2014/main" id="{4333A052-0721-4AAE-904A-86A16654E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24" y="4036921"/>
            <a:ext cx="2520000" cy="1984367"/>
          </a:xfrm>
          <a:prstGeom prst="rect">
            <a:avLst/>
          </a:prstGeom>
        </p:spPr>
      </p:pic>
      <p:pic>
        <p:nvPicPr>
          <p:cNvPr id="15" name="Picture 14">
            <a:extLst>
              <a:ext uri="{FF2B5EF4-FFF2-40B4-BE49-F238E27FC236}">
                <a16:creationId xmlns:a16="http://schemas.microsoft.com/office/drawing/2014/main" id="{AFC970ED-6D91-4285-8B11-799B25F8A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218" y="4036921"/>
            <a:ext cx="2520000" cy="1958091"/>
          </a:xfrm>
          <a:prstGeom prst="rect">
            <a:avLst/>
          </a:prstGeom>
        </p:spPr>
      </p:pic>
      <p:pic>
        <p:nvPicPr>
          <p:cNvPr id="16" name="Picture 15">
            <a:extLst>
              <a:ext uri="{FF2B5EF4-FFF2-40B4-BE49-F238E27FC236}">
                <a16:creationId xmlns:a16="http://schemas.microsoft.com/office/drawing/2014/main" id="{453424AB-EFE6-4CE6-B704-830DE2B6A3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4112" y="4036921"/>
            <a:ext cx="2520000" cy="1977798"/>
          </a:xfrm>
          <a:prstGeom prst="rect">
            <a:avLst/>
          </a:prstGeom>
        </p:spPr>
      </p:pic>
    </p:spTree>
    <p:custDataLst>
      <p:tags r:id="rId1"/>
    </p:custDataLst>
    <p:extLst>
      <p:ext uri="{BB962C8B-B14F-4D97-AF65-F5344CB8AC3E}">
        <p14:creationId xmlns:p14="http://schemas.microsoft.com/office/powerpoint/2010/main" val="2556613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that previous outcomes can be used to make predictions about behaviour over a large number of trials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7" name="TextBox 6">
            <a:extLst>
              <a:ext uri="{FF2B5EF4-FFF2-40B4-BE49-F238E27FC236}">
                <a16:creationId xmlns:a16="http://schemas.microsoft.com/office/drawing/2014/main" id="{938066EF-BA6A-4EAC-9B42-F6D25C9AC4C6}"/>
              </a:ext>
            </a:extLst>
          </p:cNvPr>
          <p:cNvSpPr txBox="1"/>
          <p:nvPr/>
        </p:nvSpPr>
        <p:spPr>
          <a:xfrm>
            <a:off x="250083" y="1693060"/>
            <a:ext cx="11691833" cy="830997"/>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of these tables do you think might be the results of flipping a coin that has been tampered with so that it is weighted to one side?</a:t>
            </a:r>
          </a:p>
        </p:txBody>
      </p:sp>
      <p:graphicFrame>
        <p:nvGraphicFramePr>
          <p:cNvPr id="5" name="Table 8">
            <a:extLst>
              <a:ext uri="{FF2B5EF4-FFF2-40B4-BE49-F238E27FC236}">
                <a16:creationId xmlns:a16="http://schemas.microsoft.com/office/drawing/2014/main" id="{43AAD958-49AC-4871-9B8F-6455275AAC91}"/>
              </a:ext>
            </a:extLst>
          </p:cNvPr>
          <p:cNvGraphicFramePr>
            <a:graphicFrameLocks noGrp="1"/>
          </p:cNvGraphicFramePr>
          <p:nvPr/>
        </p:nvGraphicFramePr>
        <p:xfrm>
          <a:off x="2495600" y="2564904"/>
          <a:ext cx="2785486" cy="1371600"/>
        </p:xfrm>
        <a:graphic>
          <a:graphicData uri="http://schemas.openxmlformats.org/drawingml/2006/table">
            <a:tbl>
              <a:tblPr firstRow="1" bandRow="1">
                <a:tableStyleId>{912C8C85-51F0-491E-9774-3900AFEF0FD7}</a:tableStyleId>
              </a:tblPr>
              <a:tblGrid>
                <a:gridCol w="1392743">
                  <a:extLst>
                    <a:ext uri="{9D8B030D-6E8A-4147-A177-3AD203B41FA5}">
                      <a16:colId xmlns:a16="http://schemas.microsoft.com/office/drawing/2014/main" val="1743840928"/>
                    </a:ext>
                  </a:extLst>
                </a:gridCol>
                <a:gridCol w="1392743">
                  <a:extLst>
                    <a:ext uri="{9D8B030D-6E8A-4147-A177-3AD203B41FA5}">
                      <a16:colId xmlns:a16="http://schemas.microsoft.com/office/drawing/2014/main" val="784052060"/>
                    </a:ext>
                  </a:extLst>
                </a:gridCol>
              </a:tblGrid>
              <a:tr h="370840">
                <a:tc gridSpan="2">
                  <a:txBody>
                    <a:bodyPr/>
                    <a:lstStyle/>
                    <a:p>
                      <a:pPr algn="l"/>
                      <a:r>
                        <a:rPr lang="en-GB" sz="2400" b="0" i="1" dirty="0">
                          <a:solidFill>
                            <a:schemeClr val="tx1"/>
                          </a:solidFill>
                        </a:rPr>
                        <a:t>Table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75873"/>
                  </a:ext>
                </a:extLst>
              </a:tr>
              <a:tr h="283436">
                <a:tc>
                  <a:txBody>
                    <a:bodyPr/>
                    <a:lstStyle/>
                    <a:p>
                      <a:pPr algn="l"/>
                      <a:r>
                        <a:rPr lang="en-GB" sz="2400" b="1" dirty="0"/>
                        <a:t>Heads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5831641"/>
                  </a:ext>
                </a:extLst>
              </a:tr>
              <a:tr h="370840">
                <a:tc>
                  <a:txBody>
                    <a:bodyPr/>
                    <a:lstStyle/>
                    <a:p>
                      <a:pPr algn="l"/>
                      <a:r>
                        <a:rPr lang="en-GB" sz="2400" b="1" dirty="0"/>
                        <a:t>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541884"/>
                  </a:ext>
                </a:extLst>
              </a:tr>
            </a:tbl>
          </a:graphicData>
        </a:graphic>
      </p:graphicFrame>
      <p:graphicFrame>
        <p:nvGraphicFramePr>
          <p:cNvPr id="10" name="Table 8">
            <a:extLst>
              <a:ext uri="{FF2B5EF4-FFF2-40B4-BE49-F238E27FC236}">
                <a16:creationId xmlns:a16="http://schemas.microsoft.com/office/drawing/2014/main" id="{13EDB3AB-9407-41DA-B57C-51E6C65C3779}"/>
              </a:ext>
            </a:extLst>
          </p:cNvPr>
          <p:cNvGraphicFramePr>
            <a:graphicFrameLocks noGrp="1"/>
          </p:cNvGraphicFramePr>
          <p:nvPr/>
        </p:nvGraphicFramePr>
        <p:xfrm>
          <a:off x="6906186" y="2575064"/>
          <a:ext cx="2785486" cy="1371600"/>
        </p:xfrm>
        <a:graphic>
          <a:graphicData uri="http://schemas.openxmlformats.org/drawingml/2006/table">
            <a:tbl>
              <a:tblPr firstRow="1" bandRow="1">
                <a:tableStyleId>{912C8C85-51F0-491E-9774-3900AFEF0FD7}</a:tableStyleId>
              </a:tblPr>
              <a:tblGrid>
                <a:gridCol w="1392743">
                  <a:extLst>
                    <a:ext uri="{9D8B030D-6E8A-4147-A177-3AD203B41FA5}">
                      <a16:colId xmlns:a16="http://schemas.microsoft.com/office/drawing/2014/main" val="1743840928"/>
                    </a:ext>
                  </a:extLst>
                </a:gridCol>
                <a:gridCol w="1392743">
                  <a:extLst>
                    <a:ext uri="{9D8B030D-6E8A-4147-A177-3AD203B41FA5}">
                      <a16:colId xmlns:a16="http://schemas.microsoft.com/office/drawing/2014/main" val="784052060"/>
                    </a:ext>
                  </a:extLst>
                </a:gridCol>
              </a:tblGrid>
              <a:tr h="370840">
                <a:tc gridSpan="2">
                  <a:txBody>
                    <a:bodyPr/>
                    <a:lstStyle/>
                    <a:p>
                      <a:pPr algn="l"/>
                      <a:r>
                        <a:rPr lang="en-GB" sz="2400" b="0" i="1" dirty="0">
                          <a:solidFill>
                            <a:schemeClr val="tx1"/>
                          </a:solidFill>
                        </a:rPr>
                        <a:t>Table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75873"/>
                  </a:ext>
                </a:extLst>
              </a:tr>
              <a:tr h="283436">
                <a:tc>
                  <a:txBody>
                    <a:bodyPr/>
                    <a:lstStyle/>
                    <a:p>
                      <a:pPr algn="l"/>
                      <a:r>
                        <a:rPr lang="en-GB" sz="2400" b="1" dirty="0"/>
                        <a:t>Heads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400" dirty="0"/>
                        <a:t>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5831641"/>
                  </a:ext>
                </a:extLst>
              </a:tr>
              <a:tr h="370840">
                <a:tc>
                  <a:txBody>
                    <a:bodyPr/>
                    <a:lstStyle/>
                    <a:p>
                      <a:pPr algn="l"/>
                      <a:r>
                        <a:rPr lang="en-GB" sz="2400" b="1" dirty="0"/>
                        <a:t>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400" dirty="0"/>
                        <a:t>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541884"/>
                  </a:ext>
                </a:extLst>
              </a:tr>
            </a:tbl>
          </a:graphicData>
        </a:graphic>
      </p:graphicFrame>
      <p:graphicFrame>
        <p:nvGraphicFramePr>
          <p:cNvPr id="11" name="Table 8">
            <a:extLst>
              <a:ext uri="{FF2B5EF4-FFF2-40B4-BE49-F238E27FC236}">
                <a16:creationId xmlns:a16="http://schemas.microsoft.com/office/drawing/2014/main" id="{1718B882-490A-47E3-868A-2B12AB92427F}"/>
              </a:ext>
            </a:extLst>
          </p:cNvPr>
          <p:cNvGraphicFramePr>
            <a:graphicFrameLocks noGrp="1"/>
          </p:cNvGraphicFramePr>
          <p:nvPr/>
        </p:nvGraphicFramePr>
        <p:xfrm>
          <a:off x="2483952" y="4149080"/>
          <a:ext cx="2785486" cy="1371600"/>
        </p:xfrm>
        <a:graphic>
          <a:graphicData uri="http://schemas.openxmlformats.org/drawingml/2006/table">
            <a:tbl>
              <a:tblPr firstRow="1" bandRow="1">
                <a:tableStyleId>{912C8C85-51F0-491E-9774-3900AFEF0FD7}</a:tableStyleId>
              </a:tblPr>
              <a:tblGrid>
                <a:gridCol w="1392743">
                  <a:extLst>
                    <a:ext uri="{9D8B030D-6E8A-4147-A177-3AD203B41FA5}">
                      <a16:colId xmlns:a16="http://schemas.microsoft.com/office/drawing/2014/main" val="1743840928"/>
                    </a:ext>
                  </a:extLst>
                </a:gridCol>
                <a:gridCol w="1392743">
                  <a:extLst>
                    <a:ext uri="{9D8B030D-6E8A-4147-A177-3AD203B41FA5}">
                      <a16:colId xmlns:a16="http://schemas.microsoft.com/office/drawing/2014/main" val="784052060"/>
                    </a:ext>
                  </a:extLst>
                </a:gridCol>
              </a:tblGrid>
              <a:tr h="370840">
                <a:tc gridSpan="2">
                  <a:txBody>
                    <a:bodyPr/>
                    <a:lstStyle/>
                    <a:p>
                      <a:pPr algn="l"/>
                      <a:r>
                        <a:rPr lang="en-GB" sz="2400" b="0" i="1" dirty="0">
                          <a:solidFill>
                            <a:schemeClr val="tx1"/>
                          </a:solidFill>
                        </a:rPr>
                        <a:t>Table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75873"/>
                  </a:ext>
                </a:extLst>
              </a:tr>
              <a:tr h="283436">
                <a:tc>
                  <a:txBody>
                    <a:bodyPr/>
                    <a:lstStyle/>
                    <a:p>
                      <a:pPr algn="l"/>
                      <a:r>
                        <a:rPr lang="en-GB" sz="2400" b="1" dirty="0"/>
                        <a:t>Heads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5831641"/>
                  </a:ext>
                </a:extLst>
              </a:tr>
              <a:tr h="370840">
                <a:tc>
                  <a:txBody>
                    <a:bodyPr/>
                    <a:lstStyle/>
                    <a:p>
                      <a:pPr algn="l"/>
                      <a:r>
                        <a:rPr lang="en-GB" sz="2400" b="1" dirty="0"/>
                        <a:t>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400"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541884"/>
                  </a:ext>
                </a:extLst>
              </a:tr>
            </a:tbl>
          </a:graphicData>
        </a:graphic>
      </p:graphicFrame>
      <p:graphicFrame>
        <p:nvGraphicFramePr>
          <p:cNvPr id="12" name="Table 8">
            <a:extLst>
              <a:ext uri="{FF2B5EF4-FFF2-40B4-BE49-F238E27FC236}">
                <a16:creationId xmlns:a16="http://schemas.microsoft.com/office/drawing/2014/main" id="{36DD1EED-3937-4AA2-99F0-A19DD0483E03}"/>
              </a:ext>
            </a:extLst>
          </p:cNvPr>
          <p:cNvGraphicFramePr>
            <a:graphicFrameLocks noGrp="1"/>
          </p:cNvGraphicFramePr>
          <p:nvPr/>
        </p:nvGraphicFramePr>
        <p:xfrm>
          <a:off x="6894538" y="4159240"/>
          <a:ext cx="2785486" cy="1371600"/>
        </p:xfrm>
        <a:graphic>
          <a:graphicData uri="http://schemas.openxmlformats.org/drawingml/2006/table">
            <a:tbl>
              <a:tblPr firstRow="1" bandRow="1">
                <a:tableStyleId>{912C8C85-51F0-491E-9774-3900AFEF0FD7}</a:tableStyleId>
              </a:tblPr>
              <a:tblGrid>
                <a:gridCol w="1392743">
                  <a:extLst>
                    <a:ext uri="{9D8B030D-6E8A-4147-A177-3AD203B41FA5}">
                      <a16:colId xmlns:a16="http://schemas.microsoft.com/office/drawing/2014/main" val="1743840928"/>
                    </a:ext>
                  </a:extLst>
                </a:gridCol>
                <a:gridCol w="1392743">
                  <a:extLst>
                    <a:ext uri="{9D8B030D-6E8A-4147-A177-3AD203B41FA5}">
                      <a16:colId xmlns:a16="http://schemas.microsoft.com/office/drawing/2014/main" val="784052060"/>
                    </a:ext>
                  </a:extLst>
                </a:gridCol>
              </a:tblGrid>
              <a:tr h="370840">
                <a:tc gridSpan="2">
                  <a:txBody>
                    <a:bodyPr/>
                    <a:lstStyle/>
                    <a:p>
                      <a:pPr algn="l"/>
                      <a:r>
                        <a:rPr lang="en-GB" sz="2400" b="0" i="1" dirty="0">
                          <a:solidFill>
                            <a:schemeClr val="tx1"/>
                          </a:solidFill>
                        </a:rPr>
                        <a:t>Table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75873"/>
                  </a:ext>
                </a:extLst>
              </a:tr>
              <a:tr h="283436">
                <a:tc>
                  <a:txBody>
                    <a:bodyPr/>
                    <a:lstStyle/>
                    <a:p>
                      <a:pPr algn="l"/>
                      <a:r>
                        <a:rPr lang="en-GB" sz="2400" b="1" dirty="0"/>
                        <a:t>Heads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4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5831641"/>
                  </a:ext>
                </a:extLst>
              </a:tr>
              <a:tr h="370840">
                <a:tc>
                  <a:txBody>
                    <a:bodyPr/>
                    <a:lstStyle/>
                    <a:p>
                      <a:pPr algn="l"/>
                      <a:r>
                        <a:rPr lang="en-GB" sz="2400" b="1" dirty="0"/>
                        <a:t>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4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541884"/>
                  </a:ext>
                </a:extLst>
              </a:tr>
            </a:tbl>
          </a:graphicData>
        </a:graphic>
      </p:graphicFrame>
    </p:spTree>
    <p:extLst>
      <p:ext uri="{BB962C8B-B14F-4D97-AF65-F5344CB8AC3E}">
        <p14:creationId xmlns:p14="http://schemas.microsoft.com/office/powerpoint/2010/main" val="1598388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900" b="1" dirty="0"/>
              <a:t>Understand that previous outcomes can be used to make predictions about behaviour over a large number of trials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157623" y="105654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00056" y="1693060"/>
            <a:ext cx="5341861" cy="3968188"/>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How might this example give you an opportunity to discuss the following concepts with students…</a:t>
            </a:r>
          </a:p>
          <a:p>
            <a:pPr lvl="2" fontAlgn="auto">
              <a:lnSpc>
                <a:spcPct val="100000"/>
              </a:lnSpc>
              <a:spcBef>
                <a:spcPts val="0"/>
              </a:spcBef>
              <a:spcAft>
                <a:spcPts val="1200"/>
              </a:spcAft>
              <a:buClrTx/>
            </a:pPr>
            <a:r>
              <a:rPr lang="en-GB" sz="2200" dirty="0"/>
              <a:t>Bias/fairness</a:t>
            </a:r>
          </a:p>
          <a:p>
            <a:pPr lvl="2" fontAlgn="auto">
              <a:lnSpc>
                <a:spcPct val="100000"/>
              </a:lnSpc>
              <a:spcBef>
                <a:spcPts val="0"/>
              </a:spcBef>
              <a:spcAft>
                <a:spcPts val="1200"/>
              </a:spcAft>
              <a:buClrTx/>
            </a:pPr>
            <a:r>
              <a:rPr lang="en-GB" sz="2200" dirty="0"/>
              <a:t>Expected outcomes</a:t>
            </a:r>
          </a:p>
          <a:p>
            <a:pPr lvl="2" fontAlgn="auto">
              <a:lnSpc>
                <a:spcPct val="100000"/>
              </a:lnSpc>
              <a:spcBef>
                <a:spcPts val="0"/>
              </a:spcBef>
              <a:spcAft>
                <a:spcPts val="1200"/>
              </a:spcAft>
              <a:buClrTx/>
            </a:pPr>
            <a:r>
              <a:rPr lang="en-GB" sz="2200" dirty="0"/>
              <a:t>The impact of the number of trials on the accuracy of a prediction</a:t>
            </a:r>
          </a:p>
          <a:p>
            <a:pPr lvl="1" fontAlgn="auto">
              <a:lnSpc>
                <a:spcPct val="100000"/>
              </a:lnSpc>
              <a:spcBef>
                <a:spcPts val="0"/>
              </a:spcBef>
              <a:spcAft>
                <a:spcPts val="1200"/>
              </a:spcAft>
              <a:buClrTx/>
            </a:pPr>
            <a:r>
              <a:rPr lang="en-GB" sz="2400" dirty="0"/>
              <a:t>What misconceptions might students have?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50082" y="1693060"/>
            <a:ext cx="6421981" cy="396818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7283D60-EDAD-4AB4-A743-1292BD17459B}"/>
              </a:ext>
            </a:extLst>
          </p:cNvPr>
          <p:cNvSpPr txBox="1"/>
          <p:nvPr/>
        </p:nvSpPr>
        <p:spPr>
          <a:xfrm>
            <a:off x="250083" y="1693060"/>
            <a:ext cx="6349973" cy="923330"/>
          </a:xfrm>
          <a:prstGeom prst="rect">
            <a:avLst/>
          </a:prstGeom>
          <a:noFill/>
        </p:spPr>
        <p:txBody>
          <a:bodyPr wrap="square">
            <a:spAutoFit/>
          </a:bodyPr>
          <a:lstStyle/>
          <a:p>
            <a:pPr algn="ct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Which of these tables do you think might be the results of flipping a coin that has been tampered with so that it is weighted to one side?</a:t>
            </a:r>
          </a:p>
        </p:txBody>
      </p:sp>
      <p:graphicFrame>
        <p:nvGraphicFramePr>
          <p:cNvPr id="9" name="Table 8">
            <a:extLst>
              <a:ext uri="{FF2B5EF4-FFF2-40B4-BE49-F238E27FC236}">
                <a16:creationId xmlns:a16="http://schemas.microsoft.com/office/drawing/2014/main" id="{E6A2FA31-4373-436A-AC72-D479AC2FDF04}"/>
              </a:ext>
            </a:extLst>
          </p:cNvPr>
          <p:cNvGraphicFramePr>
            <a:graphicFrameLocks noGrp="1"/>
          </p:cNvGraphicFramePr>
          <p:nvPr/>
        </p:nvGraphicFramePr>
        <p:xfrm>
          <a:off x="1055440" y="2677800"/>
          <a:ext cx="1944216" cy="1107440"/>
        </p:xfrm>
        <a:graphic>
          <a:graphicData uri="http://schemas.openxmlformats.org/drawingml/2006/table">
            <a:tbl>
              <a:tblPr firstRow="1" bandRow="1">
                <a:tableStyleId>{912C8C85-51F0-491E-9774-3900AFEF0FD7}</a:tableStyleId>
              </a:tblPr>
              <a:tblGrid>
                <a:gridCol w="972108">
                  <a:extLst>
                    <a:ext uri="{9D8B030D-6E8A-4147-A177-3AD203B41FA5}">
                      <a16:colId xmlns:a16="http://schemas.microsoft.com/office/drawing/2014/main" val="1743840928"/>
                    </a:ext>
                  </a:extLst>
                </a:gridCol>
                <a:gridCol w="972108">
                  <a:extLst>
                    <a:ext uri="{9D8B030D-6E8A-4147-A177-3AD203B41FA5}">
                      <a16:colId xmlns:a16="http://schemas.microsoft.com/office/drawing/2014/main" val="784052060"/>
                    </a:ext>
                  </a:extLst>
                </a:gridCol>
              </a:tblGrid>
              <a:tr h="370840">
                <a:tc gridSpan="2">
                  <a:txBody>
                    <a:bodyPr/>
                    <a:lstStyle/>
                    <a:p>
                      <a:pPr algn="l"/>
                      <a:r>
                        <a:rPr lang="en-GB" sz="1800" b="0" i="1" dirty="0">
                          <a:solidFill>
                            <a:schemeClr val="tx1"/>
                          </a:solidFill>
                        </a:rPr>
                        <a:t>Table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75873"/>
                  </a:ext>
                </a:extLst>
              </a:tr>
              <a:tr h="283436">
                <a:tc>
                  <a:txBody>
                    <a:bodyPr/>
                    <a:lstStyle/>
                    <a:p>
                      <a:pPr algn="l"/>
                      <a:r>
                        <a:rPr lang="en-GB" sz="1800" b="1" dirty="0"/>
                        <a:t>Heads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1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5831641"/>
                  </a:ext>
                </a:extLst>
              </a:tr>
              <a:tr h="370840">
                <a:tc>
                  <a:txBody>
                    <a:bodyPr/>
                    <a:lstStyle/>
                    <a:p>
                      <a:pPr algn="l"/>
                      <a:r>
                        <a:rPr lang="en-GB" sz="1800" b="1" dirty="0"/>
                        <a:t>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541884"/>
                  </a:ext>
                </a:extLst>
              </a:tr>
            </a:tbl>
          </a:graphicData>
        </a:graphic>
      </p:graphicFrame>
      <p:graphicFrame>
        <p:nvGraphicFramePr>
          <p:cNvPr id="10" name="Table 8">
            <a:extLst>
              <a:ext uri="{FF2B5EF4-FFF2-40B4-BE49-F238E27FC236}">
                <a16:creationId xmlns:a16="http://schemas.microsoft.com/office/drawing/2014/main" id="{BE41E54D-3F4B-49AF-B1D4-640BDAE62957}"/>
              </a:ext>
            </a:extLst>
          </p:cNvPr>
          <p:cNvGraphicFramePr>
            <a:graphicFrameLocks noGrp="1"/>
          </p:cNvGraphicFramePr>
          <p:nvPr/>
        </p:nvGraphicFramePr>
        <p:xfrm>
          <a:off x="3924112" y="2677647"/>
          <a:ext cx="1955864" cy="1107440"/>
        </p:xfrm>
        <a:graphic>
          <a:graphicData uri="http://schemas.openxmlformats.org/drawingml/2006/table">
            <a:tbl>
              <a:tblPr firstRow="1" bandRow="1">
                <a:tableStyleId>{912C8C85-51F0-491E-9774-3900AFEF0FD7}</a:tableStyleId>
              </a:tblPr>
              <a:tblGrid>
                <a:gridCol w="977932">
                  <a:extLst>
                    <a:ext uri="{9D8B030D-6E8A-4147-A177-3AD203B41FA5}">
                      <a16:colId xmlns:a16="http://schemas.microsoft.com/office/drawing/2014/main" val="1743840928"/>
                    </a:ext>
                  </a:extLst>
                </a:gridCol>
                <a:gridCol w="977932">
                  <a:extLst>
                    <a:ext uri="{9D8B030D-6E8A-4147-A177-3AD203B41FA5}">
                      <a16:colId xmlns:a16="http://schemas.microsoft.com/office/drawing/2014/main" val="784052060"/>
                    </a:ext>
                  </a:extLst>
                </a:gridCol>
              </a:tblGrid>
              <a:tr h="370840">
                <a:tc gridSpan="2">
                  <a:txBody>
                    <a:bodyPr/>
                    <a:lstStyle/>
                    <a:p>
                      <a:pPr algn="l"/>
                      <a:r>
                        <a:rPr lang="en-GB" sz="1800" b="0" i="1" dirty="0">
                          <a:solidFill>
                            <a:schemeClr val="tx1"/>
                          </a:solidFill>
                        </a:rPr>
                        <a:t>Table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75873"/>
                  </a:ext>
                </a:extLst>
              </a:tr>
              <a:tr h="283436">
                <a:tc>
                  <a:txBody>
                    <a:bodyPr/>
                    <a:lstStyle/>
                    <a:p>
                      <a:pPr algn="l"/>
                      <a:r>
                        <a:rPr lang="en-GB" sz="1800" b="1" dirty="0"/>
                        <a:t>Heads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1800" dirty="0"/>
                        <a:t>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5831641"/>
                  </a:ext>
                </a:extLst>
              </a:tr>
              <a:tr h="370840">
                <a:tc>
                  <a:txBody>
                    <a:bodyPr/>
                    <a:lstStyle/>
                    <a:p>
                      <a:pPr algn="l"/>
                      <a:r>
                        <a:rPr lang="en-GB" sz="1800" b="1" dirty="0"/>
                        <a:t>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1800" dirty="0"/>
                        <a:t>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541884"/>
                  </a:ext>
                </a:extLst>
              </a:tr>
            </a:tbl>
          </a:graphicData>
        </a:graphic>
      </p:graphicFrame>
      <p:graphicFrame>
        <p:nvGraphicFramePr>
          <p:cNvPr id="11" name="Table 8">
            <a:extLst>
              <a:ext uri="{FF2B5EF4-FFF2-40B4-BE49-F238E27FC236}">
                <a16:creationId xmlns:a16="http://schemas.microsoft.com/office/drawing/2014/main" id="{340C96BE-0CCA-401E-A5F3-B73C1215D70E}"/>
              </a:ext>
            </a:extLst>
          </p:cNvPr>
          <p:cNvGraphicFramePr>
            <a:graphicFrameLocks noGrp="1"/>
          </p:cNvGraphicFramePr>
          <p:nvPr/>
        </p:nvGraphicFramePr>
        <p:xfrm>
          <a:off x="1043792" y="4261976"/>
          <a:ext cx="1944216" cy="1107440"/>
        </p:xfrm>
        <a:graphic>
          <a:graphicData uri="http://schemas.openxmlformats.org/drawingml/2006/table">
            <a:tbl>
              <a:tblPr firstRow="1" bandRow="1">
                <a:tableStyleId>{912C8C85-51F0-491E-9774-3900AFEF0FD7}</a:tableStyleId>
              </a:tblPr>
              <a:tblGrid>
                <a:gridCol w="972108">
                  <a:extLst>
                    <a:ext uri="{9D8B030D-6E8A-4147-A177-3AD203B41FA5}">
                      <a16:colId xmlns:a16="http://schemas.microsoft.com/office/drawing/2014/main" val="1743840928"/>
                    </a:ext>
                  </a:extLst>
                </a:gridCol>
                <a:gridCol w="972108">
                  <a:extLst>
                    <a:ext uri="{9D8B030D-6E8A-4147-A177-3AD203B41FA5}">
                      <a16:colId xmlns:a16="http://schemas.microsoft.com/office/drawing/2014/main" val="784052060"/>
                    </a:ext>
                  </a:extLst>
                </a:gridCol>
              </a:tblGrid>
              <a:tr h="370840">
                <a:tc gridSpan="2">
                  <a:txBody>
                    <a:bodyPr/>
                    <a:lstStyle/>
                    <a:p>
                      <a:pPr algn="l"/>
                      <a:r>
                        <a:rPr lang="en-GB" sz="1800" b="0" i="1" dirty="0">
                          <a:solidFill>
                            <a:schemeClr val="tx1"/>
                          </a:solidFill>
                        </a:rPr>
                        <a:t>Table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75873"/>
                  </a:ext>
                </a:extLst>
              </a:tr>
              <a:tr h="283436">
                <a:tc>
                  <a:txBody>
                    <a:bodyPr/>
                    <a:lstStyle/>
                    <a:p>
                      <a:pPr algn="l"/>
                      <a:r>
                        <a:rPr lang="en-GB" sz="1800" b="1" dirty="0"/>
                        <a:t>Heads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1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5831641"/>
                  </a:ext>
                </a:extLst>
              </a:tr>
              <a:tr h="370840">
                <a:tc>
                  <a:txBody>
                    <a:bodyPr/>
                    <a:lstStyle/>
                    <a:p>
                      <a:pPr algn="l"/>
                      <a:r>
                        <a:rPr lang="en-GB" sz="1800" b="1" dirty="0"/>
                        <a:t>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1800"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541884"/>
                  </a:ext>
                </a:extLst>
              </a:tr>
            </a:tbl>
          </a:graphicData>
        </a:graphic>
      </p:graphicFrame>
      <p:graphicFrame>
        <p:nvGraphicFramePr>
          <p:cNvPr id="12" name="Table 8">
            <a:extLst>
              <a:ext uri="{FF2B5EF4-FFF2-40B4-BE49-F238E27FC236}">
                <a16:creationId xmlns:a16="http://schemas.microsoft.com/office/drawing/2014/main" id="{26A69179-F216-4DEF-8F06-73E5023E19DA}"/>
              </a:ext>
            </a:extLst>
          </p:cNvPr>
          <p:cNvGraphicFramePr>
            <a:graphicFrameLocks noGrp="1"/>
          </p:cNvGraphicFramePr>
          <p:nvPr/>
        </p:nvGraphicFramePr>
        <p:xfrm>
          <a:off x="3924112" y="4265776"/>
          <a:ext cx="1955864" cy="1107440"/>
        </p:xfrm>
        <a:graphic>
          <a:graphicData uri="http://schemas.openxmlformats.org/drawingml/2006/table">
            <a:tbl>
              <a:tblPr firstRow="1" bandRow="1">
                <a:tableStyleId>{912C8C85-51F0-491E-9774-3900AFEF0FD7}</a:tableStyleId>
              </a:tblPr>
              <a:tblGrid>
                <a:gridCol w="977932">
                  <a:extLst>
                    <a:ext uri="{9D8B030D-6E8A-4147-A177-3AD203B41FA5}">
                      <a16:colId xmlns:a16="http://schemas.microsoft.com/office/drawing/2014/main" val="1743840928"/>
                    </a:ext>
                  </a:extLst>
                </a:gridCol>
                <a:gridCol w="977932">
                  <a:extLst>
                    <a:ext uri="{9D8B030D-6E8A-4147-A177-3AD203B41FA5}">
                      <a16:colId xmlns:a16="http://schemas.microsoft.com/office/drawing/2014/main" val="784052060"/>
                    </a:ext>
                  </a:extLst>
                </a:gridCol>
              </a:tblGrid>
              <a:tr h="370840">
                <a:tc gridSpan="2">
                  <a:txBody>
                    <a:bodyPr/>
                    <a:lstStyle/>
                    <a:p>
                      <a:pPr algn="l"/>
                      <a:r>
                        <a:rPr lang="en-GB" sz="1800" b="0" i="1" dirty="0">
                          <a:solidFill>
                            <a:schemeClr val="tx1"/>
                          </a:solidFill>
                        </a:rPr>
                        <a:t>Table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75873"/>
                  </a:ext>
                </a:extLst>
              </a:tr>
              <a:tr h="283436">
                <a:tc>
                  <a:txBody>
                    <a:bodyPr/>
                    <a:lstStyle/>
                    <a:p>
                      <a:pPr algn="l"/>
                      <a:r>
                        <a:rPr lang="en-GB" sz="1800" b="1" dirty="0"/>
                        <a:t>Heads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1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5831641"/>
                  </a:ext>
                </a:extLst>
              </a:tr>
              <a:tr h="370840">
                <a:tc>
                  <a:txBody>
                    <a:bodyPr/>
                    <a:lstStyle/>
                    <a:p>
                      <a:pPr algn="l"/>
                      <a:r>
                        <a:rPr lang="en-GB" sz="1800" b="1" dirty="0"/>
                        <a:t>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1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541884"/>
                  </a:ext>
                </a:extLst>
              </a:tr>
            </a:tbl>
          </a:graphicData>
        </a:graphic>
      </p:graphicFrame>
    </p:spTree>
    <p:custDataLst>
      <p:tags r:id="rId1"/>
    </p:custDataLst>
    <p:extLst>
      <p:ext uri="{BB962C8B-B14F-4D97-AF65-F5344CB8AC3E}">
        <p14:creationId xmlns:p14="http://schemas.microsoft.com/office/powerpoint/2010/main" val="410755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when prior outcomes can be used to make predictions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3186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a:t>
            </a:r>
            <a:endParaRPr lang="en-GB" dirty="0"/>
          </a:p>
        </p:txBody>
      </p:sp>
      <p:sp>
        <p:nvSpPr>
          <p:cNvPr id="7" name="TextBox 6">
            <a:extLst>
              <a:ext uri="{FF2B5EF4-FFF2-40B4-BE49-F238E27FC236}">
                <a16:creationId xmlns:a16="http://schemas.microsoft.com/office/drawing/2014/main" id="{319D595E-426E-463A-B4CB-4A6426450CBB}"/>
              </a:ext>
            </a:extLst>
          </p:cNvPr>
          <p:cNvSpPr txBox="1"/>
          <p:nvPr/>
        </p:nvSpPr>
        <p:spPr>
          <a:xfrm>
            <a:off x="431540" y="3575531"/>
            <a:ext cx="11377264" cy="933589"/>
          </a:xfrm>
          <a:prstGeom prst="rect">
            <a:avLst/>
          </a:prstGeom>
          <a:noFill/>
        </p:spPr>
        <p:txBody>
          <a:bodyPr wrap="square">
            <a:spAutoFit/>
          </a:bodyPr>
          <a:lstStyle/>
          <a:p>
            <a:pPr marL="457200"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Gabriel says, ‘You’ve got to get tails next time! It’s the law of averages.’</a:t>
            </a:r>
          </a:p>
          <a:p>
            <a:pPr marL="457200" algn="ctr">
              <a:spcBef>
                <a:spcPts val="400"/>
              </a:spcBef>
              <a:spcAft>
                <a:spcPts val="400"/>
              </a:spcAft>
              <a:buNone/>
            </a:pPr>
            <a:r>
              <a:rPr lang="en-GB" sz="2400" dirty="0" err="1">
                <a:effectLst/>
                <a:latin typeface="+mj-lt"/>
                <a:ea typeface="Calibri" panose="020F0502020204030204" pitchFamily="34" charset="0"/>
                <a:cs typeface="Times New Roman" panose="02020603050405020304" pitchFamily="18" charset="0"/>
              </a:rPr>
              <a:t>Gianmarco</a:t>
            </a:r>
            <a:r>
              <a:rPr lang="en-GB" sz="2400" dirty="0">
                <a:effectLst/>
                <a:latin typeface="+mj-lt"/>
                <a:ea typeface="Calibri" panose="020F0502020204030204" pitchFamily="34" charset="0"/>
                <a:cs typeface="Times New Roman" panose="02020603050405020304" pitchFamily="18" charset="0"/>
              </a:rPr>
              <a:t> says, ‘No, it could be either heads or tails. It’s an equal chance.’</a:t>
            </a:r>
          </a:p>
        </p:txBody>
      </p:sp>
      <p:sp>
        <p:nvSpPr>
          <p:cNvPr id="10" name="TextBox 9">
            <a:extLst>
              <a:ext uri="{FF2B5EF4-FFF2-40B4-BE49-F238E27FC236}">
                <a16:creationId xmlns:a16="http://schemas.microsoft.com/office/drawing/2014/main" id="{91884F51-0A92-413F-B5E7-A3AA3E9FF6E3}"/>
              </a:ext>
            </a:extLst>
          </p:cNvPr>
          <p:cNvSpPr txBox="1"/>
          <p:nvPr/>
        </p:nvSpPr>
        <p:spPr>
          <a:xfrm>
            <a:off x="2687960" y="4815199"/>
            <a:ext cx="6864424"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120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rPr>
              <a:t>Who do you agree with? Explain your answer.</a:t>
            </a:r>
            <a:endParaRPr kumimoji="0" lang="en-GB" sz="2400" b="1" u="none" strike="noStrike" kern="1200" cap="none" spc="0" normalizeH="0" baseline="0" noProof="0" dirty="0">
              <a:ln>
                <a:noFill/>
              </a:ln>
              <a:solidFill>
                <a:srgbClr val="585858"/>
              </a:solidFill>
              <a:effectLst/>
              <a:uLnTx/>
              <a:uFillTx/>
              <a:latin typeface="Arial"/>
              <a:ea typeface="+mn-ea"/>
              <a:cs typeface="+mn-cs"/>
            </a:endParaRPr>
          </a:p>
        </p:txBody>
      </p:sp>
      <p:sp>
        <p:nvSpPr>
          <p:cNvPr id="12" name="TextBox 11">
            <a:extLst>
              <a:ext uri="{FF2B5EF4-FFF2-40B4-BE49-F238E27FC236}">
                <a16:creationId xmlns:a16="http://schemas.microsoft.com/office/drawing/2014/main" id="{EAC7CD8D-12A7-4E06-BDC2-09A745B658AA}"/>
              </a:ext>
            </a:extLst>
          </p:cNvPr>
          <p:cNvSpPr txBox="1"/>
          <p:nvPr/>
        </p:nvSpPr>
        <p:spPr>
          <a:xfrm>
            <a:off x="3024336" y="1740498"/>
            <a:ext cx="6096000" cy="1441529"/>
          </a:xfrm>
          <a:prstGeom prst="roundRect">
            <a:avLst/>
          </a:prstGeom>
          <a:solidFill>
            <a:schemeClr val="accent2">
              <a:lumMod val="40000"/>
              <a:lumOff val="60000"/>
            </a:schemeClr>
          </a:solidFill>
        </p:spPr>
        <p:txBody>
          <a:bodyPr wrap="square">
            <a:spAutoFit/>
          </a:bodyPr>
          <a:lstStyle/>
          <a:p>
            <a:pPr algn="ctr">
              <a:spcBef>
                <a:spcPts val="400"/>
              </a:spcBef>
              <a:spcAft>
                <a:spcPts val="400"/>
              </a:spcAft>
              <a:buNone/>
            </a:pPr>
            <a:r>
              <a:rPr lang="en-GB" sz="2400" dirty="0" err="1">
                <a:effectLst/>
                <a:latin typeface="+mj-lt"/>
                <a:ea typeface="Calibri" panose="020F0502020204030204" pitchFamily="34" charset="0"/>
                <a:cs typeface="Times New Roman" panose="02020603050405020304" pitchFamily="18" charset="0"/>
              </a:rPr>
              <a:t>Gianmarco</a:t>
            </a:r>
            <a:r>
              <a:rPr lang="en-GB" sz="2400" dirty="0">
                <a:effectLst/>
                <a:latin typeface="+mj-lt"/>
                <a:ea typeface="Calibri" panose="020F0502020204030204" pitchFamily="34" charset="0"/>
                <a:cs typeface="Times New Roman" panose="02020603050405020304" pitchFamily="18" charset="0"/>
              </a:rPr>
              <a:t> flipped a fair coin 10 times.</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His results were:</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  H  </a:t>
            </a:r>
            <a:r>
              <a:rPr lang="en-GB" sz="2400" dirty="0" err="1">
                <a:effectLst/>
                <a:latin typeface="+mj-lt"/>
                <a:ea typeface="Calibri" panose="020F0502020204030204" pitchFamily="34" charset="0"/>
                <a:cs typeface="Times New Roman" panose="02020603050405020304" pitchFamily="18" charset="0"/>
              </a:rPr>
              <a:t>H</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H</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H</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H</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H</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H</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H</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H</a:t>
            </a:r>
            <a:endParaRPr lang="en-GB" sz="24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3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9336" y="447907"/>
            <a:ext cx="11262632" cy="426170"/>
          </a:xfrm>
        </p:spPr>
        <p:txBody>
          <a:bodyPr/>
          <a:lstStyle/>
          <a:p>
            <a:r>
              <a:rPr lang="en-GB" sz="2000" b="1" dirty="0"/>
              <a:t>Recognise when prior outcomes can be used to make predictions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3186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6b</a:t>
            </a:r>
            <a:endParaRPr lang="en-GB" dirty="0"/>
          </a:p>
        </p:txBody>
      </p:sp>
      <p:sp>
        <p:nvSpPr>
          <p:cNvPr id="7" name="TextBox 6">
            <a:extLst>
              <a:ext uri="{FF2B5EF4-FFF2-40B4-BE49-F238E27FC236}">
                <a16:creationId xmlns:a16="http://schemas.microsoft.com/office/drawing/2014/main" id="{319D595E-426E-463A-B4CB-4A6426450CBB}"/>
              </a:ext>
            </a:extLst>
          </p:cNvPr>
          <p:cNvSpPr txBox="1"/>
          <p:nvPr/>
        </p:nvSpPr>
        <p:spPr>
          <a:xfrm>
            <a:off x="119335" y="3666352"/>
            <a:ext cx="11907857" cy="1672253"/>
          </a:xfrm>
          <a:prstGeom prst="rect">
            <a:avLst/>
          </a:prstGeom>
          <a:noFill/>
        </p:spPr>
        <p:txBody>
          <a:bodyPr wrap="square">
            <a:spAutoFit/>
          </a:bodyPr>
          <a:lstStyle/>
          <a:p>
            <a:pPr marL="228600"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Willow says, ‘You’d better make more chicken than tomato soup tomorrow! People love it!’</a:t>
            </a:r>
          </a:p>
          <a:p>
            <a:pPr marL="228600"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Jack says, ‘No, they can choose either tomato or chicken. I’ll make the same amount of both.’</a:t>
            </a:r>
          </a:p>
        </p:txBody>
      </p:sp>
      <p:sp>
        <p:nvSpPr>
          <p:cNvPr id="8" name="TextBox 7">
            <a:extLst>
              <a:ext uri="{FF2B5EF4-FFF2-40B4-BE49-F238E27FC236}">
                <a16:creationId xmlns:a16="http://schemas.microsoft.com/office/drawing/2014/main" id="{FF76A77D-1ED1-40E8-BD1C-5A81D6E7F523}"/>
              </a:ext>
            </a:extLst>
          </p:cNvPr>
          <p:cNvSpPr txBox="1"/>
          <p:nvPr/>
        </p:nvSpPr>
        <p:spPr>
          <a:xfrm>
            <a:off x="1523492" y="1539721"/>
            <a:ext cx="9145016" cy="1992035"/>
          </a:xfrm>
          <a:prstGeom prst="roundRect">
            <a:avLst/>
          </a:prstGeom>
          <a:solidFill>
            <a:schemeClr val="accent2">
              <a:lumMod val="40000"/>
              <a:lumOff val="60000"/>
            </a:schemeClr>
          </a:solidFill>
        </p:spPr>
        <p:txBody>
          <a:bodyPr wrap="square">
            <a:spAutoFit/>
          </a:bodyPr>
          <a:lstStyle/>
          <a:p>
            <a:pPr algn="ctr">
              <a:spcBef>
                <a:spcPts val="0"/>
              </a:spcBef>
              <a:spcAft>
                <a:spcPts val="600"/>
              </a:spcAft>
              <a:buNone/>
            </a:pPr>
            <a:r>
              <a:rPr lang="en-GB" sz="2400" dirty="0">
                <a:effectLst/>
                <a:latin typeface="+mj-lt"/>
                <a:ea typeface="Calibri" panose="020F0502020204030204" pitchFamily="34" charset="0"/>
                <a:cs typeface="Times New Roman" panose="02020603050405020304" pitchFamily="18" charset="0"/>
              </a:rPr>
              <a:t>Jack runs a café – for lunch he sells two different types of soup. </a:t>
            </a:r>
          </a:p>
          <a:p>
            <a:pPr algn="ctr">
              <a:spcBef>
                <a:spcPts val="0"/>
              </a:spcBef>
              <a:spcAft>
                <a:spcPts val="600"/>
              </a:spcAft>
              <a:buNone/>
            </a:pPr>
            <a:r>
              <a:rPr lang="en-GB" sz="2400" dirty="0">
                <a:effectLst/>
                <a:latin typeface="+mj-lt"/>
                <a:ea typeface="Calibri" panose="020F0502020204030204" pitchFamily="34" charset="0"/>
                <a:cs typeface="Times New Roman" panose="02020603050405020304" pitchFamily="18" charset="0"/>
              </a:rPr>
              <a:t>In half an hour he sells 10 cups of soup:</a:t>
            </a:r>
          </a:p>
          <a:p>
            <a:pPr marL="457200" algn="ctr">
              <a:spcBef>
                <a:spcPts val="0"/>
              </a:spcBef>
              <a:spcAft>
                <a:spcPts val="600"/>
              </a:spcAft>
              <a:buNone/>
            </a:pPr>
            <a:r>
              <a:rPr lang="en-GB" sz="2400" dirty="0">
                <a:effectLst/>
                <a:latin typeface="+mj-lt"/>
                <a:ea typeface="Calibri" panose="020F0502020204030204" pitchFamily="34" charset="0"/>
                <a:cs typeface="Times New Roman" panose="02020603050405020304" pitchFamily="18" charset="0"/>
              </a:rPr>
              <a:t>Tomato  Chicken  </a:t>
            </a:r>
            <a:r>
              <a:rPr lang="en-GB" sz="2400" dirty="0" err="1">
                <a:effectLst/>
                <a:latin typeface="+mj-lt"/>
                <a:ea typeface="Calibri" panose="020F0502020204030204" pitchFamily="34" charset="0"/>
                <a:cs typeface="Times New Roman" panose="02020603050405020304" pitchFamily="18" charset="0"/>
              </a:rPr>
              <a:t>Chicken</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Chicken</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Chicken</a:t>
            </a:r>
            <a:r>
              <a:rPr lang="en-GB" sz="2400" dirty="0">
                <a:effectLst/>
                <a:latin typeface="+mj-lt"/>
                <a:ea typeface="Calibri" panose="020F0502020204030204" pitchFamily="34" charset="0"/>
                <a:cs typeface="Times New Roman" panose="02020603050405020304" pitchFamily="18" charset="0"/>
              </a:rPr>
              <a:t> </a:t>
            </a:r>
          </a:p>
          <a:p>
            <a:pPr marL="457200" algn="ctr">
              <a:spcBef>
                <a:spcPts val="0"/>
              </a:spcBef>
              <a:spcAft>
                <a:spcPts val="600"/>
              </a:spcAft>
              <a:buNone/>
            </a:pPr>
            <a:r>
              <a:rPr lang="en-GB" sz="2400" dirty="0">
                <a:effectLst/>
                <a:latin typeface="+mj-lt"/>
                <a:ea typeface="Calibri" panose="020F0502020204030204" pitchFamily="34" charset="0"/>
                <a:cs typeface="Times New Roman" panose="02020603050405020304" pitchFamily="18" charset="0"/>
              </a:rPr>
              <a:t>Chicken  </a:t>
            </a:r>
            <a:r>
              <a:rPr lang="en-GB" sz="2400" dirty="0" err="1">
                <a:effectLst/>
                <a:latin typeface="+mj-lt"/>
                <a:ea typeface="Calibri" panose="020F0502020204030204" pitchFamily="34" charset="0"/>
                <a:cs typeface="Times New Roman" panose="02020603050405020304" pitchFamily="18" charset="0"/>
              </a:rPr>
              <a:t>Chicken</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Chicken</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Chicken</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Chicken</a:t>
            </a:r>
            <a:r>
              <a:rPr lang="en-GB" sz="2400" dirty="0">
                <a:effectLst/>
                <a:latin typeface="+mj-lt"/>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5660BA75-D294-4A7D-93E7-9CB918C98402}"/>
              </a:ext>
            </a:extLst>
          </p:cNvPr>
          <p:cNvSpPr txBox="1"/>
          <p:nvPr/>
        </p:nvSpPr>
        <p:spPr>
          <a:xfrm>
            <a:off x="2663788" y="5473201"/>
            <a:ext cx="6864424"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120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rPr>
              <a:t>Who do you agree with? Explain your answer.</a:t>
            </a:r>
            <a:endParaRPr kumimoji="0" lang="en-GB" sz="2400" b="1" u="none" strike="noStrike" kern="1200" cap="none" spc="0" normalizeH="0" baseline="0" noProof="0" dirty="0">
              <a:ln>
                <a:noFill/>
              </a:ln>
              <a:solidFill>
                <a:srgbClr val="585858"/>
              </a:solidFill>
              <a:effectLst/>
              <a:uLnTx/>
              <a:uFillTx/>
              <a:latin typeface="Arial"/>
              <a:ea typeface="+mn-ea"/>
              <a:cs typeface="+mn-cs"/>
            </a:endParaRPr>
          </a:p>
        </p:txBody>
      </p:sp>
    </p:spTree>
    <p:extLst>
      <p:ext uri="{BB962C8B-B14F-4D97-AF65-F5344CB8AC3E}">
        <p14:creationId xmlns:p14="http://schemas.microsoft.com/office/powerpoint/2010/main" val="221201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when prior outcomes can be used to make predictions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3186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6c</a:t>
            </a:r>
            <a:endParaRPr lang="en-GB" dirty="0"/>
          </a:p>
        </p:txBody>
      </p:sp>
      <p:sp>
        <p:nvSpPr>
          <p:cNvPr id="7" name="TextBox 6">
            <a:extLst>
              <a:ext uri="{FF2B5EF4-FFF2-40B4-BE49-F238E27FC236}">
                <a16:creationId xmlns:a16="http://schemas.microsoft.com/office/drawing/2014/main" id="{319D595E-426E-463A-B4CB-4A6426450CBB}"/>
              </a:ext>
            </a:extLst>
          </p:cNvPr>
          <p:cNvSpPr txBox="1"/>
          <p:nvPr/>
        </p:nvSpPr>
        <p:spPr>
          <a:xfrm>
            <a:off x="2639616" y="1777202"/>
            <a:ext cx="6912768" cy="1089660"/>
          </a:xfrm>
          <a:prstGeom prst="roundRect">
            <a:avLst/>
          </a:prstGeom>
          <a:solidFill>
            <a:schemeClr val="accent2">
              <a:lumMod val="40000"/>
              <a:lumOff val="60000"/>
            </a:schemeClr>
          </a:solidFill>
        </p:spPr>
        <p:txBody>
          <a:bodyPr wrap="square">
            <a:spAutoFit/>
          </a:bodyPr>
          <a:lstStyle/>
          <a:p>
            <a:pPr algn="ct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A rugby team’s results over 10 weeks are:</a:t>
            </a:r>
          </a:p>
          <a:p>
            <a:pPr algn="ct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L  W  </a:t>
            </a:r>
            <a:r>
              <a:rPr lang="en-GB" sz="2400" dirty="0" err="1">
                <a:effectLst/>
                <a:latin typeface="+mj-lt"/>
                <a:ea typeface="Calibri" panose="020F0502020204030204" pitchFamily="34" charset="0"/>
                <a:cs typeface="Times New Roman" panose="02020603050405020304" pitchFamily="18" charset="0"/>
              </a:rPr>
              <a:t>W</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W</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W</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W</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W</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W</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W</a:t>
            </a:r>
            <a:r>
              <a:rPr lang="en-GB" sz="2400" dirty="0">
                <a:effectLst/>
                <a:latin typeface="+mj-lt"/>
                <a:ea typeface="Calibri" panose="020F0502020204030204" pitchFamily="34" charset="0"/>
                <a:cs typeface="Times New Roman" panose="02020603050405020304" pitchFamily="18" charset="0"/>
              </a:rPr>
              <a:t>  </a:t>
            </a:r>
            <a:r>
              <a:rPr lang="en-GB" sz="2400" dirty="0" err="1">
                <a:effectLst/>
                <a:latin typeface="+mj-lt"/>
                <a:ea typeface="Calibri" panose="020F0502020204030204" pitchFamily="34" charset="0"/>
                <a:cs typeface="Times New Roman" panose="02020603050405020304" pitchFamily="18" charset="0"/>
              </a:rPr>
              <a:t>W</a:t>
            </a:r>
            <a:endParaRPr lang="en-GB" sz="2400" dirty="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AEBCC96-5279-4D7C-97D2-5C5325E8332A}"/>
              </a:ext>
            </a:extLst>
          </p:cNvPr>
          <p:cNvSpPr txBox="1"/>
          <p:nvPr/>
        </p:nvSpPr>
        <p:spPr>
          <a:xfrm>
            <a:off x="2687960" y="4815199"/>
            <a:ext cx="6864424"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120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rPr>
              <a:t>Who do you agree with? Explain your answer.</a:t>
            </a:r>
            <a:endParaRPr kumimoji="0" lang="en-GB" sz="2400" b="1" u="none" strike="noStrike" kern="1200" cap="none" spc="0" normalizeH="0" baseline="0" noProof="0" dirty="0">
              <a:ln>
                <a:noFill/>
              </a:ln>
              <a:solidFill>
                <a:srgbClr val="585858"/>
              </a:solidFill>
              <a:effectLst/>
              <a:uLnTx/>
              <a:uFillTx/>
              <a:latin typeface="Arial"/>
              <a:ea typeface="+mn-ea"/>
              <a:cs typeface="+mn-cs"/>
            </a:endParaRPr>
          </a:p>
        </p:txBody>
      </p:sp>
      <p:sp>
        <p:nvSpPr>
          <p:cNvPr id="9" name="TextBox 8">
            <a:extLst>
              <a:ext uri="{FF2B5EF4-FFF2-40B4-BE49-F238E27FC236}">
                <a16:creationId xmlns:a16="http://schemas.microsoft.com/office/drawing/2014/main" id="{78DFE077-FDB6-4B0E-806E-41354161C111}"/>
              </a:ext>
            </a:extLst>
          </p:cNvPr>
          <p:cNvSpPr txBox="1"/>
          <p:nvPr/>
        </p:nvSpPr>
        <p:spPr>
          <a:xfrm>
            <a:off x="820555" y="3413760"/>
            <a:ext cx="10657184" cy="984885"/>
          </a:xfrm>
          <a:prstGeom prst="rect">
            <a:avLst/>
          </a:prstGeom>
          <a:noFill/>
        </p:spPr>
        <p:txBody>
          <a:bodyPr wrap="square">
            <a:spAutoFit/>
          </a:bodyPr>
          <a:lstStyle/>
          <a:p>
            <a:pPr marL="228600" algn="ct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Louis says, ‘We’re bound to win the next match! We’re on a winning streak!’</a:t>
            </a:r>
          </a:p>
          <a:p>
            <a:pPr marL="228600" algn="ct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Sasha says, ‘We could win or lose. It can go either way.’</a:t>
            </a:r>
          </a:p>
        </p:txBody>
      </p:sp>
    </p:spTree>
    <p:extLst>
      <p:ext uri="{BB962C8B-B14F-4D97-AF65-F5344CB8AC3E}">
        <p14:creationId xmlns:p14="http://schemas.microsoft.com/office/powerpoint/2010/main" val="64861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when prior outcomes can be used to make predictions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3186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7" name="TextBox 6">
            <a:extLst>
              <a:ext uri="{FF2B5EF4-FFF2-40B4-BE49-F238E27FC236}">
                <a16:creationId xmlns:a16="http://schemas.microsoft.com/office/drawing/2014/main" id="{319D595E-426E-463A-B4CB-4A6426450CBB}"/>
              </a:ext>
            </a:extLst>
          </p:cNvPr>
          <p:cNvSpPr txBox="1"/>
          <p:nvPr/>
        </p:nvSpPr>
        <p:spPr>
          <a:xfrm>
            <a:off x="415906" y="3987715"/>
            <a:ext cx="11262632" cy="953453"/>
          </a:xfrm>
          <a:prstGeom prst="roundRect">
            <a:avLst/>
          </a:prstGeom>
          <a:solidFill>
            <a:schemeClr val="accent2">
              <a:lumMod val="40000"/>
              <a:lumOff val="60000"/>
            </a:schemeClr>
          </a:solidFill>
        </p:spPr>
        <p:txBody>
          <a:bodyPr wrap="square">
            <a:spAutoFit/>
          </a:bodyPr>
          <a:lstStyle/>
          <a:p>
            <a:pPr>
              <a:spcBef>
                <a:spcPts val="0"/>
              </a:spcBef>
              <a:spcAft>
                <a:spcPts val="1200"/>
              </a:spcAft>
              <a:buNone/>
            </a:pPr>
            <a:r>
              <a:rPr lang="en-GB" sz="2000" dirty="0">
                <a:effectLst/>
                <a:latin typeface="+mj-lt"/>
                <a:ea typeface="Calibri" panose="020F0502020204030204" pitchFamily="34" charset="0"/>
                <a:cs typeface="Times New Roman" panose="02020603050405020304" pitchFamily="18" charset="0"/>
              </a:rPr>
              <a:t>c) A rugby team’s results over 10 weeks are:</a:t>
            </a:r>
          </a:p>
          <a:p>
            <a:pPr>
              <a:spcBef>
                <a:spcPts val="0"/>
              </a:spcBef>
              <a:spcAft>
                <a:spcPts val="1200"/>
              </a:spcAft>
              <a:buNone/>
            </a:pPr>
            <a:r>
              <a:rPr lang="en-GB" sz="2000" dirty="0">
                <a:effectLst/>
                <a:latin typeface="+mj-lt"/>
                <a:ea typeface="Calibri" panose="020F0502020204030204" pitchFamily="34" charset="0"/>
                <a:cs typeface="Times New Roman" panose="02020603050405020304" pitchFamily="18" charset="0"/>
              </a:rPr>
              <a:t>L  W  </a:t>
            </a:r>
            <a:r>
              <a:rPr lang="en-GB" sz="2000" dirty="0" err="1">
                <a:effectLst/>
                <a:latin typeface="+mj-lt"/>
                <a:ea typeface="Calibri" panose="020F0502020204030204" pitchFamily="34" charset="0"/>
                <a:cs typeface="Times New Roman" panose="02020603050405020304" pitchFamily="18" charset="0"/>
              </a:rPr>
              <a:t>W</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W</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W</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W</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W</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W</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W</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W</a:t>
            </a:r>
            <a:endParaRPr lang="en-GB" sz="2000" dirty="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AEBCC96-5279-4D7C-97D2-5C5325E8332A}"/>
              </a:ext>
            </a:extLst>
          </p:cNvPr>
          <p:cNvSpPr txBox="1"/>
          <p:nvPr/>
        </p:nvSpPr>
        <p:spPr>
          <a:xfrm>
            <a:off x="1787606" y="5157192"/>
            <a:ext cx="8616788" cy="461665"/>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1200"/>
              </a:spcAft>
              <a:buClr>
                <a:srgbClr val="00628C"/>
              </a:buClr>
              <a:buSzTx/>
              <a:buFont typeface="Arial" panose="020B0604020202020204" pitchFamily="34" charset="0"/>
              <a:buNone/>
              <a:tabLst/>
              <a:defRPr/>
            </a:pPr>
            <a:r>
              <a:rPr kumimoji="0" lang="en-GB" sz="240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rPr>
              <a:t>What is the same and different about each example?</a:t>
            </a:r>
            <a:endParaRPr kumimoji="0" lang="en-GB" sz="2400" u="none" strike="noStrike" kern="1200" cap="none" spc="0" normalizeH="0" baseline="0" noProof="0" dirty="0">
              <a:ln>
                <a:noFill/>
              </a:ln>
              <a:solidFill>
                <a:srgbClr val="585858"/>
              </a:solidFill>
              <a:effectLst/>
              <a:uLnTx/>
              <a:uFillTx/>
              <a:latin typeface="Arial"/>
              <a:ea typeface="+mn-ea"/>
              <a:cs typeface="+mn-cs"/>
            </a:endParaRPr>
          </a:p>
        </p:txBody>
      </p:sp>
      <p:sp>
        <p:nvSpPr>
          <p:cNvPr id="10" name="TextBox 9">
            <a:extLst>
              <a:ext uri="{FF2B5EF4-FFF2-40B4-BE49-F238E27FC236}">
                <a16:creationId xmlns:a16="http://schemas.microsoft.com/office/drawing/2014/main" id="{13945815-FFF1-49BB-8633-154F4B05458F}"/>
              </a:ext>
            </a:extLst>
          </p:cNvPr>
          <p:cNvSpPr txBox="1"/>
          <p:nvPr/>
        </p:nvSpPr>
        <p:spPr>
          <a:xfrm>
            <a:off x="415906" y="2611879"/>
            <a:ext cx="11262632" cy="1208842"/>
          </a:xfrm>
          <a:prstGeom prst="roundRect">
            <a:avLst/>
          </a:prstGeom>
          <a:solidFill>
            <a:schemeClr val="accent2">
              <a:lumMod val="40000"/>
              <a:lumOff val="60000"/>
            </a:schemeClr>
          </a:solidFill>
        </p:spPr>
        <p:txBody>
          <a:bodyPr wrap="square">
            <a:spAutoFit/>
          </a:bodyPr>
          <a:lstStyle/>
          <a:p>
            <a:pPr>
              <a:spcBef>
                <a:spcPts val="0"/>
              </a:spcBef>
              <a:spcAft>
                <a:spcPts val="600"/>
              </a:spcAft>
              <a:buNone/>
            </a:pPr>
            <a:r>
              <a:rPr lang="en-GB" sz="2000" dirty="0">
                <a:effectLst/>
                <a:latin typeface="+mj-lt"/>
                <a:ea typeface="Calibri" panose="020F0502020204030204" pitchFamily="34" charset="0"/>
                <a:cs typeface="Times New Roman" panose="02020603050405020304" pitchFamily="18" charset="0"/>
              </a:rPr>
              <a:t>b) Jack runs a café – for lunch he sells two different types of soup. In half an hour he sells 10 cups of soup:</a:t>
            </a:r>
          </a:p>
          <a:p>
            <a:pPr>
              <a:spcBef>
                <a:spcPts val="0"/>
              </a:spcBef>
              <a:spcAft>
                <a:spcPts val="600"/>
              </a:spcAft>
              <a:buNone/>
            </a:pPr>
            <a:r>
              <a:rPr lang="en-GB" sz="2000" dirty="0">
                <a:effectLst/>
                <a:latin typeface="+mj-lt"/>
                <a:ea typeface="Calibri" panose="020F0502020204030204" pitchFamily="34" charset="0"/>
                <a:cs typeface="Times New Roman" panose="02020603050405020304" pitchFamily="18" charset="0"/>
              </a:rPr>
              <a:t>Tomato  Chicken  </a:t>
            </a:r>
            <a:r>
              <a:rPr lang="en-GB" sz="2000" dirty="0" err="1">
                <a:effectLst/>
                <a:latin typeface="+mj-lt"/>
                <a:ea typeface="Calibri" panose="020F0502020204030204" pitchFamily="34" charset="0"/>
                <a:cs typeface="Times New Roman" panose="02020603050405020304" pitchFamily="18" charset="0"/>
              </a:rPr>
              <a:t>Chicken</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Chicken</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Chicken</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Chicken</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Chicken</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Chicken</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Chicken</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Chicken</a:t>
            </a:r>
            <a:r>
              <a:rPr lang="en-GB" sz="2000" dirty="0">
                <a:effectLst/>
                <a:latin typeface="+mj-lt"/>
                <a:ea typeface="Calibri" panose="020F050202020403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567E734F-F9B6-4010-AFEC-CA07B388C3BC}"/>
              </a:ext>
            </a:extLst>
          </p:cNvPr>
          <p:cNvSpPr txBox="1"/>
          <p:nvPr/>
        </p:nvSpPr>
        <p:spPr>
          <a:xfrm>
            <a:off x="415906" y="1548185"/>
            <a:ext cx="11152702" cy="896699"/>
          </a:xfrm>
          <a:prstGeom prst="roundRect">
            <a:avLst/>
          </a:prstGeom>
          <a:solidFill>
            <a:schemeClr val="accent2">
              <a:lumMod val="40000"/>
              <a:lumOff val="60000"/>
            </a:schemeClr>
          </a:solid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a) </a:t>
            </a:r>
            <a:r>
              <a:rPr lang="en-GB" sz="2000" dirty="0" err="1">
                <a:effectLst/>
                <a:latin typeface="+mj-lt"/>
                <a:ea typeface="Calibri" panose="020F0502020204030204" pitchFamily="34" charset="0"/>
                <a:cs typeface="Times New Roman" panose="02020603050405020304" pitchFamily="18" charset="0"/>
              </a:rPr>
              <a:t>Gianmarco</a:t>
            </a:r>
            <a:r>
              <a:rPr lang="en-GB" sz="2000" dirty="0">
                <a:effectLst/>
                <a:latin typeface="+mj-lt"/>
                <a:ea typeface="Calibri" panose="020F0502020204030204" pitchFamily="34" charset="0"/>
                <a:cs typeface="Times New Roman" panose="02020603050405020304" pitchFamily="18" charset="0"/>
              </a:rPr>
              <a:t> flipped a fair coin 10 times. His results were:</a:t>
            </a:r>
          </a:p>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T  H  </a:t>
            </a:r>
            <a:r>
              <a:rPr lang="en-GB" sz="2000" dirty="0" err="1">
                <a:effectLst/>
                <a:latin typeface="+mj-lt"/>
                <a:ea typeface="Calibri" panose="020F0502020204030204" pitchFamily="34" charset="0"/>
                <a:cs typeface="Times New Roman" panose="02020603050405020304" pitchFamily="18" charset="0"/>
              </a:rPr>
              <a:t>H</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H</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H</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H</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H</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H</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H</a:t>
            </a:r>
            <a:r>
              <a:rPr lang="en-GB" sz="2000" dirty="0">
                <a:effectLst/>
                <a:latin typeface="+mj-lt"/>
                <a:ea typeface="Calibri" panose="020F0502020204030204" pitchFamily="34" charset="0"/>
                <a:cs typeface="Times New Roman" panose="02020603050405020304" pitchFamily="18" charset="0"/>
              </a:rPr>
              <a:t>  </a:t>
            </a:r>
            <a:r>
              <a:rPr lang="en-GB" sz="2000" dirty="0" err="1">
                <a:effectLst/>
                <a:latin typeface="+mj-lt"/>
                <a:ea typeface="Calibri" panose="020F0502020204030204" pitchFamily="34" charset="0"/>
                <a:cs typeface="Times New Roman" panose="02020603050405020304" pitchFamily="18" charset="0"/>
              </a:rPr>
              <a:t>H</a:t>
            </a:r>
            <a:endParaRPr lang="en-GB" sz="2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957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Recognise when prior outcomes can be used to make predictions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95480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01896" y="1502047"/>
            <a:ext cx="6270415" cy="466325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gn="ctr">
              <a:spcBef>
                <a:spcPts val="400"/>
              </a:spcBef>
              <a:spcAft>
                <a:spcPts val="400"/>
              </a:spcAft>
              <a:buNone/>
            </a:pPr>
            <a:endParaRPr lang="en-GB" sz="2400" dirty="0">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1E25AE2-2CAC-47A8-8A6E-26F5105AE3DA}"/>
              </a:ext>
            </a:extLst>
          </p:cNvPr>
          <p:cNvSpPr txBox="1"/>
          <p:nvPr/>
        </p:nvSpPr>
        <p:spPr>
          <a:xfrm>
            <a:off x="859492" y="1608829"/>
            <a:ext cx="5705820" cy="1248569"/>
          </a:xfrm>
          <a:prstGeom prst="roundRect">
            <a:avLst/>
          </a:prstGeom>
          <a:solidFill>
            <a:schemeClr val="accent2">
              <a:lumMod val="40000"/>
              <a:lumOff val="60000"/>
            </a:schemeClr>
          </a:solidFill>
        </p:spPr>
        <p:txBody>
          <a:bodyPr wrap="square">
            <a:spAutoFit/>
          </a:bodyPr>
          <a:lstStyle/>
          <a:p>
            <a:pPr algn="ctr">
              <a:spcBef>
                <a:spcPts val="400"/>
              </a:spcBef>
              <a:spcAft>
                <a:spcPts val="400"/>
              </a:spcAft>
              <a:buNone/>
            </a:pPr>
            <a:r>
              <a:rPr lang="en-GB" sz="1800" dirty="0" err="1">
                <a:effectLst/>
                <a:latin typeface="+mj-lt"/>
                <a:ea typeface="Calibri" panose="020F0502020204030204" pitchFamily="34" charset="0"/>
                <a:cs typeface="Times New Roman" panose="02020603050405020304" pitchFamily="18" charset="0"/>
              </a:rPr>
              <a:t>Gianmarco</a:t>
            </a:r>
            <a:r>
              <a:rPr lang="en-GB" sz="1800" dirty="0">
                <a:effectLst/>
                <a:latin typeface="+mj-lt"/>
                <a:ea typeface="Calibri" panose="020F0502020204030204" pitchFamily="34" charset="0"/>
                <a:cs typeface="Times New Roman" panose="02020603050405020304" pitchFamily="18" charset="0"/>
              </a:rPr>
              <a:t> flipped a fair coin 10 times. </a:t>
            </a:r>
          </a:p>
          <a:p>
            <a:pPr algn="ct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His results were:</a:t>
            </a:r>
          </a:p>
          <a:p>
            <a:pPr algn="ct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T  H  </a:t>
            </a:r>
            <a:r>
              <a:rPr lang="en-GB" sz="1800" dirty="0" err="1">
                <a:effectLst/>
                <a:latin typeface="+mj-lt"/>
                <a:ea typeface="Calibri" panose="020F0502020204030204" pitchFamily="34" charset="0"/>
                <a:cs typeface="Times New Roman" panose="02020603050405020304" pitchFamily="18" charset="0"/>
              </a:rPr>
              <a:t>H</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H</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H</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H</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H</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H</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H</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H</a:t>
            </a:r>
            <a:endParaRPr lang="en-GB" sz="1800" dirty="0">
              <a:latin typeface="+mj-l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DC0DC668-6DD6-4959-B72F-E8164F5EBF1E}"/>
              </a:ext>
            </a:extLst>
          </p:cNvPr>
          <p:cNvSpPr txBox="1"/>
          <p:nvPr/>
        </p:nvSpPr>
        <p:spPr>
          <a:xfrm>
            <a:off x="393442" y="1594565"/>
            <a:ext cx="494613" cy="369332"/>
          </a:xfrm>
          <a:prstGeom prst="rect">
            <a:avLst/>
          </a:prstGeom>
          <a:noFill/>
        </p:spPr>
        <p:txBody>
          <a:bodyPr wrap="square">
            <a:spAutoFit/>
          </a:bodyPr>
          <a:lstStyle/>
          <a:p>
            <a:pPr>
              <a:buNone/>
            </a:pPr>
            <a:r>
              <a:rPr lang="en-GB" sz="1800" dirty="0"/>
              <a:t>a)</a:t>
            </a:r>
          </a:p>
        </p:txBody>
      </p:sp>
      <p:sp>
        <p:nvSpPr>
          <p:cNvPr id="19" name="TextBox 18">
            <a:extLst>
              <a:ext uri="{FF2B5EF4-FFF2-40B4-BE49-F238E27FC236}">
                <a16:creationId xmlns:a16="http://schemas.microsoft.com/office/drawing/2014/main" id="{CC713838-5EF5-454C-AECC-67BB0A6878CD}"/>
              </a:ext>
            </a:extLst>
          </p:cNvPr>
          <p:cNvSpPr txBox="1"/>
          <p:nvPr/>
        </p:nvSpPr>
        <p:spPr>
          <a:xfrm>
            <a:off x="401896" y="3098748"/>
            <a:ext cx="466577" cy="369332"/>
          </a:xfrm>
          <a:prstGeom prst="rect">
            <a:avLst/>
          </a:prstGeom>
          <a:noFill/>
        </p:spPr>
        <p:txBody>
          <a:bodyPr wrap="square">
            <a:spAutoFit/>
          </a:bodyPr>
          <a:lstStyle/>
          <a:p>
            <a:pPr>
              <a:buNone/>
            </a:pPr>
            <a:r>
              <a:rPr lang="en-GB" sz="1800" dirty="0"/>
              <a:t>b)</a:t>
            </a:r>
          </a:p>
        </p:txBody>
      </p:sp>
      <p:sp>
        <p:nvSpPr>
          <p:cNvPr id="22" name="TextBox 21">
            <a:extLst>
              <a:ext uri="{FF2B5EF4-FFF2-40B4-BE49-F238E27FC236}">
                <a16:creationId xmlns:a16="http://schemas.microsoft.com/office/drawing/2014/main" id="{E8231CD8-DA4D-4790-A7CA-D3305B541708}"/>
              </a:ext>
            </a:extLst>
          </p:cNvPr>
          <p:cNvSpPr txBox="1"/>
          <p:nvPr/>
        </p:nvSpPr>
        <p:spPr>
          <a:xfrm>
            <a:off x="863096" y="5122957"/>
            <a:ext cx="5705820" cy="885349"/>
          </a:xfrm>
          <a:prstGeom prst="roundRect">
            <a:avLst/>
          </a:prstGeom>
          <a:solidFill>
            <a:schemeClr val="accent2">
              <a:lumMod val="40000"/>
              <a:lumOff val="60000"/>
            </a:schemeClr>
          </a:solidFill>
        </p:spPr>
        <p:txBody>
          <a:bodyPr wrap="square">
            <a:spAutoFit/>
          </a:bodyPr>
          <a:lstStyle/>
          <a:p>
            <a:pPr algn="ct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A rugby team’s results over 10 weeks are:</a:t>
            </a:r>
          </a:p>
          <a:p>
            <a:pPr algn="ct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L  W  </a:t>
            </a:r>
            <a:r>
              <a:rPr lang="en-GB" sz="1800" dirty="0" err="1">
                <a:effectLst/>
                <a:latin typeface="+mj-lt"/>
                <a:ea typeface="Calibri" panose="020F0502020204030204" pitchFamily="34" charset="0"/>
                <a:cs typeface="Times New Roman" panose="02020603050405020304" pitchFamily="18" charset="0"/>
              </a:rPr>
              <a:t>W</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W</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W</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W</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W</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W</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W</a:t>
            </a:r>
            <a:r>
              <a:rPr lang="en-GB" sz="1800" dirty="0">
                <a:effectLst/>
                <a:latin typeface="+mj-lt"/>
                <a:ea typeface="Calibri" panose="020F0502020204030204" pitchFamily="34" charset="0"/>
                <a:cs typeface="Times New Roman" panose="02020603050405020304" pitchFamily="18" charset="0"/>
              </a:rPr>
              <a:t>  </a:t>
            </a:r>
            <a:r>
              <a:rPr lang="en-GB" sz="1800" dirty="0" err="1">
                <a:effectLst/>
                <a:latin typeface="+mj-lt"/>
                <a:ea typeface="Calibri" panose="020F0502020204030204" pitchFamily="34" charset="0"/>
                <a:cs typeface="Times New Roman" panose="02020603050405020304" pitchFamily="18" charset="0"/>
              </a:rPr>
              <a:t>W</a:t>
            </a:r>
            <a:endParaRPr lang="en-GB" sz="1800" dirty="0">
              <a:effectLst/>
              <a:latin typeface="+mj-lt"/>
              <a:ea typeface="Calibri" panose="020F0502020204030204" pitchFamily="34" charset="0"/>
              <a:cs typeface="Times New Roman" panose="02020603050405020304" pitchFamily="18" charset="0"/>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53619" y="1608829"/>
            <a:ext cx="5237723" cy="4014975"/>
          </a:xfrm>
          <a:prstGeom prst="rect">
            <a:avLst/>
          </a:prstGeom>
          <a:solidFill>
            <a:schemeClr val="bg1"/>
          </a:solidFill>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latin typeface="+mj-lt"/>
              </a:rPr>
              <a:t>What is the effect of presenting the same mathematical structure in different contexts?</a:t>
            </a:r>
          </a:p>
          <a:p>
            <a:pPr lvl="1" fontAlgn="auto">
              <a:lnSpc>
                <a:spcPct val="100000"/>
              </a:lnSpc>
              <a:spcBef>
                <a:spcPts val="0"/>
              </a:spcBef>
              <a:spcAft>
                <a:spcPts val="1200"/>
              </a:spcAft>
              <a:buClrTx/>
            </a:pPr>
            <a:r>
              <a:rPr lang="en-GB" sz="2400" dirty="0">
                <a:effectLst/>
                <a:latin typeface="+mj-lt"/>
                <a:ea typeface="Calibri" panose="020F0502020204030204" pitchFamily="34" charset="0"/>
                <a:cs typeface="Times New Roman" panose="02020603050405020304" pitchFamily="18" charset="0"/>
              </a:rPr>
              <a:t>What structures and strategies might be successful in allowing you to hear students’ current understanding as they express it, and then move them forward?</a:t>
            </a:r>
            <a:endParaRPr lang="en-GB" sz="2400" dirty="0">
              <a:highlight>
                <a:srgbClr val="FFFF00"/>
              </a:highlight>
              <a:latin typeface="+mj-lt"/>
            </a:endParaRPr>
          </a:p>
        </p:txBody>
      </p:sp>
      <p:sp>
        <p:nvSpPr>
          <p:cNvPr id="15" name="TextBox 14">
            <a:extLst>
              <a:ext uri="{FF2B5EF4-FFF2-40B4-BE49-F238E27FC236}">
                <a16:creationId xmlns:a16="http://schemas.microsoft.com/office/drawing/2014/main" id="{10D17CE5-57BD-4CD2-831D-5236E7F6CA2B}"/>
              </a:ext>
            </a:extLst>
          </p:cNvPr>
          <p:cNvSpPr txBox="1"/>
          <p:nvPr/>
        </p:nvSpPr>
        <p:spPr>
          <a:xfrm>
            <a:off x="863095" y="3034725"/>
            <a:ext cx="5705821" cy="1889879"/>
          </a:xfrm>
          <a:prstGeom prst="roundRect">
            <a:avLst/>
          </a:prstGeom>
          <a:solidFill>
            <a:schemeClr val="accent2">
              <a:lumMod val="40000"/>
              <a:lumOff val="60000"/>
            </a:schemeClr>
          </a:solidFill>
        </p:spPr>
        <p:txBody>
          <a:bodyPr wrap="square">
            <a:spAutoFit/>
          </a:bodyPr>
          <a:lstStyle/>
          <a:p>
            <a:pPr algn="ctr">
              <a:spcBef>
                <a:spcPts val="0"/>
              </a:spcBef>
              <a:spcAft>
                <a:spcPts val="600"/>
              </a:spcAft>
              <a:buNone/>
            </a:pPr>
            <a:r>
              <a:rPr lang="en-GB" sz="1800" dirty="0">
                <a:effectLst/>
                <a:latin typeface="+mj-lt"/>
                <a:ea typeface="Calibri" panose="020F0502020204030204" pitchFamily="34" charset="0"/>
                <a:cs typeface="Times New Roman" panose="02020603050405020304" pitchFamily="18" charset="0"/>
              </a:rPr>
              <a:t>Jack runs a café – for lunch he sells two different types of soup. </a:t>
            </a:r>
          </a:p>
          <a:p>
            <a:pPr algn="ctr">
              <a:spcBef>
                <a:spcPts val="0"/>
              </a:spcBef>
              <a:spcAft>
                <a:spcPts val="600"/>
              </a:spcAft>
              <a:buNone/>
            </a:pPr>
            <a:r>
              <a:rPr lang="en-GB" sz="1800" dirty="0">
                <a:effectLst/>
                <a:latin typeface="+mj-lt"/>
                <a:ea typeface="Calibri" panose="020F0502020204030204" pitchFamily="34" charset="0"/>
                <a:cs typeface="Times New Roman" panose="02020603050405020304" pitchFamily="18" charset="0"/>
              </a:rPr>
              <a:t>In half an hour he sells 10 cups of soup:</a:t>
            </a:r>
          </a:p>
          <a:p>
            <a:pPr marL="457200" algn="ctr">
              <a:spcBef>
                <a:spcPts val="0"/>
              </a:spcBef>
              <a:spcAft>
                <a:spcPts val="600"/>
              </a:spcAft>
              <a:buNone/>
            </a:pPr>
            <a:r>
              <a:rPr lang="en-GB" sz="1800" dirty="0">
                <a:effectLst/>
                <a:latin typeface="+mj-lt"/>
                <a:ea typeface="Calibri" panose="020F0502020204030204" pitchFamily="34" charset="0"/>
                <a:cs typeface="Times New Roman" panose="02020603050405020304" pitchFamily="18" charset="0"/>
              </a:rPr>
              <a:t>Tomato  Chicken  Chicken  Chicken  Chicken </a:t>
            </a:r>
          </a:p>
          <a:p>
            <a:pPr marL="457200" algn="ctr">
              <a:spcBef>
                <a:spcPts val="0"/>
              </a:spcBef>
              <a:spcAft>
                <a:spcPts val="600"/>
              </a:spcAft>
              <a:buNone/>
            </a:pPr>
            <a:r>
              <a:rPr lang="en-GB" sz="1800" dirty="0">
                <a:effectLst/>
                <a:latin typeface="+mj-lt"/>
                <a:ea typeface="Calibri" panose="020F0502020204030204" pitchFamily="34" charset="0"/>
                <a:cs typeface="Times New Roman" panose="02020603050405020304" pitchFamily="18" charset="0"/>
              </a:rPr>
              <a:t>Chicken  Chicken  Chicken  Chicken  Chicken </a:t>
            </a:r>
          </a:p>
        </p:txBody>
      </p:sp>
      <p:sp>
        <p:nvSpPr>
          <p:cNvPr id="17" name="TextBox 16">
            <a:extLst>
              <a:ext uri="{FF2B5EF4-FFF2-40B4-BE49-F238E27FC236}">
                <a16:creationId xmlns:a16="http://schemas.microsoft.com/office/drawing/2014/main" id="{6AC85A8F-4645-498D-8221-8156766DCB67}"/>
              </a:ext>
            </a:extLst>
          </p:cNvPr>
          <p:cNvSpPr txBox="1"/>
          <p:nvPr/>
        </p:nvSpPr>
        <p:spPr>
          <a:xfrm>
            <a:off x="393442" y="5122957"/>
            <a:ext cx="494613" cy="369332"/>
          </a:xfrm>
          <a:prstGeom prst="rect">
            <a:avLst/>
          </a:prstGeom>
          <a:noFill/>
        </p:spPr>
        <p:txBody>
          <a:bodyPr wrap="square">
            <a:spAutoFit/>
          </a:bodyPr>
          <a:lstStyle/>
          <a:p>
            <a:pPr>
              <a:buNone/>
            </a:pPr>
            <a:r>
              <a:rPr lang="en-GB" sz="1800" dirty="0"/>
              <a:t>c)</a:t>
            </a:r>
          </a:p>
        </p:txBody>
      </p:sp>
    </p:spTree>
    <p:custDataLst>
      <p:tags r:id="rId1"/>
    </p:custDataLst>
    <p:extLst>
      <p:ext uri="{BB962C8B-B14F-4D97-AF65-F5344CB8AC3E}">
        <p14:creationId xmlns:p14="http://schemas.microsoft.com/office/powerpoint/2010/main" val="53100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94983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p:graphicFrame>
        <p:nvGraphicFramePr>
          <p:cNvPr id="3" name="Table 2">
            <a:extLst>
              <a:ext uri="{FF2B5EF4-FFF2-40B4-BE49-F238E27FC236}">
                <a16:creationId xmlns:a16="http://schemas.microsoft.com/office/drawing/2014/main" id="{0404594C-DBFA-47FD-BA5F-4A70B064D80E}"/>
              </a:ext>
            </a:extLst>
          </p:cNvPr>
          <p:cNvGraphicFramePr>
            <a:graphicFrameLocks noGrp="1"/>
          </p:cNvGraphicFramePr>
          <p:nvPr/>
        </p:nvGraphicFramePr>
        <p:xfrm>
          <a:off x="335360" y="1051560"/>
          <a:ext cx="11521279" cy="4754880"/>
        </p:xfrm>
        <a:graphic>
          <a:graphicData uri="http://schemas.openxmlformats.org/drawingml/2006/table">
            <a:tbl>
              <a:tblPr firstRow="1" firstCol="1" bandRow="1">
                <a:tableStyleId>{E8B1032C-EA38-4F05-BA0D-38AFFFC7BED3}</a:tableStyleId>
              </a:tblPr>
              <a:tblGrid>
                <a:gridCol w="2493561">
                  <a:extLst>
                    <a:ext uri="{9D8B030D-6E8A-4147-A177-3AD203B41FA5}">
                      <a16:colId xmlns:a16="http://schemas.microsoft.com/office/drawing/2014/main" val="1936171864"/>
                    </a:ext>
                  </a:extLst>
                </a:gridCol>
                <a:gridCol w="9027718">
                  <a:extLst>
                    <a:ext uri="{9D8B030D-6E8A-4147-A177-3AD203B41FA5}">
                      <a16:colId xmlns:a16="http://schemas.microsoft.com/office/drawing/2014/main" val="515890765"/>
                    </a:ext>
                  </a:extLst>
                </a:gridCol>
              </a:tblGrid>
              <a:tr h="114509">
                <a:tc>
                  <a:txBody>
                    <a:bodyPr/>
                    <a:lstStyle/>
                    <a:p>
                      <a:pPr>
                        <a:spcBef>
                          <a:spcPts val="400"/>
                        </a:spcBef>
                        <a:spcAft>
                          <a:spcPts val="400"/>
                        </a:spcAft>
                      </a:pPr>
                      <a:r>
                        <a:rPr lang="en-GB" sz="1600">
                          <a:effectLst/>
                        </a:rPr>
                        <a:t>Term</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a:effectLst/>
                        </a:rPr>
                        <a:t>Definition</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1054610703"/>
                  </a:ext>
                </a:extLst>
              </a:tr>
              <a:tr h="521652">
                <a:tc>
                  <a:txBody>
                    <a:bodyPr/>
                    <a:lstStyle/>
                    <a:p>
                      <a:pPr>
                        <a:spcBef>
                          <a:spcPts val="400"/>
                        </a:spcBef>
                        <a:spcAft>
                          <a:spcPts val="400"/>
                        </a:spcAft>
                      </a:pPr>
                      <a:r>
                        <a:rPr lang="en-GB" sz="1600" dirty="0">
                          <a:effectLst/>
                        </a:rPr>
                        <a:t>combined event</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A combined (or compound) event is an event that includes several outcomes.</a:t>
                      </a:r>
                    </a:p>
                    <a:p>
                      <a:pPr>
                        <a:spcBef>
                          <a:spcPts val="400"/>
                        </a:spcBef>
                        <a:spcAft>
                          <a:spcPts val="400"/>
                        </a:spcAft>
                      </a:pPr>
                      <a:r>
                        <a:rPr lang="en-GB" sz="1600" dirty="0">
                          <a:effectLst/>
                        </a:rPr>
                        <a:t>Example: In selecting people at random for a survey, a combined event could be ‘girl with brown eyes’.</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1207196071"/>
                  </a:ext>
                </a:extLst>
              </a:tr>
              <a:tr h="814285">
                <a:tc>
                  <a:txBody>
                    <a:bodyPr/>
                    <a:lstStyle/>
                    <a:p>
                      <a:pPr>
                        <a:spcBef>
                          <a:spcPts val="400"/>
                        </a:spcBef>
                        <a:spcAft>
                          <a:spcPts val="400"/>
                        </a:spcAft>
                      </a:pPr>
                      <a:r>
                        <a:rPr lang="en-GB" sz="1600" dirty="0">
                          <a:effectLst/>
                        </a:rPr>
                        <a:t>conditional probability</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The conditional probability of an event B is the probability that the event will occur, given the knowledge that an event A has already occurred. This probability is written P(B|A) (‘the probability of B given A’).</a:t>
                      </a:r>
                    </a:p>
                    <a:p>
                      <a:pPr>
                        <a:spcBef>
                          <a:spcPts val="400"/>
                        </a:spcBef>
                        <a:spcAft>
                          <a:spcPts val="400"/>
                        </a:spcAft>
                      </a:pPr>
                      <a:r>
                        <a:rPr lang="en-GB" sz="1600" dirty="0">
                          <a:effectLst/>
                        </a:rPr>
                        <a:t>In the case where events A and B are independent, P(B|A) = P(B).</a:t>
                      </a:r>
                    </a:p>
                    <a:p>
                      <a:pPr>
                        <a:spcBef>
                          <a:spcPts val="400"/>
                        </a:spcBef>
                        <a:spcAft>
                          <a:spcPts val="400"/>
                        </a:spcAft>
                      </a:pPr>
                      <a:r>
                        <a:rPr lang="en-GB" sz="1600" dirty="0">
                          <a:effectLst/>
                        </a:rPr>
                        <a:t>If events A and B are dependent, then the probability that both events occur is P(A and B) = P(A) × P(B|A).</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968203178"/>
                  </a:ext>
                </a:extLst>
              </a:tr>
              <a:tr h="1106919">
                <a:tc>
                  <a:txBody>
                    <a:bodyPr/>
                    <a:lstStyle/>
                    <a:p>
                      <a:pPr>
                        <a:spcBef>
                          <a:spcPts val="400"/>
                        </a:spcBef>
                        <a:spcAft>
                          <a:spcPts val="400"/>
                        </a:spcAft>
                      </a:pPr>
                      <a:r>
                        <a:rPr lang="en-GB" sz="1600" dirty="0">
                          <a:effectLst/>
                        </a:rPr>
                        <a:t>dependent and independent events</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Two events are said to be dependent when the outcome of one has an influence on the outcome of the other.</a:t>
                      </a:r>
                    </a:p>
                    <a:p>
                      <a:pPr>
                        <a:spcBef>
                          <a:spcPts val="400"/>
                        </a:spcBef>
                        <a:spcAft>
                          <a:spcPts val="400"/>
                        </a:spcAft>
                      </a:pPr>
                      <a:r>
                        <a:rPr lang="en-GB" sz="1600" dirty="0">
                          <a:effectLst/>
                        </a:rPr>
                        <a:t>Example: Picking two balls from a bag of balls when the first one is not replaced; the probability of choosing the second ball will be influenced by which ball is chosen first.</a:t>
                      </a:r>
                    </a:p>
                    <a:p>
                      <a:pPr>
                        <a:spcBef>
                          <a:spcPts val="400"/>
                        </a:spcBef>
                        <a:spcAft>
                          <a:spcPts val="400"/>
                        </a:spcAft>
                      </a:pPr>
                      <a:r>
                        <a:rPr lang="en-GB" sz="1600" dirty="0">
                          <a:effectLst/>
                        </a:rPr>
                        <a:t>When there is no such influence, the events are said to be independent.</a:t>
                      </a:r>
                    </a:p>
                    <a:p>
                      <a:pPr>
                        <a:spcBef>
                          <a:spcPts val="400"/>
                        </a:spcBef>
                        <a:spcAft>
                          <a:spcPts val="400"/>
                        </a:spcAft>
                      </a:pPr>
                      <a:r>
                        <a:rPr lang="en-GB" sz="1600" dirty="0">
                          <a:effectLst/>
                        </a:rPr>
                        <a:t>Example: Picking two balls from a bag of balls when the first ball is replaced before picking the second.</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3715079446"/>
                  </a:ext>
                </a:extLst>
              </a:tr>
            </a:tbl>
          </a:graphicData>
        </a:graphic>
      </p:graphicFrame>
    </p:spTree>
    <p:extLst>
      <p:ext uri="{BB962C8B-B14F-4D97-AF65-F5344CB8AC3E}">
        <p14:creationId xmlns:p14="http://schemas.microsoft.com/office/powerpoint/2010/main" val="4215696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0404594C-DBFA-47FD-BA5F-4A70B064D80E}"/>
                  </a:ext>
                </a:extLst>
              </p:cNvPr>
              <p:cNvGraphicFramePr>
                <a:graphicFrameLocks noGrp="1"/>
              </p:cNvGraphicFramePr>
              <p:nvPr/>
            </p:nvGraphicFramePr>
            <p:xfrm>
              <a:off x="618165" y="1196752"/>
              <a:ext cx="11327612" cy="3827713"/>
            </p:xfrm>
            <a:graphic>
              <a:graphicData uri="http://schemas.openxmlformats.org/drawingml/2006/table">
                <a:tbl>
                  <a:tblPr firstRow="1" firstCol="1" bandRow="1">
                    <a:tableStyleId>{E8B1032C-EA38-4F05-BA0D-38AFFFC7BED3}</a:tableStyleId>
                  </a:tblPr>
                  <a:tblGrid>
                    <a:gridCol w="2451645">
                      <a:extLst>
                        <a:ext uri="{9D8B030D-6E8A-4147-A177-3AD203B41FA5}">
                          <a16:colId xmlns:a16="http://schemas.microsoft.com/office/drawing/2014/main" val="1936171864"/>
                        </a:ext>
                      </a:extLst>
                    </a:gridCol>
                    <a:gridCol w="8875967">
                      <a:extLst>
                        <a:ext uri="{9D8B030D-6E8A-4147-A177-3AD203B41FA5}">
                          <a16:colId xmlns:a16="http://schemas.microsoft.com/office/drawing/2014/main" val="515890765"/>
                        </a:ext>
                      </a:extLst>
                    </a:gridCol>
                  </a:tblGrid>
                  <a:tr h="329680">
                    <a:tc>
                      <a:txBody>
                        <a:bodyPr/>
                        <a:lstStyle/>
                        <a:p>
                          <a:pPr>
                            <a:spcBef>
                              <a:spcPts val="400"/>
                            </a:spcBef>
                            <a:spcAft>
                              <a:spcPts val="400"/>
                            </a:spcAft>
                          </a:pPr>
                          <a:r>
                            <a:rPr lang="en-GB" sz="1600">
                              <a:effectLst/>
                            </a:rPr>
                            <a:t>Term</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a:effectLst/>
                            </a:rPr>
                            <a:t>Definition</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1054610703"/>
                      </a:ext>
                    </a:extLst>
                  </a:tr>
                  <a:tr h="659361">
                    <a:tc>
                      <a:txBody>
                        <a:bodyPr/>
                        <a:lstStyle/>
                        <a:p>
                          <a:pPr>
                            <a:spcBef>
                              <a:spcPts val="400"/>
                            </a:spcBef>
                            <a:spcAft>
                              <a:spcPts val="400"/>
                            </a:spcAft>
                          </a:pPr>
                          <a:r>
                            <a:rPr lang="en-GB" sz="1600" dirty="0">
                              <a:effectLst/>
                            </a:rPr>
                            <a:t>mutually exclusive events</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In probability, events that cannot both occur in one experiment. When the mutually exclusive events cover all possible outcomes, the sum of their probabilities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3301906846"/>
                      </a:ext>
                    </a:extLst>
                  </a:tr>
                  <a:tr h="2179311">
                    <a:tc>
                      <a:txBody>
                        <a:bodyPr/>
                        <a:lstStyle/>
                        <a:p>
                          <a:pPr>
                            <a:spcBef>
                              <a:spcPts val="400"/>
                            </a:spcBef>
                            <a:spcAft>
                              <a:spcPts val="400"/>
                            </a:spcAft>
                          </a:pPr>
                          <a:r>
                            <a:rPr lang="en-GB" sz="1600" dirty="0">
                              <a:effectLst/>
                            </a:rPr>
                            <a:t>probability</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The likelihood of an event happening. Probability is expressed on a scale from zero to one. Where an event cannot happen, its probability is zero and where it is certain its probability is one.</a:t>
                          </a:r>
                        </a:p>
                        <a:p>
                          <a:pPr>
                            <a:spcBef>
                              <a:spcPts val="400"/>
                            </a:spcBef>
                            <a:spcAft>
                              <a:spcPts val="400"/>
                            </a:spcAft>
                          </a:pPr>
                          <a:r>
                            <a:rPr lang="en-GB" sz="1600" dirty="0">
                              <a:effectLst/>
                            </a:rPr>
                            <a:t>Example: The probability of scoring one with a fair dice is </a:t>
                          </a:r>
                          <a14:m>
                            <m:oMath xmlns:m="http://schemas.openxmlformats.org/officeDocument/2006/math">
                              <m:f>
                                <m:fPr>
                                  <m:ctrlPr>
                                    <a:rPr lang="en-GB" sz="1600" i="1" smtClean="0">
                                      <a:effectLst/>
                                      <a:latin typeface="Cambria Math" panose="02040503050406030204" pitchFamily="18" charset="0"/>
                                    </a:rPr>
                                  </m:ctrlPr>
                                </m:fPr>
                                <m:num>
                                  <m:r>
                                    <a:rPr lang="en-GB" sz="1600" b="0" i="1" smtClean="0">
                                      <a:effectLst/>
                                      <a:latin typeface="Cambria Math" panose="02040503050406030204" pitchFamily="18" charset="0"/>
                                    </a:rPr>
                                    <m:t>1</m:t>
                                  </m:r>
                                </m:num>
                                <m:den>
                                  <m:r>
                                    <a:rPr lang="en-GB" sz="1600" b="0" i="1" smtClean="0">
                                      <a:effectLst/>
                                      <a:latin typeface="Cambria Math" panose="02040503050406030204" pitchFamily="18" charset="0"/>
                                    </a:rPr>
                                    <m:t>6</m:t>
                                  </m:r>
                                </m:den>
                              </m:f>
                            </m:oMath>
                          </a14:m>
                          <a:r>
                            <a:rPr lang="en-GB" sz="1600" dirty="0">
                              <a:effectLst/>
                            </a:rPr>
                            <a:t>.</a:t>
                          </a:r>
                        </a:p>
                        <a:p>
                          <a:pPr>
                            <a:spcBef>
                              <a:spcPts val="400"/>
                            </a:spcBef>
                            <a:spcAft>
                              <a:spcPts val="400"/>
                            </a:spcAft>
                          </a:pPr>
                          <a:r>
                            <a:rPr lang="en-GB" sz="1600" dirty="0">
                              <a:effectLst/>
                            </a:rPr>
                            <a:t>The denominator of the fraction expresses the total number of equally likely outcomes. The numerator expresses the number of outcomes that represent a ‘successful’ occurrence.</a:t>
                          </a:r>
                        </a:p>
                        <a:p>
                          <a:pPr>
                            <a:spcBef>
                              <a:spcPts val="400"/>
                            </a:spcBef>
                            <a:spcAft>
                              <a:spcPts val="400"/>
                            </a:spcAft>
                          </a:pPr>
                          <a:r>
                            <a:rPr lang="en-GB" sz="1600" dirty="0">
                              <a:effectLst/>
                            </a:rPr>
                            <a:t>Where events are mutually exclusive and exhaustive the total of their probabilities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620153676"/>
                      </a:ext>
                    </a:extLst>
                  </a:tr>
                  <a:tr h="659361">
                    <a:tc>
                      <a:txBody>
                        <a:bodyPr/>
                        <a:lstStyle/>
                        <a:p>
                          <a:pPr>
                            <a:spcBef>
                              <a:spcPts val="400"/>
                            </a:spcBef>
                            <a:spcAft>
                              <a:spcPts val="400"/>
                            </a:spcAft>
                          </a:pPr>
                          <a:r>
                            <a:rPr lang="en-GB" sz="1600">
                              <a:effectLst/>
                            </a:rPr>
                            <a:t>sample space</a:t>
                          </a:r>
                          <a:endParaRPr lang="en-GB" sz="160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The sample space is the set of all possible outcomes of a trial. The sum of all the probabilities for all the events in a sample space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754737326"/>
                      </a:ext>
                    </a:extLst>
                  </a:tr>
                </a:tbl>
              </a:graphicData>
            </a:graphic>
          </p:graphicFrame>
        </mc:Choice>
        <mc:Fallback xmlns="">
          <p:graphicFrame>
            <p:nvGraphicFramePr>
              <p:cNvPr id="3" name="Table 2">
                <a:extLst>
                  <a:ext uri="{FF2B5EF4-FFF2-40B4-BE49-F238E27FC236}">
                    <a16:creationId xmlns:a16="http://schemas.microsoft.com/office/drawing/2014/main" id="{0404594C-DBFA-47FD-BA5F-4A70B064D80E}"/>
                  </a:ext>
                </a:extLst>
              </p:cNvPr>
              <p:cNvGraphicFramePr>
                <a:graphicFrameLocks noGrp="1"/>
              </p:cNvGraphicFramePr>
              <p:nvPr>
                <p:extLst>
                  <p:ext uri="{D42A27DB-BD31-4B8C-83A1-F6EECF244321}">
                    <p14:modId xmlns:p14="http://schemas.microsoft.com/office/powerpoint/2010/main" val="3318090930"/>
                  </p:ext>
                </p:extLst>
              </p:nvPr>
            </p:nvGraphicFramePr>
            <p:xfrm>
              <a:off x="618165" y="1196752"/>
              <a:ext cx="11327612" cy="3827713"/>
            </p:xfrm>
            <a:graphic>
              <a:graphicData uri="http://schemas.openxmlformats.org/drawingml/2006/table">
                <a:tbl>
                  <a:tblPr firstRow="1" firstCol="1" bandRow="1">
                    <a:tableStyleId>{E8B1032C-EA38-4F05-BA0D-38AFFFC7BED3}</a:tableStyleId>
                  </a:tblPr>
                  <a:tblGrid>
                    <a:gridCol w="2451645">
                      <a:extLst>
                        <a:ext uri="{9D8B030D-6E8A-4147-A177-3AD203B41FA5}">
                          <a16:colId xmlns:a16="http://schemas.microsoft.com/office/drawing/2014/main" val="1936171864"/>
                        </a:ext>
                      </a:extLst>
                    </a:gridCol>
                    <a:gridCol w="8875967">
                      <a:extLst>
                        <a:ext uri="{9D8B030D-6E8A-4147-A177-3AD203B41FA5}">
                          <a16:colId xmlns:a16="http://schemas.microsoft.com/office/drawing/2014/main" val="515890765"/>
                        </a:ext>
                      </a:extLst>
                    </a:gridCol>
                  </a:tblGrid>
                  <a:tr h="329680">
                    <a:tc>
                      <a:txBody>
                        <a:bodyPr/>
                        <a:lstStyle/>
                        <a:p>
                          <a:pPr>
                            <a:spcBef>
                              <a:spcPts val="400"/>
                            </a:spcBef>
                            <a:spcAft>
                              <a:spcPts val="400"/>
                            </a:spcAft>
                          </a:pPr>
                          <a:r>
                            <a:rPr lang="en-GB" sz="1600">
                              <a:effectLst/>
                            </a:rPr>
                            <a:t>Term</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a:effectLst/>
                            </a:rPr>
                            <a:t>Definition</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1054610703"/>
                      </a:ext>
                    </a:extLst>
                  </a:tr>
                  <a:tr h="659361">
                    <a:tc>
                      <a:txBody>
                        <a:bodyPr/>
                        <a:lstStyle/>
                        <a:p>
                          <a:pPr>
                            <a:spcBef>
                              <a:spcPts val="400"/>
                            </a:spcBef>
                            <a:spcAft>
                              <a:spcPts val="400"/>
                            </a:spcAft>
                          </a:pPr>
                          <a:r>
                            <a:rPr lang="en-GB" sz="1600" dirty="0">
                              <a:effectLst/>
                            </a:rPr>
                            <a:t>mutually exclusive events</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In probability, events that cannot both occur in one experiment. When the mutually exclusive events cover all possible outcomes, the sum of their probabilities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3301906846"/>
                      </a:ext>
                    </a:extLst>
                  </a:tr>
                  <a:tr h="2179311">
                    <a:tc>
                      <a:txBody>
                        <a:bodyPr/>
                        <a:lstStyle/>
                        <a:p>
                          <a:pPr>
                            <a:spcBef>
                              <a:spcPts val="400"/>
                            </a:spcBef>
                            <a:spcAft>
                              <a:spcPts val="400"/>
                            </a:spcAft>
                          </a:pPr>
                          <a:r>
                            <a:rPr lang="en-GB" sz="1600" dirty="0">
                              <a:effectLst/>
                            </a:rPr>
                            <a:t>probability</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endParaRPr lang="en-US"/>
                        </a:p>
                      </a:txBody>
                      <a:tcPr marL="42941" marR="42941" marT="0" marB="0">
                        <a:blipFill>
                          <a:blip r:embed="rId3"/>
                          <a:stretch>
                            <a:fillRect l="-27660" t="-48324" r="-206" b="-30726"/>
                          </a:stretch>
                        </a:blipFill>
                      </a:tcPr>
                    </a:tc>
                    <a:extLst>
                      <a:ext uri="{0D108BD9-81ED-4DB2-BD59-A6C34878D82A}">
                        <a16:rowId xmlns:a16="http://schemas.microsoft.com/office/drawing/2014/main" val="620153676"/>
                      </a:ext>
                    </a:extLst>
                  </a:tr>
                  <a:tr h="659361">
                    <a:tc>
                      <a:txBody>
                        <a:bodyPr/>
                        <a:lstStyle/>
                        <a:p>
                          <a:pPr>
                            <a:spcBef>
                              <a:spcPts val="400"/>
                            </a:spcBef>
                            <a:spcAft>
                              <a:spcPts val="400"/>
                            </a:spcAft>
                          </a:pPr>
                          <a:r>
                            <a:rPr lang="en-GB" sz="1600">
                              <a:effectLst/>
                            </a:rPr>
                            <a:t>sample space</a:t>
                          </a:r>
                          <a:endParaRPr lang="en-GB" sz="160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The sample space is the set of all possible outcomes of a trial. The sum of all the probabilities for all the events in a sample space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754737326"/>
                      </a:ext>
                    </a:extLst>
                  </a:tr>
                </a:tbl>
              </a:graphicData>
            </a:graphic>
          </p:graphicFrame>
        </mc:Fallback>
      </mc:AlternateContent>
    </p:spTree>
    <p:extLst>
      <p:ext uri="{BB962C8B-B14F-4D97-AF65-F5344CB8AC3E}">
        <p14:creationId xmlns:p14="http://schemas.microsoft.com/office/powerpoint/2010/main" val="91323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18165" y="1052736"/>
            <a:ext cx="11247040" cy="4971165"/>
          </a:xfrm>
        </p:spPr>
        <p:txBody>
          <a:bodyPr>
            <a:normAutofit fontScale="92500" lnSpcReduction="10000"/>
          </a:bodyPr>
          <a:lstStyle/>
          <a:p>
            <a:pPr>
              <a:lnSpc>
                <a:spcPct val="110000"/>
              </a:lnSpc>
            </a:pPr>
            <a:r>
              <a:rPr lang="en-GB" dirty="0"/>
              <a:t>There are a number of different representations that you may wish to use to support students’ understanding of this key idea. These might include:</a:t>
            </a:r>
          </a:p>
          <a:p>
            <a:pPr>
              <a:lnSpc>
                <a:spcPct val="110000"/>
              </a:lnSpc>
            </a:pPr>
            <a:r>
              <a:rPr lang="en-GB" b="1" dirty="0"/>
              <a:t>Probability scale</a:t>
            </a:r>
          </a:p>
          <a:p>
            <a:pPr>
              <a:lnSpc>
                <a:spcPct val="110000"/>
              </a:lnSpc>
            </a:pPr>
            <a:endParaRPr lang="en-GB" b="1" dirty="0"/>
          </a:p>
          <a:p>
            <a:pPr marL="0" indent="0">
              <a:lnSpc>
                <a:spcPct val="110000"/>
              </a:lnSpc>
              <a:buNone/>
            </a:pPr>
            <a:endParaRPr lang="en-GB" b="1" dirty="0"/>
          </a:p>
          <a:p>
            <a:pPr>
              <a:lnSpc>
                <a:spcPct val="110000"/>
              </a:lnSpc>
            </a:pPr>
            <a:r>
              <a:rPr lang="en-GB" b="1" dirty="0"/>
              <a:t>Probability space</a:t>
            </a:r>
          </a:p>
          <a:p>
            <a:pPr lvl="1">
              <a:lnSpc>
                <a:spcPct val="110000"/>
              </a:lnSpc>
            </a:pPr>
            <a:r>
              <a:rPr lang="en-GB" dirty="0"/>
              <a:t>A probability space is a useful representation to identify all outcomes where events are being combined.</a:t>
            </a:r>
          </a:p>
          <a:p>
            <a:pPr>
              <a:lnSpc>
                <a:spcPct val="110000"/>
              </a:lnSpc>
            </a:pPr>
            <a:r>
              <a:rPr lang="en-GB" b="1" dirty="0"/>
              <a:t>Tree diagrams</a:t>
            </a:r>
          </a:p>
          <a:p>
            <a:pPr lvl="1">
              <a:lnSpc>
                <a:spcPct val="110000"/>
              </a:lnSpc>
            </a:pPr>
            <a:r>
              <a:rPr lang="en-GB" dirty="0"/>
              <a:t>Although not a requirement of the national curriculum Key Stage 3 programme of study, students may find a tree diagram helpful in identifying and classifying outcomes of more than one event.</a:t>
            </a:r>
          </a:p>
          <a:p>
            <a:pPr>
              <a:lnSpc>
                <a:spcPct val="110000"/>
              </a:lnSpc>
            </a:pPr>
            <a:endParaRPr lang="en-GB" dirty="0"/>
          </a:p>
        </p:txBody>
      </p:sp>
      <p:pic>
        <p:nvPicPr>
          <p:cNvPr id="9" name="Picture 8">
            <a:extLst>
              <a:ext uri="{FF2B5EF4-FFF2-40B4-BE49-F238E27FC236}">
                <a16:creationId xmlns:a16="http://schemas.microsoft.com/office/drawing/2014/main" id="{9E9233E5-E037-4B0C-8183-4DC463E97D68}"/>
              </a:ext>
            </a:extLst>
          </p:cNvPr>
          <p:cNvPicPr/>
          <p:nvPr/>
        </p:nvPicPr>
        <p:blipFill rotWithShape="1">
          <a:blip r:embed="rId3">
            <a:extLst>
              <a:ext uri="{28A0092B-C50C-407E-A947-70E740481C1C}">
                <a14:useLocalDpi xmlns:a14="http://schemas.microsoft.com/office/drawing/2010/main" val="0"/>
              </a:ext>
            </a:extLst>
          </a:blip>
          <a:srcRect l="16969" r="16969" b="8088"/>
          <a:stretch/>
        </p:blipFill>
        <p:spPr bwMode="auto">
          <a:xfrm>
            <a:off x="6096000" y="2021388"/>
            <a:ext cx="5616624" cy="1188715"/>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D15BE11F-F665-42F1-A1D1-C45D8E97724E}"/>
              </a:ext>
            </a:extLst>
          </p:cNvPr>
          <p:cNvSpPr txBox="1"/>
          <p:nvPr/>
        </p:nvSpPr>
        <p:spPr>
          <a:xfrm>
            <a:off x="609600" y="2132856"/>
            <a:ext cx="6097712" cy="969496"/>
          </a:xfrm>
          <a:prstGeom prst="rect">
            <a:avLst/>
          </a:prstGeom>
          <a:noFill/>
        </p:spPr>
        <p:txBody>
          <a:bodyPr wrap="square">
            <a:spAutoFit/>
          </a:bodyPr>
          <a:lstStyle/>
          <a:p>
            <a:pPr marL="742950" marR="0" lvl="1" indent="-285750" algn="l" defTabSz="914400" rtl="0" eaLnBrk="1" fontAlgn="auto" latinLnBrk="0" hangingPunct="1">
              <a:spcBef>
                <a:spcPts val="500"/>
              </a:spcBef>
              <a:spcAft>
                <a:spcPts val="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probability scale supports students in quantifying between everyday terms such as ‘likely’, ‘impossible’ and ‘certain’.</a:t>
            </a:r>
          </a:p>
        </p:txBody>
      </p:sp>
    </p:spTree>
    <p:extLst>
      <p:ext uri="{BB962C8B-B14F-4D97-AF65-F5344CB8AC3E}">
        <p14:creationId xmlns:p14="http://schemas.microsoft.com/office/powerpoint/2010/main" val="2735756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77471" y="1124744"/>
            <a:ext cx="10972800" cy="3888432"/>
          </a:xfrm>
        </p:spPr>
        <p:txBody>
          <a:bodyPr>
            <a:normAutofit/>
          </a:bodyPr>
          <a:lstStyle/>
          <a:p>
            <a:pPr marL="0" indent="0">
              <a:buNone/>
            </a:pPr>
            <a:r>
              <a:rPr lang="en-GB" sz="2000" dirty="0"/>
              <a:t>From Upper Key Stage 2, students will bring experience of:</a:t>
            </a:r>
          </a:p>
          <a:p>
            <a:r>
              <a:rPr lang="en-GB" sz="1800" dirty="0"/>
              <a:t>interpreting and presenting discrete and continuous data using appropriate graphical methods, including bar charts, pictograms and time graphs</a:t>
            </a:r>
          </a:p>
          <a:p>
            <a:r>
              <a:rPr lang="en-GB" sz="1800" dirty="0"/>
              <a:t>solving comparison, sum and difference problems using information presented in bar charts, pictograms, tables and other graphs</a:t>
            </a:r>
          </a:p>
          <a:p>
            <a:r>
              <a:rPr lang="en-GB" sz="1800" dirty="0"/>
              <a:t>interpreting and constructing pie charts and line graphs, and using these to solve problems</a:t>
            </a:r>
          </a:p>
          <a:p>
            <a:r>
              <a:rPr lang="en-GB" sz="1800" dirty="0"/>
              <a:t>encountering and drawing graphs relating two variables, arising from their own enquiry and in other subjects (non-statutory guidance)</a:t>
            </a:r>
          </a:p>
          <a:p>
            <a:r>
              <a:rPr lang="en-GB" sz="1800" dirty="0"/>
              <a:t>calculating and interpreting the mean as an average</a:t>
            </a:r>
          </a:p>
          <a:p>
            <a:r>
              <a:rPr lang="en-GB" sz="1800" dirty="0"/>
              <a:t>knowing when it is appropriate to find the mean of a data set (non-statutory guidance).</a:t>
            </a:r>
          </a:p>
          <a:p>
            <a:endParaRPr lang="en-GB" dirty="0"/>
          </a:p>
        </p:txBody>
      </p:sp>
    </p:spTree>
    <p:extLst>
      <p:ext uri="{BB962C8B-B14F-4D97-AF65-F5344CB8AC3E}">
        <p14:creationId xmlns:p14="http://schemas.microsoft.com/office/powerpoint/2010/main" val="3258187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dirty="0"/>
              <a:t>In KS4, students will build on the core concepts in this mathematical theme to:</a:t>
            </a:r>
          </a:p>
          <a:p>
            <a:r>
              <a:rPr lang="en-GB" sz="2000" dirty="0"/>
              <a:t>infer properties of populations or distributions from a sample, whilst knowing the limitations of sampling</a:t>
            </a:r>
          </a:p>
          <a:p>
            <a:r>
              <a:rPr lang="en-GB" sz="2000" dirty="0"/>
              <a:t>interpret and construct tables and line graphs for time series data</a:t>
            </a:r>
          </a:p>
          <a:p>
            <a:r>
              <a:rPr lang="en-GB" sz="2000" dirty="0"/>
              <a:t>{construct and interpret diagrams for grouped discrete data and continuous data, i.e. histograms with equal and unequal class intervals and cumulative frequency graphs, and know their appropriate use}</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375629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052736"/>
            <a:ext cx="10972800" cy="3888432"/>
          </a:xfrm>
        </p:spPr>
        <p:txBody>
          <a:bodyPr>
            <a:noAutofit/>
          </a:bodyPr>
          <a:lstStyle/>
          <a:p>
            <a:pPr marL="0" indent="0">
              <a:buNone/>
            </a:pPr>
            <a:r>
              <a:rPr lang="en-GB" dirty="0"/>
              <a:t>In KS4, students will build on the core concepts in this mathematical theme to:</a:t>
            </a:r>
          </a:p>
          <a:p>
            <a:r>
              <a:rPr lang="en-GB" sz="2000" dirty="0"/>
              <a:t>interpret, analyse and compare the distributions of data sets from univariate empirical distributions through:</a:t>
            </a:r>
          </a:p>
          <a:p>
            <a:pPr lvl="1"/>
            <a:r>
              <a:rPr lang="en-GB" dirty="0"/>
              <a:t>appropriate graphical representation involving discrete, continuous and grouped data, {including box plots}</a:t>
            </a:r>
          </a:p>
          <a:p>
            <a:pPr lvl="1"/>
            <a:r>
              <a:rPr lang="en-GB" dirty="0"/>
              <a:t>appropriate measures of central tendency (including modal class) and spread {including quartiles and inter-quartile range}</a:t>
            </a:r>
          </a:p>
          <a:p>
            <a:r>
              <a:rPr lang="en-GB" sz="2000" dirty="0"/>
              <a:t>apply statistics to describe a population</a:t>
            </a:r>
          </a:p>
          <a:p>
            <a:r>
              <a:rPr lang="en-GB" sz="2000" dirty="0"/>
              <a:t>use and interpret scatter graphs of bivariate data; recognise correlation and know that it does not indicate causation; draw estimated lines of best fit; make predictions; interpolate and extrapolate apparent trends whilst knowing the dangers of so doing</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109354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09600" y="1124744"/>
            <a:ext cx="10972800" cy="4608512"/>
          </a:xfrm>
        </p:spPr>
        <p:txBody>
          <a:bodyPr>
            <a:noAutofit/>
          </a:bodyPr>
          <a:lstStyle/>
          <a:p>
            <a:r>
              <a:rPr lang="en-GB" dirty="0"/>
              <a:t>The following resources from the NCETM website have been referred to within this slide deck:</a:t>
            </a:r>
          </a:p>
          <a:p>
            <a:pPr lvl="1"/>
            <a:r>
              <a:rPr lang="en-GB" b="0" i="0" u="sng" dirty="0">
                <a:solidFill>
                  <a:srgbClr val="1B6AC9"/>
                </a:solidFill>
                <a:effectLst/>
                <a:hlinkClick r:id="rId3"/>
              </a:rPr>
              <a:t>NCETM Secondary Mastery Professional Development</a:t>
            </a:r>
            <a:endParaRPr lang="en-GB" dirty="0">
              <a:hlinkClick r:id="rId4"/>
            </a:endParaRPr>
          </a:p>
          <a:p>
            <a:pPr lvl="2"/>
            <a:r>
              <a:rPr lang="en-GB" dirty="0">
                <a:hlinkClick r:id="rId5"/>
              </a:rPr>
              <a:t>Statistics and probability theme overview document</a:t>
            </a:r>
            <a:endParaRPr lang="en-GB" dirty="0"/>
          </a:p>
          <a:p>
            <a:pPr lvl="2"/>
            <a:r>
              <a:rPr lang="en-GB" dirty="0">
                <a:hlinkClick r:id="rId6"/>
              </a:rPr>
              <a:t>5.3 Probability core concept guidance document</a:t>
            </a:r>
            <a:r>
              <a:rPr lang="en-GB" dirty="0"/>
              <a:t> </a:t>
            </a:r>
          </a:p>
          <a:p>
            <a:pPr lvl="2"/>
            <a:r>
              <a:rPr lang="en-GB" dirty="0">
                <a:hlinkClick r:id="rId7"/>
              </a:rPr>
              <a:t>3.1 Understanding multiplicative relationships Core Concept Document</a:t>
            </a:r>
            <a:endParaRPr lang="en-GB" dirty="0">
              <a:hlinkClick r:id="rId8"/>
            </a:endParaRPr>
          </a:p>
          <a:p>
            <a:pPr lvl="1"/>
            <a:r>
              <a:rPr lang="en-GB" dirty="0">
                <a:hlinkClick r:id="rId8"/>
              </a:rPr>
              <a:t>Using mathematical representations at KS3 | NCETM</a:t>
            </a:r>
            <a:endParaRPr lang="en-GB" dirty="0"/>
          </a:p>
          <a:p>
            <a:pPr lvl="1"/>
            <a:r>
              <a:rPr lang="en-GB" dirty="0">
                <a:hlinkClick r:id="rId9"/>
              </a:rPr>
              <a:t>NCETM primary mastery professional development materials</a:t>
            </a:r>
            <a:endParaRPr lang="en-GB" dirty="0"/>
          </a:p>
          <a:p>
            <a:pPr lvl="1"/>
            <a:r>
              <a:rPr lang="en-GB" dirty="0">
                <a:hlinkClick r:id="rId10"/>
              </a:rPr>
              <a:t>NCETM primary assessment materials</a:t>
            </a:r>
            <a:endParaRPr lang="en-GB" dirty="0"/>
          </a:p>
          <a:p>
            <a:pPr lvl="1"/>
            <a:r>
              <a:rPr lang="en-GB" dirty="0">
                <a:hlinkClick r:id="rId11"/>
              </a:rPr>
              <a:t>NCETM secondary assessment materials</a:t>
            </a:r>
            <a:r>
              <a:rPr lang="en-GB" dirty="0"/>
              <a:t> </a:t>
            </a:r>
          </a:p>
          <a:p>
            <a:r>
              <a:rPr lang="en-GB" dirty="0"/>
              <a:t>References are also made to the following:</a:t>
            </a:r>
          </a:p>
          <a:p>
            <a:pPr lvl="1"/>
            <a:r>
              <a:rPr lang="en-GB" dirty="0"/>
              <a:t>D. Pratt and R. </a:t>
            </a:r>
            <a:r>
              <a:rPr lang="en-GB" dirty="0" err="1"/>
              <a:t>Noss</a:t>
            </a:r>
            <a:r>
              <a:rPr lang="en-GB" dirty="0"/>
              <a:t>, 2002, The microevolution of mathematical knowledge: the case of randomness, journal of the learning sciences, 11(4), 453-488, Philadelphia, Taylor and Frances</a:t>
            </a:r>
          </a:p>
          <a:p>
            <a:pPr lvl="1"/>
            <a:endParaRPr lang="en-GB" dirty="0"/>
          </a:p>
          <a:p>
            <a:pPr lvl="1"/>
            <a:endParaRPr lang="en-GB" dirty="0"/>
          </a:p>
          <a:p>
            <a:endParaRPr lang="en-GB" dirty="0"/>
          </a:p>
        </p:txBody>
      </p:sp>
    </p:spTree>
    <p:extLst>
      <p:ext uri="{BB962C8B-B14F-4D97-AF65-F5344CB8AC3E}">
        <p14:creationId xmlns:p14="http://schemas.microsoft.com/office/powerpoint/2010/main" val="51105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fifth of these themes is </a:t>
            </a:r>
            <a:r>
              <a:rPr lang="en-GB" dirty="0">
                <a:hlinkClick r:id="rId3"/>
              </a:rPr>
              <a:t>Statistics and probability</a:t>
            </a:r>
            <a:r>
              <a:rPr lang="en-GB" dirty="0"/>
              <a:t>, which covers the following interconnected core concepts:</a:t>
            </a:r>
          </a:p>
          <a:p>
            <a:pPr marL="800100" lvl="2" indent="0">
              <a:buNone/>
            </a:pPr>
            <a:r>
              <a:rPr lang="en-GB" sz="2400" i="1" dirty="0"/>
              <a:t>5.1	Statistical representations and measures</a:t>
            </a:r>
          </a:p>
          <a:p>
            <a:pPr marL="800100" lvl="2" indent="0">
              <a:buNone/>
            </a:pPr>
            <a:r>
              <a:rPr lang="en-GB" sz="2400" i="1" dirty="0"/>
              <a:t>5.2	Statistical analysis</a:t>
            </a:r>
          </a:p>
          <a:p>
            <a:pPr marL="800100" lvl="2" indent="0">
              <a:buNone/>
            </a:pPr>
            <a:r>
              <a:rPr lang="en-GB" sz="2400" i="1" dirty="0"/>
              <a:t>5.3	Probability</a:t>
            </a:r>
          </a:p>
          <a:p>
            <a:endParaRPr lang="en-GB" dirty="0"/>
          </a:p>
        </p:txBody>
      </p:sp>
    </p:spTree>
    <p:extLst>
      <p:ext uri="{BB962C8B-B14F-4D97-AF65-F5344CB8AC3E}">
        <p14:creationId xmlns:p14="http://schemas.microsoft.com/office/powerpoint/2010/main" val="395096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389FF3-1EF3-419B-89E2-710B5BF939E1}"/>
              </a:ext>
            </a:extLst>
          </p:cNvPr>
          <p:cNvPicPr>
            <a:picLocks noChangeAspect="1"/>
          </p:cNvPicPr>
          <p:nvPr/>
        </p:nvPicPr>
        <p:blipFill>
          <a:blip r:embed="rId3"/>
          <a:stretch>
            <a:fillRect/>
          </a:stretch>
        </p:blipFill>
        <p:spPr>
          <a:xfrm>
            <a:off x="255526" y="1202617"/>
            <a:ext cx="11680948" cy="229839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5.3 Probability</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32458" y="1941999"/>
            <a:ext cx="7184022"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401381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556792"/>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05850" y="1556792"/>
            <a:ext cx="6282237" cy="388843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200"/>
              </a:spcAft>
              <a:buClrTx/>
              <a:buNone/>
            </a:pPr>
            <a:r>
              <a:rPr lang="en-GB" b="1" dirty="0">
                <a:latin typeface="+mj-lt"/>
                <a:ea typeface="Calibri" panose="020F0502020204030204" pitchFamily="34" charset="0"/>
                <a:cs typeface="Times New Roman" panose="02020603050405020304" pitchFamily="18" charset="0"/>
              </a:rPr>
              <a:t>5.3.1.3 Understand that the likelihood of outcomes can be determined by designing and carrying out a probability experiment</a:t>
            </a:r>
          </a:p>
          <a:p>
            <a:pPr fontAlgn="auto">
              <a:lnSpc>
                <a:spcPct val="100000"/>
              </a:lnSpc>
              <a:spcBef>
                <a:spcPts val="0"/>
              </a:spcBef>
              <a:spcAft>
                <a:spcPts val="1200"/>
              </a:spcAft>
              <a:buClrTx/>
            </a:pPr>
            <a:r>
              <a:rPr lang="en-GB" dirty="0">
                <a:effectLst/>
                <a:latin typeface="+mj-lt"/>
                <a:ea typeface="Calibri" panose="020F0502020204030204" pitchFamily="34" charset="0"/>
                <a:cs typeface="Times New Roman" panose="02020603050405020304" pitchFamily="18" charset="0"/>
              </a:rPr>
              <a:t>Recognise events in which outcomes are random.</a:t>
            </a:r>
          </a:p>
          <a:p>
            <a:pPr fontAlgn="auto">
              <a:lnSpc>
                <a:spcPct val="100000"/>
              </a:lnSpc>
              <a:spcBef>
                <a:spcPts val="0"/>
              </a:spcBef>
              <a:spcAft>
                <a:spcPts val="1200"/>
              </a:spcAft>
              <a:buClrTx/>
            </a:pPr>
            <a:r>
              <a:rPr lang="en-GB" dirty="0">
                <a:effectLst/>
                <a:latin typeface="+mj-lt"/>
                <a:ea typeface="Calibri" panose="020F0502020204030204" pitchFamily="34" charset="0"/>
                <a:cs typeface="Times New Roman" panose="02020603050405020304" pitchFamily="18" charset="0"/>
              </a:rPr>
              <a:t>Understand that previous outcomes can be used to make predictions about behaviour over a large number of trials.</a:t>
            </a:r>
          </a:p>
          <a:p>
            <a:pPr fontAlgn="auto">
              <a:lnSpc>
                <a:spcPct val="100000"/>
              </a:lnSpc>
              <a:spcBef>
                <a:spcPts val="0"/>
              </a:spcBef>
              <a:spcAft>
                <a:spcPts val="1200"/>
              </a:spcAft>
              <a:buClrTx/>
            </a:pPr>
            <a:r>
              <a:rPr lang="en-GB" dirty="0">
                <a:effectLst/>
                <a:latin typeface="+mj-lt"/>
                <a:ea typeface="Calibri" panose="020F0502020204030204" pitchFamily="34" charset="0"/>
                <a:cs typeface="Times New Roman" panose="02020603050405020304" pitchFamily="18" charset="0"/>
              </a:rPr>
              <a:t>Recognise when prior outcomes can be used to make predictions.</a:t>
            </a:r>
            <a:endParaRPr lang="en-GB" b="1"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053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335360" y="1196752"/>
            <a:ext cx="11521279" cy="4752528"/>
          </a:xfrm>
        </p:spPr>
        <p:txBody>
          <a:bodyPr>
            <a:noAutofit/>
          </a:bodyPr>
          <a:lstStyle/>
          <a:p>
            <a:r>
              <a:rPr lang="en-GB" sz="2000" dirty="0"/>
              <a:t>Students will encounter probability in many aspects of their daily lives, from sporting events to weather reports. However, probability is an area of mathematics that students can find perplexing. Students may feel that their lived experiences do not reflect calculated mathematical likelihoods. For example, rolling a six on a dice in order to win a board game often ‘feels’ far less likely than any of the other outcomes. </a:t>
            </a:r>
          </a:p>
          <a:p>
            <a:r>
              <a:rPr lang="en-GB" sz="2000" dirty="0"/>
              <a:t>The introduction of probability at Key Stage 3 will offer students a way to quantify, explore and explain likelihood and coincidence, and to reason about uncertainty. </a:t>
            </a:r>
          </a:p>
          <a:p>
            <a:r>
              <a:rPr lang="en-GB" sz="2000" dirty="0"/>
              <a:t>Students should have the opportunity to engage in experiments and develop a feel for likely, unlikely, even, certain and impossible chances, before starting to quantify probabilities and the likelihood of different outcomes. </a:t>
            </a:r>
          </a:p>
          <a:p>
            <a:r>
              <a:rPr lang="en-GB" sz="2000" dirty="0"/>
              <a:t>Furthermore, students need to appreciate that predictions of likelihood do not predict individual events. Rather, experimental data will tend towards this theoretical value (for example, knowing that flipping a head or a tail on a coin has an even chance of occurring does not mean these outcomes will occur an equal number of times). </a:t>
            </a:r>
          </a:p>
          <a:p>
            <a:endParaRPr lang="en-GB" sz="2000" dirty="0"/>
          </a:p>
        </p:txBody>
      </p:sp>
    </p:spTree>
    <p:extLst>
      <p:ext uri="{BB962C8B-B14F-4D97-AF65-F5344CB8AC3E}">
        <p14:creationId xmlns:p14="http://schemas.microsoft.com/office/powerpoint/2010/main" val="74039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335360" y="1196752"/>
            <a:ext cx="11521279" cy="4752528"/>
          </a:xfrm>
        </p:spPr>
        <p:txBody>
          <a:bodyPr>
            <a:noAutofit/>
          </a:bodyPr>
          <a:lstStyle/>
          <a:p>
            <a:r>
              <a:rPr lang="en-GB" sz="2000" dirty="0"/>
              <a:t>Before they quantify probabilities, students need to appreciate that, where an event has different possible outcomes, some of these outcomes may be more or less likely than others for different possible reasons.</a:t>
            </a:r>
          </a:p>
          <a:p>
            <a:r>
              <a:rPr lang="en-GB" sz="2000" dirty="0"/>
              <a:t>One factor that underpins uncertainty is that of randomness: students should understand that although an individual event might be random, reasoning about uncertain events can be fruitful when they are repeated many times. Given enough time, trends in apparently random behaviour can become predictable by analysing the frequency of outcomes. </a:t>
            </a:r>
          </a:p>
          <a:p>
            <a:r>
              <a:rPr lang="en-GB" sz="2000" dirty="0"/>
              <a:t>Specific and precise language is key to working with probability. For example, students should understand the distinctions between an event (for example, flipping a coin) and an outcome (for example, a coin landing on heads) or between probability and possibility (for example, it is possible that it will snow in summer, but not probable).</a:t>
            </a:r>
          </a:p>
          <a:p>
            <a:r>
              <a:rPr lang="en-GB" sz="2000" dirty="0"/>
              <a:t>Students will learn that the total chance of all the outcomes of an event will sum to one and should understand how this can be illustrated on a number line, and subsequently link this knowledge to the relationship:</a:t>
            </a:r>
          </a:p>
          <a:p>
            <a:pPr marL="0" indent="0">
              <a:buNone/>
            </a:pPr>
            <a:r>
              <a:rPr lang="en-GB" sz="1800" b="1" dirty="0"/>
              <a:t>	[the chance of an outcome not happening] = 100% − [the chance of it happening]</a:t>
            </a:r>
          </a:p>
          <a:p>
            <a:endParaRPr lang="en-GB" sz="2000" dirty="0"/>
          </a:p>
          <a:p>
            <a:endParaRPr lang="en-GB" sz="2000" dirty="0"/>
          </a:p>
        </p:txBody>
      </p:sp>
    </p:spTree>
    <p:extLst>
      <p:ext uri="{BB962C8B-B14F-4D97-AF65-F5344CB8AC3E}">
        <p14:creationId xmlns:p14="http://schemas.microsoft.com/office/powerpoint/2010/main" val="262672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0"/>
          <a:ext cx="6160612" cy="3673805"/>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432212">
                <a:tc>
                  <a:txBody>
                    <a:bodyPr/>
                    <a:lstStyle/>
                    <a:p>
                      <a:r>
                        <a:rPr lang="en-GB" dirty="0"/>
                        <a:t>Key Stage 3 Learning Outcome</a:t>
                      </a:r>
                    </a:p>
                  </a:txBody>
                  <a:tcPr/>
                </a:tc>
                <a:extLst>
                  <a:ext uri="{0D108BD9-81ED-4DB2-BD59-A6C34878D82A}">
                    <a16:rowId xmlns:a16="http://schemas.microsoft.com/office/drawing/2014/main" val="1564221312"/>
                  </a:ext>
                </a:extLst>
              </a:tr>
              <a:tr h="1080531">
                <a:tc>
                  <a:txBody>
                    <a:bodyPr/>
                    <a:lstStyle/>
                    <a:p>
                      <a:pPr marL="285750" indent="-285750">
                        <a:buFont typeface="Arial" panose="020B0604020202020204" pitchFamily="34" charset="0"/>
                        <a:buChar char="•"/>
                      </a:pPr>
                      <a:r>
                        <a:rPr lang="en-GB" dirty="0"/>
                        <a:t>3.1.3 Understand that fractions are an example of a multiplicative relationship and apply this understanding to a range of contexts</a:t>
                      </a:r>
                    </a:p>
                  </a:txBody>
                  <a:tcPr anchor="ctr"/>
                </a:tc>
                <a:extLst>
                  <a:ext uri="{0D108BD9-81ED-4DB2-BD59-A6C34878D82A}">
                    <a16:rowId xmlns:a16="http://schemas.microsoft.com/office/drawing/2014/main" val="1387505252"/>
                  </a:ext>
                </a:extLst>
              </a:tr>
              <a:tr h="1080531">
                <a:tc>
                  <a:txBody>
                    <a:bodyPr/>
                    <a:lstStyle/>
                    <a:p>
                      <a:pPr marL="285750" indent="-285750">
                        <a:buFont typeface="Arial" panose="020B0604020202020204" pitchFamily="34" charset="0"/>
                        <a:buChar char="•"/>
                      </a:pPr>
                      <a:r>
                        <a:rPr lang="en-GB" dirty="0"/>
                        <a:t>3.1.4 Understand that ratios are an example of a multiplicative relationship and apply this understanding to a range of contexts</a:t>
                      </a:r>
                    </a:p>
                  </a:txBody>
                  <a:tcPr anchor="ctr"/>
                </a:tc>
                <a:extLst>
                  <a:ext uri="{0D108BD9-81ED-4DB2-BD59-A6C34878D82A}">
                    <a16:rowId xmlns:a16="http://schemas.microsoft.com/office/drawing/2014/main" val="502591801"/>
                  </a:ext>
                </a:extLst>
              </a:tr>
              <a:tr h="108053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a:t>
                      </a:r>
                      <a:r>
                        <a:rPr lang="en-GB" dirty="0"/>
                        <a:t>Numerical codes refer to statements of knowledge, skills and understanding in the NCETM breakdown of Key Stage 3 mathematics.</a:t>
                      </a:r>
                    </a:p>
                  </a:txBody>
                  <a:tcPr anchor="ct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459787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83CE1105-B92B-4021-95C9-E1D14EECFDB6}" vid="{9EAF0184-112F-41C9-83EE-CD0CDDB164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389</TotalTime>
  <Words>6290</Words>
  <Application>Microsoft Office PowerPoint</Application>
  <PresentationFormat>Widescreen</PresentationFormat>
  <Paragraphs>505</Paragraphs>
  <Slides>39</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Myriad Pro</vt:lpstr>
      <vt:lpstr>Custom Design</vt:lpstr>
      <vt:lpstr>Using experimental probability to determine likelihood</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Checking prior learning</vt:lpstr>
      <vt:lpstr>Checking prior learning (1)</vt:lpstr>
      <vt:lpstr>Checking prior learning (2)</vt:lpstr>
      <vt:lpstr>Common difficulties and misconceptions  </vt:lpstr>
      <vt:lpstr>Common difficulties and misconceptions (1)</vt:lpstr>
      <vt:lpstr>Recognise events in which outcomes are random</vt:lpstr>
      <vt:lpstr>PowerPoint Presentation</vt:lpstr>
      <vt:lpstr>Recognise events in which outcomes are random</vt:lpstr>
      <vt:lpstr>PowerPoint Presentation</vt:lpstr>
      <vt:lpstr>Understand that previous outcomes can be used to make predictions about behaviour over a large number of trials</vt:lpstr>
      <vt:lpstr>PowerPoint Presentation</vt:lpstr>
      <vt:lpstr>Understand that previous outcomes can be used to make predictions about behaviour over a large number of trials</vt:lpstr>
      <vt:lpstr>PowerPoint Presentation</vt:lpstr>
      <vt:lpstr>Understand that previous outcomes can be used to make predictions about behaviour over a large number of trials</vt:lpstr>
      <vt:lpstr>PowerPoint Presentation</vt:lpstr>
      <vt:lpstr>Recognise when prior outcomes can be used to make predictions</vt:lpstr>
      <vt:lpstr>Recognise when prior outcomes can be used to make predictions</vt:lpstr>
      <vt:lpstr>Recognise when prior outcomes can be used to make predictions</vt:lpstr>
      <vt:lpstr>Recognise when prior outcomes can be used to make predictions</vt:lpstr>
      <vt:lpstr>PowerPoint Presentation</vt:lpstr>
      <vt:lpstr>Reflection questions</vt:lpstr>
      <vt:lpstr>PowerPoint Presentation</vt:lpstr>
      <vt:lpstr>Appendices</vt:lpstr>
      <vt:lpstr>Key vocabulary (1) </vt:lpstr>
      <vt:lpstr>Key vocabulary (2) </vt:lpstr>
      <vt:lpstr>Representations and structure </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experimental probability to determine likelihood</dc:title>
  <dc:creator>Rebecca Donaldson</dc:creator>
  <cp:lastModifiedBy>Steve McCormack</cp:lastModifiedBy>
  <cp:revision>7</cp:revision>
  <dcterms:created xsi:type="dcterms:W3CDTF">2021-04-21T09:02:03Z</dcterms:created>
  <dcterms:modified xsi:type="dcterms:W3CDTF">2021-10-06T09:38:47Z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