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5.xml" ContentType="application/vnd.openxmlformats-officedocument.presentationml.tags+xml"/>
  <Override PartName="/ppt/notesSlides/notesSlide21.xml" ContentType="application/vnd.openxmlformats-officedocument.presentationml.notesSlide+xml"/>
  <Override PartName="/ppt/tags/tag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7.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8.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9.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0.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1.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52"/>
  </p:notesMasterIdLst>
  <p:sldIdLst>
    <p:sldId id="263" r:id="rId6"/>
    <p:sldId id="634" r:id="rId7"/>
    <p:sldId id="588" r:id="rId8"/>
    <p:sldId id="292" r:id="rId9"/>
    <p:sldId id="301" r:id="rId10"/>
    <p:sldId id="269" r:id="rId11"/>
    <p:sldId id="637" r:id="rId12"/>
    <p:sldId id="664" r:id="rId13"/>
    <p:sldId id="635" r:id="rId14"/>
    <p:sldId id="636" r:id="rId15"/>
    <p:sldId id="279" r:id="rId16"/>
    <p:sldId id="280" r:id="rId17"/>
    <p:sldId id="281" r:id="rId18"/>
    <p:sldId id="282" r:id="rId19"/>
    <p:sldId id="691" r:id="rId20"/>
    <p:sldId id="580" r:id="rId21"/>
    <p:sldId id="579" r:id="rId22"/>
    <p:sldId id="667" r:id="rId23"/>
    <p:sldId id="668" r:id="rId24"/>
    <p:sldId id="692" r:id="rId25"/>
    <p:sldId id="685" r:id="rId26"/>
    <p:sldId id="688" r:id="rId27"/>
    <p:sldId id="686" r:id="rId28"/>
    <p:sldId id="671" r:id="rId29"/>
    <p:sldId id="672" r:id="rId30"/>
    <p:sldId id="689" r:id="rId31"/>
    <p:sldId id="673" r:id="rId32"/>
    <p:sldId id="674" r:id="rId33"/>
    <p:sldId id="690" r:id="rId34"/>
    <p:sldId id="676" r:id="rId35"/>
    <p:sldId id="677" r:id="rId36"/>
    <p:sldId id="678" r:id="rId37"/>
    <p:sldId id="679" r:id="rId38"/>
    <p:sldId id="680" r:id="rId39"/>
    <p:sldId id="681" r:id="rId40"/>
    <p:sldId id="682" r:id="rId41"/>
    <p:sldId id="286" r:id="rId42"/>
    <p:sldId id="265" r:id="rId43"/>
    <p:sldId id="287" r:id="rId44"/>
    <p:sldId id="665" r:id="rId45"/>
    <p:sldId id="666" r:id="rId46"/>
    <p:sldId id="622" r:id="rId47"/>
    <p:sldId id="607" r:id="rId48"/>
    <p:sldId id="612" r:id="rId49"/>
    <p:sldId id="687" r:id="rId50"/>
    <p:sldId id="291" r:id="rId51"/>
  </p:sldIdLst>
  <p:sldSz cx="12192000" cy="6858000"/>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00628C"/>
    <a:srgbClr val="EBF5F5"/>
    <a:srgbClr val="FBF5D4"/>
    <a:srgbClr val="347574"/>
    <a:srgbClr val="466665"/>
    <a:srgbClr val="C8E2E8"/>
    <a:srgbClr val="82C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3796" autoAdjust="0"/>
  </p:normalViewPr>
  <p:slideViewPr>
    <p:cSldViewPr>
      <p:cViewPr varScale="1">
        <p:scale>
          <a:sx n="66" d="100"/>
          <a:sy n="66" d="100"/>
        </p:scale>
        <p:origin x="1044" y="6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McCormack" userId="a36034f6-e157-44c0-92e0-583c4185333c" providerId="ADAL" clId="{53EACBBF-580E-4CA7-8445-74C8B4185699}"/>
    <pc:docChg chg="custSel delSld modSld">
      <pc:chgData name="Steve McCormack" userId="a36034f6-e157-44c0-92e0-583c4185333c" providerId="ADAL" clId="{53EACBBF-580E-4CA7-8445-74C8B4185699}" dt="2021-09-21T07:02:36.679" v="91" actId="6549"/>
      <pc:docMkLst>
        <pc:docMk/>
      </pc:docMkLst>
      <pc:sldChg chg="modSp mod">
        <pc:chgData name="Steve McCormack" userId="a36034f6-e157-44c0-92e0-583c4185333c" providerId="ADAL" clId="{53EACBBF-580E-4CA7-8445-74C8B4185699}" dt="2021-09-21T07:02:36.679" v="91" actId="6549"/>
        <pc:sldMkLst>
          <pc:docMk/>
          <pc:sldMk cId="309275939" sldId="291"/>
        </pc:sldMkLst>
        <pc:spChg chg="mod">
          <ac:chgData name="Steve McCormack" userId="a36034f6-e157-44c0-92e0-583c4185333c" providerId="ADAL" clId="{53EACBBF-580E-4CA7-8445-74C8B4185699}" dt="2021-09-21T07:02:36.679" v="91" actId="6549"/>
          <ac:spMkLst>
            <pc:docMk/>
            <pc:sldMk cId="309275939" sldId="291"/>
            <ac:spMk id="2" creationId="{2FC8153A-3089-4481-8DDB-FCA2DBF5BD26}"/>
          </ac:spMkLst>
        </pc:spChg>
      </pc:sldChg>
      <pc:sldChg chg="modNotesTx">
        <pc:chgData name="Steve McCormack" userId="a36034f6-e157-44c0-92e0-583c4185333c" providerId="ADAL" clId="{53EACBBF-580E-4CA7-8445-74C8B4185699}" dt="2021-09-21T06:54:59.917" v="55" actId="20577"/>
        <pc:sldMkLst>
          <pc:docMk/>
          <pc:sldMk cId="1108706544" sldId="292"/>
        </pc:sldMkLst>
      </pc:sldChg>
      <pc:sldChg chg="modSp mod">
        <pc:chgData name="Steve McCormack" userId="a36034f6-e157-44c0-92e0-583c4185333c" providerId="ADAL" clId="{53EACBBF-580E-4CA7-8445-74C8B4185699}" dt="2021-09-21T06:58:37.788" v="58" actId="20577"/>
        <pc:sldMkLst>
          <pc:docMk/>
          <pc:sldMk cId="1972075379" sldId="579"/>
        </pc:sldMkLst>
        <pc:spChg chg="mod">
          <ac:chgData name="Steve McCormack" userId="a36034f6-e157-44c0-92e0-583c4185333c" providerId="ADAL" clId="{53EACBBF-580E-4CA7-8445-74C8B4185699}" dt="2021-09-21T06:58:37.788" v="58" actId="20577"/>
          <ac:spMkLst>
            <pc:docMk/>
            <pc:sldMk cId="1972075379" sldId="579"/>
            <ac:spMk id="46" creationId="{F54F07ED-8B66-4FB3-B9ED-20C6A6FEE49C}"/>
          </ac:spMkLst>
        </pc:spChg>
      </pc:sldChg>
      <pc:sldChg chg="modSp mod">
        <pc:chgData name="Steve McCormack" userId="a36034f6-e157-44c0-92e0-583c4185333c" providerId="ADAL" clId="{53EACBBF-580E-4CA7-8445-74C8B4185699}" dt="2021-09-21T06:58:25.198" v="57" actId="6549"/>
        <pc:sldMkLst>
          <pc:docMk/>
          <pc:sldMk cId="717258061" sldId="580"/>
        </pc:sldMkLst>
        <pc:spChg chg="mod">
          <ac:chgData name="Steve McCormack" userId="a36034f6-e157-44c0-92e0-583c4185333c" providerId="ADAL" clId="{53EACBBF-580E-4CA7-8445-74C8B4185699}" dt="2021-09-21T06:58:25.198" v="57" actId="6549"/>
          <ac:spMkLst>
            <pc:docMk/>
            <pc:sldMk cId="717258061" sldId="580"/>
            <ac:spMk id="2" creationId="{23A84928-1FCA-4634-9C2E-8162352F2955}"/>
          </ac:spMkLst>
        </pc:spChg>
      </pc:sldChg>
      <pc:sldChg chg="modSp mod">
        <pc:chgData name="Steve McCormack" userId="a36034f6-e157-44c0-92e0-583c4185333c" providerId="ADAL" clId="{53EACBBF-580E-4CA7-8445-74C8B4185699}" dt="2021-09-21T07:02:05.193" v="86" actId="6549"/>
        <pc:sldMkLst>
          <pc:docMk/>
          <pc:sldMk cId="1267945699" sldId="607"/>
        </pc:sldMkLst>
        <pc:spChg chg="mod">
          <ac:chgData name="Steve McCormack" userId="a36034f6-e157-44c0-92e0-583c4185333c" providerId="ADAL" clId="{53EACBBF-580E-4CA7-8445-74C8B4185699}" dt="2021-09-21T07:02:05.193" v="86" actId="6549"/>
          <ac:spMkLst>
            <pc:docMk/>
            <pc:sldMk cId="1267945699" sldId="607"/>
            <ac:spMk id="2" creationId="{468AD34D-48AC-4C34-99A5-DF560A5DFC10}"/>
          </ac:spMkLst>
        </pc:spChg>
      </pc:sldChg>
      <pc:sldChg chg="modSp mod">
        <pc:chgData name="Steve McCormack" userId="a36034f6-e157-44c0-92e0-583c4185333c" providerId="ADAL" clId="{53EACBBF-580E-4CA7-8445-74C8B4185699}" dt="2021-09-21T07:02:17.352" v="88" actId="6549"/>
        <pc:sldMkLst>
          <pc:docMk/>
          <pc:sldMk cId="1254757371" sldId="612"/>
        </pc:sldMkLst>
        <pc:spChg chg="mod">
          <ac:chgData name="Steve McCormack" userId="a36034f6-e157-44c0-92e0-583c4185333c" providerId="ADAL" clId="{53EACBBF-580E-4CA7-8445-74C8B4185699}" dt="2021-09-21T07:02:17.352" v="88" actId="6549"/>
          <ac:spMkLst>
            <pc:docMk/>
            <pc:sldMk cId="1254757371" sldId="612"/>
            <ac:spMk id="2" creationId="{468AD34D-48AC-4C34-99A5-DF560A5DFC10}"/>
          </ac:spMkLst>
        </pc:spChg>
      </pc:sldChg>
      <pc:sldChg chg="modSp mod">
        <pc:chgData name="Steve McCormack" userId="a36034f6-e157-44c0-92e0-583c4185333c" providerId="ADAL" clId="{53EACBBF-580E-4CA7-8445-74C8B4185699}" dt="2021-09-21T07:02:01.321" v="84" actId="6549"/>
        <pc:sldMkLst>
          <pc:docMk/>
          <pc:sldMk cId="2473925229" sldId="622"/>
        </pc:sldMkLst>
        <pc:spChg chg="mod">
          <ac:chgData name="Steve McCormack" userId="a36034f6-e157-44c0-92e0-583c4185333c" providerId="ADAL" clId="{53EACBBF-580E-4CA7-8445-74C8B4185699}" dt="2021-09-21T07:02:01.321" v="84" actId="6549"/>
          <ac:spMkLst>
            <pc:docMk/>
            <pc:sldMk cId="2473925229" sldId="622"/>
            <ac:spMk id="2" creationId="{468AD34D-48AC-4C34-99A5-DF560A5DFC10}"/>
          </ac:spMkLst>
        </pc:spChg>
      </pc:sldChg>
      <pc:sldChg chg="del">
        <pc:chgData name="Steve McCormack" userId="a36034f6-e157-44c0-92e0-583c4185333c" providerId="ADAL" clId="{53EACBBF-580E-4CA7-8445-74C8B4185699}" dt="2021-09-21T06:57:28.753" v="56" actId="2696"/>
        <pc:sldMkLst>
          <pc:docMk/>
          <pc:sldMk cId="2041680443" sldId="663"/>
        </pc:sldMkLst>
      </pc:sldChg>
      <pc:sldChg chg="modSp mod">
        <pc:chgData name="Steve McCormack" userId="a36034f6-e157-44c0-92e0-583c4185333c" providerId="ADAL" clId="{53EACBBF-580E-4CA7-8445-74C8B4185699}" dt="2021-09-21T07:01:50.745" v="82" actId="6549"/>
        <pc:sldMkLst>
          <pc:docMk/>
          <pc:sldMk cId="1455247651" sldId="665"/>
        </pc:sldMkLst>
        <pc:spChg chg="mod">
          <ac:chgData name="Steve McCormack" userId="a36034f6-e157-44c0-92e0-583c4185333c" providerId="ADAL" clId="{53EACBBF-580E-4CA7-8445-74C8B4185699}" dt="2021-09-21T07:01:50.745" v="82" actId="6549"/>
          <ac:spMkLst>
            <pc:docMk/>
            <pc:sldMk cId="1455247651" sldId="665"/>
            <ac:spMk id="2" creationId="{3D3B0D61-9420-4B06-8555-667429430C87}"/>
          </ac:spMkLst>
        </pc:spChg>
      </pc:sldChg>
      <pc:sldChg chg="modSp mod">
        <pc:chgData name="Steve McCormack" userId="a36034f6-e157-44c0-92e0-583c4185333c" providerId="ADAL" clId="{53EACBBF-580E-4CA7-8445-74C8B4185699}" dt="2021-09-21T06:58:49.768" v="59" actId="6549"/>
        <pc:sldMkLst>
          <pc:docMk/>
          <pc:sldMk cId="3821352778" sldId="667"/>
        </pc:sldMkLst>
        <pc:spChg chg="mod">
          <ac:chgData name="Steve McCormack" userId="a36034f6-e157-44c0-92e0-583c4185333c" providerId="ADAL" clId="{53EACBBF-580E-4CA7-8445-74C8B4185699}" dt="2021-09-21T06:58:49.768" v="59" actId="6549"/>
          <ac:spMkLst>
            <pc:docMk/>
            <pc:sldMk cId="3821352778" sldId="667"/>
            <ac:spMk id="2" creationId="{23A84928-1FCA-4634-9C2E-8162352F2955}"/>
          </ac:spMkLst>
        </pc:spChg>
      </pc:sldChg>
      <pc:sldChg chg="modSp mod">
        <pc:chgData name="Steve McCormack" userId="a36034f6-e157-44c0-92e0-583c4185333c" providerId="ADAL" clId="{53EACBBF-580E-4CA7-8445-74C8B4185699}" dt="2021-09-21T06:58:56.264" v="60" actId="6549"/>
        <pc:sldMkLst>
          <pc:docMk/>
          <pc:sldMk cId="3418405424" sldId="668"/>
        </pc:sldMkLst>
        <pc:spChg chg="mod">
          <ac:chgData name="Steve McCormack" userId="a36034f6-e157-44c0-92e0-583c4185333c" providerId="ADAL" clId="{53EACBBF-580E-4CA7-8445-74C8B4185699}" dt="2021-09-21T06:58:56.264" v="60" actId="6549"/>
          <ac:spMkLst>
            <pc:docMk/>
            <pc:sldMk cId="3418405424" sldId="668"/>
            <ac:spMk id="46" creationId="{F54F07ED-8B66-4FB3-B9ED-20C6A6FEE49C}"/>
          </ac:spMkLst>
        </pc:spChg>
      </pc:sldChg>
      <pc:sldChg chg="modSp mod">
        <pc:chgData name="Steve McCormack" userId="a36034f6-e157-44c0-92e0-583c4185333c" providerId="ADAL" clId="{53EACBBF-580E-4CA7-8445-74C8B4185699}" dt="2021-09-21T06:59:43.657" v="68" actId="6549"/>
        <pc:sldMkLst>
          <pc:docMk/>
          <pc:sldMk cId="1833291258" sldId="671"/>
        </pc:sldMkLst>
        <pc:spChg chg="mod">
          <ac:chgData name="Steve McCormack" userId="a36034f6-e157-44c0-92e0-583c4185333c" providerId="ADAL" clId="{53EACBBF-580E-4CA7-8445-74C8B4185699}" dt="2021-09-21T06:59:43.657" v="68" actId="6549"/>
          <ac:spMkLst>
            <pc:docMk/>
            <pc:sldMk cId="1833291258" sldId="671"/>
            <ac:spMk id="2" creationId="{23A84928-1FCA-4634-9C2E-8162352F2955}"/>
          </ac:spMkLst>
        </pc:spChg>
      </pc:sldChg>
      <pc:sldChg chg="modSp mod">
        <pc:chgData name="Steve McCormack" userId="a36034f6-e157-44c0-92e0-583c4185333c" providerId="ADAL" clId="{53EACBBF-580E-4CA7-8445-74C8B4185699}" dt="2021-09-21T06:59:54.057" v="69" actId="6549"/>
        <pc:sldMkLst>
          <pc:docMk/>
          <pc:sldMk cId="2641734742" sldId="672"/>
        </pc:sldMkLst>
        <pc:spChg chg="mod">
          <ac:chgData name="Steve McCormack" userId="a36034f6-e157-44c0-92e0-583c4185333c" providerId="ADAL" clId="{53EACBBF-580E-4CA7-8445-74C8B4185699}" dt="2021-09-21T06:59:54.057" v="69" actId="6549"/>
          <ac:spMkLst>
            <pc:docMk/>
            <pc:sldMk cId="2641734742" sldId="672"/>
            <ac:spMk id="46" creationId="{F54F07ED-8B66-4FB3-B9ED-20C6A6FEE49C}"/>
          </ac:spMkLst>
        </pc:spChg>
      </pc:sldChg>
      <pc:sldChg chg="modSp mod">
        <pc:chgData name="Steve McCormack" userId="a36034f6-e157-44c0-92e0-583c4185333c" providerId="ADAL" clId="{53EACBBF-580E-4CA7-8445-74C8B4185699}" dt="2021-09-21T07:00:04.408" v="71" actId="6549"/>
        <pc:sldMkLst>
          <pc:docMk/>
          <pc:sldMk cId="3001115187" sldId="673"/>
        </pc:sldMkLst>
        <pc:spChg chg="mod">
          <ac:chgData name="Steve McCormack" userId="a36034f6-e157-44c0-92e0-583c4185333c" providerId="ADAL" clId="{53EACBBF-580E-4CA7-8445-74C8B4185699}" dt="2021-09-21T07:00:04.408" v="71" actId="6549"/>
          <ac:spMkLst>
            <pc:docMk/>
            <pc:sldMk cId="3001115187" sldId="673"/>
            <ac:spMk id="2" creationId="{23A84928-1FCA-4634-9C2E-8162352F2955}"/>
          </ac:spMkLst>
        </pc:spChg>
      </pc:sldChg>
      <pc:sldChg chg="modSp mod">
        <pc:chgData name="Steve McCormack" userId="a36034f6-e157-44c0-92e0-583c4185333c" providerId="ADAL" clId="{53EACBBF-580E-4CA7-8445-74C8B4185699}" dt="2021-09-21T07:00:11.336" v="72" actId="6549"/>
        <pc:sldMkLst>
          <pc:docMk/>
          <pc:sldMk cId="1802504834" sldId="674"/>
        </pc:sldMkLst>
        <pc:spChg chg="mod">
          <ac:chgData name="Steve McCormack" userId="a36034f6-e157-44c0-92e0-583c4185333c" providerId="ADAL" clId="{53EACBBF-580E-4CA7-8445-74C8B4185699}" dt="2021-09-21T07:00:11.336" v="72" actId="6549"/>
          <ac:spMkLst>
            <pc:docMk/>
            <pc:sldMk cId="1802504834" sldId="674"/>
            <ac:spMk id="46" creationId="{F54F07ED-8B66-4FB3-B9ED-20C6A6FEE49C}"/>
          </ac:spMkLst>
        </pc:spChg>
      </pc:sldChg>
      <pc:sldChg chg="modSp mod">
        <pc:chgData name="Steve McCormack" userId="a36034f6-e157-44c0-92e0-583c4185333c" providerId="ADAL" clId="{53EACBBF-580E-4CA7-8445-74C8B4185699}" dt="2021-09-21T07:00:33.945" v="74" actId="6549"/>
        <pc:sldMkLst>
          <pc:docMk/>
          <pc:sldMk cId="820618959" sldId="676"/>
        </pc:sldMkLst>
        <pc:spChg chg="mod">
          <ac:chgData name="Steve McCormack" userId="a36034f6-e157-44c0-92e0-583c4185333c" providerId="ADAL" clId="{53EACBBF-580E-4CA7-8445-74C8B4185699}" dt="2021-09-21T07:00:33.945" v="74" actId="6549"/>
          <ac:spMkLst>
            <pc:docMk/>
            <pc:sldMk cId="820618959" sldId="676"/>
            <ac:spMk id="10" creationId="{E515EDB3-E0D3-4486-B5B7-F4681B2C5B78}"/>
          </ac:spMkLst>
        </pc:spChg>
      </pc:sldChg>
      <pc:sldChg chg="modSp mod">
        <pc:chgData name="Steve McCormack" userId="a36034f6-e157-44c0-92e0-583c4185333c" providerId="ADAL" clId="{53EACBBF-580E-4CA7-8445-74C8B4185699}" dt="2021-09-21T07:00:40.264" v="75" actId="6549"/>
        <pc:sldMkLst>
          <pc:docMk/>
          <pc:sldMk cId="4009223646" sldId="677"/>
        </pc:sldMkLst>
        <pc:spChg chg="mod">
          <ac:chgData name="Steve McCormack" userId="a36034f6-e157-44c0-92e0-583c4185333c" providerId="ADAL" clId="{53EACBBF-580E-4CA7-8445-74C8B4185699}" dt="2021-09-21T07:00:40.264" v="75" actId="6549"/>
          <ac:spMkLst>
            <pc:docMk/>
            <pc:sldMk cId="4009223646" sldId="677"/>
            <ac:spMk id="2" creationId="{23A84928-1FCA-4634-9C2E-8162352F2955}"/>
          </ac:spMkLst>
        </pc:spChg>
      </pc:sldChg>
      <pc:sldChg chg="modSp mod">
        <pc:chgData name="Steve McCormack" userId="a36034f6-e157-44c0-92e0-583c4185333c" providerId="ADAL" clId="{53EACBBF-580E-4CA7-8445-74C8B4185699}" dt="2021-09-21T07:00:57.081" v="76" actId="6549"/>
        <pc:sldMkLst>
          <pc:docMk/>
          <pc:sldMk cId="141724582" sldId="678"/>
        </pc:sldMkLst>
        <pc:spChg chg="mod">
          <ac:chgData name="Steve McCormack" userId="a36034f6-e157-44c0-92e0-583c4185333c" providerId="ADAL" clId="{53EACBBF-580E-4CA7-8445-74C8B4185699}" dt="2021-09-21T07:00:57.081" v="76" actId="6549"/>
          <ac:spMkLst>
            <pc:docMk/>
            <pc:sldMk cId="141724582" sldId="678"/>
            <ac:spMk id="46" creationId="{F54F07ED-8B66-4FB3-B9ED-20C6A6FEE49C}"/>
          </ac:spMkLst>
        </pc:spChg>
      </pc:sldChg>
      <pc:sldChg chg="modSp mod">
        <pc:chgData name="Steve McCormack" userId="a36034f6-e157-44c0-92e0-583c4185333c" providerId="ADAL" clId="{53EACBBF-580E-4CA7-8445-74C8B4185699}" dt="2021-09-21T07:01:17.306" v="77" actId="6549"/>
        <pc:sldMkLst>
          <pc:docMk/>
          <pc:sldMk cId="61428567" sldId="679"/>
        </pc:sldMkLst>
        <pc:spChg chg="mod">
          <ac:chgData name="Steve McCormack" userId="a36034f6-e157-44c0-92e0-583c4185333c" providerId="ADAL" clId="{53EACBBF-580E-4CA7-8445-74C8B4185699}" dt="2021-09-21T07:01:17.306" v="77" actId="6549"/>
          <ac:spMkLst>
            <pc:docMk/>
            <pc:sldMk cId="61428567" sldId="679"/>
            <ac:spMk id="2" creationId="{23A84928-1FCA-4634-9C2E-8162352F2955}"/>
          </ac:spMkLst>
        </pc:spChg>
      </pc:sldChg>
      <pc:sldChg chg="modSp mod">
        <pc:chgData name="Steve McCormack" userId="a36034f6-e157-44c0-92e0-583c4185333c" providerId="ADAL" clId="{53EACBBF-580E-4CA7-8445-74C8B4185699}" dt="2021-09-21T07:01:22.937" v="78" actId="6549"/>
        <pc:sldMkLst>
          <pc:docMk/>
          <pc:sldMk cId="653441518" sldId="680"/>
        </pc:sldMkLst>
        <pc:spChg chg="mod">
          <ac:chgData name="Steve McCormack" userId="a36034f6-e157-44c0-92e0-583c4185333c" providerId="ADAL" clId="{53EACBBF-580E-4CA7-8445-74C8B4185699}" dt="2021-09-21T07:01:22.937" v="78" actId="6549"/>
          <ac:spMkLst>
            <pc:docMk/>
            <pc:sldMk cId="653441518" sldId="680"/>
            <ac:spMk id="46" creationId="{F54F07ED-8B66-4FB3-B9ED-20C6A6FEE49C}"/>
          </ac:spMkLst>
        </pc:spChg>
      </pc:sldChg>
      <pc:sldChg chg="modSp mod">
        <pc:chgData name="Steve McCormack" userId="a36034f6-e157-44c0-92e0-583c4185333c" providerId="ADAL" clId="{53EACBBF-580E-4CA7-8445-74C8B4185699}" dt="2021-09-21T07:01:31.208" v="79" actId="20577"/>
        <pc:sldMkLst>
          <pc:docMk/>
          <pc:sldMk cId="1338230772" sldId="681"/>
        </pc:sldMkLst>
        <pc:spChg chg="mod">
          <ac:chgData name="Steve McCormack" userId="a36034f6-e157-44c0-92e0-583c4185333c" providerId="ADAL" clId="{53EACBBF-580E-4CA7-8445-74C8B4185699}" dt="2021-09-21T07:01:31.208" v="79" actId="20577"/>
          <ac:spMkLst>
            <pc:docMk/>
            <pc:sldMk cId="1338230772" sldId="681"/>
            <ac:spMk id="2" creationId="{23A84928-1FCA-4634-9C2E-8162352F2955}"/>
          </ac:spMkLst>
        </pc:spChg>
      </pc:sldChg>
      <pc:sldChg chg="modSp mod">
        <pc:chgData name="Steve McCormack" userId="a36034f6-e157-44c0-92e0-583c4185333c" providerId="ADAL" clId="{53EACBBF-580E-4CA7-8445-74C8B4185699}" dt="2021-09-21T07:01:36.424" v="80" actId="6549"/>
        <pc:sldMkLst>
          <pc:docMk/>
          <pc:sldMk cId="2267907555" sldId="682"/>
        </pc:sldMkLst>
        <pc:spChg chg="mod">
          <ac:chgData name="Steve McCormack" userId="a36034f6-e157-44c0-92e0-583c4185333c" providerId="ADAL" clId="{53EACBBF-580E-4CA7-8445-74C8B4185699}" dt="2021-09-21T07:01:36.424" v="80" actId="6549"/>
          <ac:spMkLst>
            <pc:docMk/>
            <pc:sldMk cId="2267907555" sldId="682"/>
            <ac:spMk id="46" creationId="{F54F07ED-8B66-4FB3-B9ED-20C6A6FEE49C}"/>
          </ac:spMkLst>
        </pc:spChg>
      </pc:sldChg>
      <pc:sldChg chg="modSp mod">
        <pc:chgData name="Steve McCormack" userId="a36034f6-e157-44c0-92e0-583c4185333c" providerId="ADAL" clId="{53EACBBF-580E-4CA7-8445-74C8B4185699}" dt="2021-09-21T06:59:18.953" v="65" actId="20577"/>
        <pc:sldMkLst>
          <pc:docMk/>
          <pc:sldMk cId="4090683895" sldId="685"/>
        </pc:sldMkLst>
        <pc:spChg chg="mod">
          <ac:chgData name="Steve McCormack" userId="a36034f6-e157-44c0-92e0-583c4185333c" providerId="ADAL" clId="{53EACBBF-580E-4CA7-8445-74C8B4185699}" dt="2021-09-21T06:59:18.953" v="65" actId="20577"/>
          <ac:spMkLst>
            <pc:docMk/>
            <pc:sldMk cId="4090683895" sldId="685"/>
            <ac:spMk id="2" creationId="{23A84928-1FCA-4634-9C2E-8162352F2955}"/>
          </ac:spMkLst>
        </pc:spChg>
      </pc:sldChg>
      <pc:sldChg chg="modSp mod">
        <pc:chgData name="Steve McCormack" userId="a36034f6-e157-44c0-92e0-583c4185333c" providerId="ADAL" clId="{53EACBBF-580E-4CA7-8445-74C8B4185699}" dt="2021-09-21T06:59:39.385" v="67" actId="6549"/>
        <pc:sldMkLst>
          <pc:docMk/>
          <pc:sldMk cId="3914370241" sldId="686"/>
        </pc:sldMkLst>
        <pc:spChg chg="mod">
          <ac:chgData name="Steve McCormack" userId="a36034f6-e157-44c0-92e0-583c4185333c" providerId="ADAL" clId="{53EACBBF-580E-4CA7-8445-74C8B4185699}" dt="2021-09-21T06:59:39.385" v="67" actId="6549"/>
          <ac:spMkLst>
            <pc:docMk/>
            <pc:sldMk cId="3914370241" sldId="686"/>
            <ac:spMk id="46" creationId="{F54F07ED-8B66-4FB3-B9ED-20C6A6FEE49C}"/>
          </ac:spMkLst>
        </pc:spChg>
      </pc:sldChg>
      <pc:sldChg chg="modSp mod">
        <pc:chgData name="Steve McCormack" userId="a36034f6-e157-44c0-92e0-583c4185333c" providerId="ADAL" clId="{53EACBBF-580E-4CA7-8445-74C8B4185699}" dt="2021-09-21T07:02:30.216" v="89" actId="6549"/>
        <pc:sldMkLst>
          <pc:docMk/>
          <pc:sldMk cId="2860942281" sldId="687"/>
        </pc:sldMkLst>
        <pc:spChg chg="mod">
          <ac:chgData name="Steve McCormack" userId="a36034f6-e157-44c0-92e0-583c4185333c" providerId="ADAL" clId="{53EACBBF-580E-4CA7-8445-74C8B4185699}" dt="2021-09-21T07:02:30.216" v="89" actId="6549"/>
          <ac:spMkLst>
            <pc:docMk/>
            <pc:sldMk cId="2860942281" sldId="687"/>
            <ac:spMk id="2" creationId="{23A84928-1FCA-4634-9C2E-8162352F2955}"/>
          </ac:spMkLst>
        </pc:spChg>
      </pc:sldChg>
      <pc:sldChg chg="modSp mod">
        <pc:chgData name="Steve McCormack" userId="a36034f6-e157-44c0-92e0-583c4185333c" providerId="ADAL" clId="{53EACBBF-580E-4CA7-8445-74C8B4185699}" dt="2021-09-21T06:59:28.505" v="66" actId="6549"/>
        <pc:sldMkLst>
          <pc:docMk/>
          <pc:sldMk cId="2140695988" sldId="688"/>
        </pc:sldMkLst>
        <pc:spChg chg="mod">
          <ac:chgData name="Steve McCormack" userId="a36034f6-e157-44c0-92e0-583c4185333c" providerId="ADAL" clId="{53EACBBF-580E-4CA7-8445-74C8B4185699}" dt="2021-09-21T06:59:28.505" v="66" actId="6549"/>
          <ac:spMkLst>
            <pc:docMk/>
            <pc:sldMk cId="2140695988" sldId="688"/>
            <ac:spMk id="28" creationId="{57AABC2B-C5B5-4A2D-A411-5C7AD001AFB3}"/>
          </ac:spMkLst>
        </pc:spChg>
      </pc:sldChg>
      <pc:sldChg chg="modSp mod">
        <pc:chgData name="Steve McCormack" userId="a36034f6-e157-44c0-92e0-583c4185333c" providerId="ADAL" clId="{53EACBBF-580E-4CA7-8445-74C8B4185699}" dt="2021-09-21T06:59:59.560" v="70" actId="6549"/>
        <pc:sldMkLst>
          <pc:docMk/>
          <pc:sldMk cId="3879743472" sldId="689"/>
        </pc:sldMkLst>
        <pc:spChg chg="mod">
          <ac:chgData name="Steve McCormack" userId="a36034f6-e157-44c0-92e0-583c4185333c" providerId="ADAL" clId="{53EACBBF-580E-4CA7-8445-74C8B4185699}" dt="2021-09-21T06:59:59.560" v="70" actId="6549"/>
          <ac:spMkLst>
            <pc:docMk/>
            <pc:sldMk cId="3879743472" sldId="689"/>
            <ac:spMk id="46" creationId="{F54F07ED-8B66-4FB3-B9ED-20C6A6FEE49C}"/>
          </ac:spMkLst>
        </pc:spChg>
      </pc:sldChg>
      <pc:sldChg chg="modSp mod">
        <pc:chgData name="Steve McCormack" userId="a36034f6-e157-44c0-92e0-583c4185333c" providerId="ADAL" clId="{53EACBBF-580E-4CA7-8445-74C8B4185699}" dt="2021-09-21T07:00:23.785" v="73" actId="6549"/>
        <pc:sldMkLst>
          <pc:docMk/>
          <pc:sldMk cId="4142011849" sldId="690"/>
        </pc:sldMkLst>
        <pc:spChg chg="mod">
          <ac:chgData name="Steve McCormack" userId="a36034f6-e157-44c0-92e0-583c4185333c" providerId="ADAL" clId="{53EACBBF-580E-4CA7-8445-74C8B4185699}" dt="2021-09-21T07:00:23.785" v="73" actId="6549"/>
          <ac:spMkLst>
            <pc:docMk/>
            <pc:sldMk cId="4142011849" sldId="690"/>
            <ac:spMk id="38" creationId="{EBAC6A66-903D-4F99-8396-08033E462795}"/>
          </ac:spMkLst>
        </pc:spChg>
      </pc:sldChg>
      <pc:sldChg chg="modSp mod">
        <pc:chgData name="Steve McCormack" userId="a36034f6-e157-44c0-92e0-583c4185333c" providerId="ADAL" clId="{53EACBBF-580E-4CA7-8445-74C8B4185699}" dt="2021-09-21T06:59:07.929" v="64" actId="20577"/>
        <pc:sldMkLst>
          <pc:docMk/>
          <pc:sldMk cId="3626479665" sldId="692"/>
        </pc:sldMkLst>
        <pc:spChg chg="mod">
          <ac:chgData name="Steve McCormack" userId="a36034f6-e157-44c0-92e0-583c4185333c" providerId="ADAL" clId="{53EACBBF-580E-4CA7-8445-74C8B4185699}" dt="2021-09-21T06:59:00.824" v="61" actId="6549"/>
          <ac:spMkLst>
            <pc:docMk/>
            <pc:sldMk cId="3626479665" sldId="692"/>
            <ac:spMk id="46" creationId="{F54F07ED-8B66-4FB3-B9ED-20C6A6FEE49C}"/>
          </ac:spMkLst>
        </pc:spChg>
        <pc:spChg chg="mod">
          <ac:chgData name="Steve McCormack" userId="a36034f6-e157-44c0-92e0-583c4185333c" providerId="ADAL" clId="{53EACBBF-580E-4CA7-8445-74C8B4185699}" dt="2021-09-21T06:59:07.929" v="64" actId="20577"/>
          <ac:spMkLst>
            <pc:docMk/>
            <pc:sldMk cId="3626479665" sldId="692"/>
            <ac:spMk id="47" creationId="{B2B6868B-315C-4B5D-8054-AC593F78467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DD315-CABA-48C9-B8B8-E7F4A7C4E8FE}" type="datetimeFigureOut">
              <a:rPr lang="en-GB" smtClean="0"/>
              <a:t>21/09/2021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cetm.org.uk/classroom-resources/secmm-mathematical-prompts-for-deeper-thinking-video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a:p>
        </p:txBody>
      </p:sp>
    </p:spTree>
    <p:extLst>
      <p:ext uri="{BB962C8B-B14F-4D97-AF65-F5344CB8AC3E}">
        <p14:creationId xmlns:p14="http://schemas.microsoft.com/office/powerpoint/2010/main" val="304431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a:p>
        </p:txBody>
      </p:sp>
    </p:spTree>
    <p:extLst>
      <p:ext uri="{BB962C8B-B14F-4D97-AF65-F5344CB8AC3E}">
        <p14:creationId xmlns:p14="http://schemas.microsoft.com/office/powerpoint/2010/main" val="709669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15</a:t>
            </a:fld>
            <a:endParaRPr lang="en-GB"/>
          </a:p>
        </p:txBody>
      </p:sp>
    </p:spTree>
    <p:extLst>
      <p:ext uri="{BB962C8B-B14F-4D97-AF65-F5344CB8AC3E}">
        <p14:creationId xmlns:p14="http://schemas.microsoft.com/office/powerpoint/2010/main" val="3769135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symbol connects c with a + b? Why?</a:t>
            </a:r>
          </a:p>
          <a:p>
            <a:pPr>
              <a:spcBef>
                <a:spcPts val="400"/>
              </a:spcBef>
              <a:spcAft>
                <a:spcPts val="400"/>
              </a:spcAft>
            </a:pPr>
            <a:r>
              <a:rPr lang="en-GB" sz="1200" dirty="0">
                <a:solidFill>
                  <a:srgbClr val="008080"/>
                </a:solidFill>
                <a:latin typeface="Myriad Pro"/>
              </a:rPr>
              <a:t>How can you use the answers to part a to write a family of equations for parts b and c?</a:t>
            </a:r>
          </a:p>
          <a:p>
            <a:pPr>
              <a:spcBef>
                <a:spcPts val="400"/>
              </a:spcBef>
              <a:spcAft>
                <a:spcPts val="400"/>
              </a:spcAft>
            </a:pPr>
            <a:r>
              <a:rPr lang="en-GB" sz="1200" dirty="0">
                <a:solidFill>
                  <a:srgbClr val="008080"/>
                </a:solidFill>
                <a:latin typeface="Myriad Pro"/>
              </a:rPr>
              <a:t>What do you need to be careful of when adding the red bar and the yellow bar in part c?</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280670" indent="-280670">
              <a:spcBef>
                <a:spcPts val="400"/>
              </a:spcBef>
              <a:spcAft>
                <a:spcPts val="400"/>
              </a:spcAft>
            </a:pPr>
            <a:r>
              <a:rPr lang="en-GB" sz="1800" dirty="0">
                <a:solidFill>
                  <a:srgbClr val="000000"/>
                </a:solidFill>
                <a:effectLst/>
                <a:latin typeface="Myriad Pro"/>
                <a:ea typeface="Calibri" panose="020F0502020204030204" pitchFamily="34" charset="0"/>
                <a:cs typeface="Arial" panose="020B0604020202020204" pitchFamily="34" charset="0"/>
              </a:rPr>
              <a:t>In </a:t>
            </a:r>
            <a:r>
              <a:rPr lang="en-GB" sz="1800" i="1" dirty="0">
                <a:solidFill>
                  <a:srgbClr val="000000"/>
                </a:solidFill>
                <a:effectLst/>
                <a:latin typeface="Myriad Pro"/>
                <a:ea typeface="Calibri" panose="020F0502020204030204" pitchFamily="34" charset="0"/>
                <a:cs typeface="Arial" panose="020B0604020202020204" pitchFamily="34" charset="0"/>
              </a:rPr>
              <a:t>Example 1</a:t>
            </a:r>
            <a:r>
              <a:rPr lang="en-GB" sz="1800" dirty="0">
                <a:solidFill>
                  <a:srgbClr val="000000"/>
                </a:solidFill>
                <a:effectLst/>
                <a:latin typeface="Myriad Pro"/>
                <a:ea typeface="Calibri" panose="020F0502020204030204" pitchFamily="34" charset="0"/>
                <a:cs typeface="Arial" panose="020B0604020202020204" pitchFamily="34" charset="0"/>
              </a:rPr>
              <a:t> part a), students’ awareness should be directed to the structure of the addition represented by the bar model. They should be encouraged to describe the connection between the diagram and the symbolic representation.</a:t>
            </a:r>
          </a:p>
          <a:p>
            <a:r>
              <a:rPr lang="en-GB" dirty="0"/>
              <a:t>When working on part b), students’ awareness should then be drawn to the similarity with part a), with a particular focus on the way that 3x or 2x + 5 can be considered as a single object and manipulated in the same way as in the first example.</a:t>
            </a:r>
          </a:p>
          <a:p>
            <a:r>
              <a:rPr lang="en-GB" dirty="0"/>
              <a:t>The expression 6x − 5 in the third diagram has been chosen to raise possible common </a:t>
            </a:r>
            <a:r>
              <a:rPr lang="en-GB" sz="1800" dirty="0">
                <a:effectLst/>
                <a:latin typeface="Myriad Pro"/>
                <a:ea typeface="Calibri" panose="020F0502020204030204" pitchFamily="34" charset="0"/>
                <a:cs typeface="Times New Roman" panose="02020603050405020304" pitchFamily="18" charset="0"/>
              </a:rPr>
              <a:t>misconceptions when subtracting a negative value. Consider possible outcomes that are likely to be given by students, including 8</a:t>
            </a:r>
            <a:r>
              <a:rPr lang="en-GB" sz="1800" i="1" dirty="0">
                <a:effectLst/>
                <a:latin typeface="Myriad Pro"/>
                <a:ea typeface="Calibri" panose="020F0502020204030204" pitchFamily="34" charset="0"/>
                <a:cs typeface="Times New Roman" panose="02020603050405020304" pitchFamily="18" charset="0"/>
              </a:rPr>
              <a:t>x</a:t>
            </a:r>
            <a:r>
              <a:rPr lang="en-GB" sz="1800" dirty="0">
                <a:effectLst/>
                <a:latin typeface="Myriad Pro"/>
                <a:ea typeface="Calibri" panose="020F0502020204030204" pitchFamily="34" charset="0"/>
                <a:cs typeface="Times New Roman" panose="02020603050405020304" pitchFamily="18" charset="0"/>
              </a:rPr>
              <a:t> − 6</a:t>
            </a:r>
            <a:r>
              <a:rPr lang="en-GB" sz="1800" i="1" dirty="0">
                <a:effectLst/>
                <a:latin typeface="Myriad Pro"/>
                <a:ea typeface="Calibri" panose="020F0502020204030204" pitchFamily="34" charset="0"/>
                <a:cs typeface="Times New Roman" panose="02020603050405020304" pitchFamily="18" charset="0"/>
              </a:rPr>
              <a:t>x</a:t>
            </a:r>
            <a:r>
              <a:rPr lang="en-GB" sz="1800" dirty="0">
                <a:effectLst/>
                <a:latin typeface="Myriad Pro"/>
                <a:ea typeface="Calibri" panose="020F0502020204030204" pitchFamily="34" charset="0"/>
                <a:cs typeface="Times New Roman" panose="02020603050405020304" pitchFamily="18" charset="0"/>
              </a:rPr>
              <a:t> − 5 = 2</a:t>
            </a:r>
            <a:r>
              <a:rPr lang="en-GB" sz="1800" i="1" dirty="0">
                <a:effectLst/>
                <a:latin typeface="Myriad Pro"/>
                <a:ea typeface="Calibri" panose="020F0502020204030204" pitchFamily="34" charset="0"/>
                <a:cs typeface="Times New Roman" panose="02020603050405020304" pitchFamily="18" charset="0"/>
              </a:rPr>
              <a:t>x</a:t>
            </a:r>
            <a:r>
              <a:rPr lang="en-GB" sz="1800" dirty="0">
                <a:effectLst/>
                <a:latin typeface="Myriad Pro"/>
                <a:ea typeface="Calibri" panose="020F0502020204030204" pitchFamily="34" charset="0"/>
                <a:cs typeface="Times New Roman" panose="02020603050405020304" pitchFamily="18" charset="0"/>
              </a:rPr>
              <a:t> + 5 or 8</a:t>
            </a:r>
            <a:r>
              <a:rPr lang="en-GB" sz="1800" i="1" dirty="0">
                <a:effectLst/>
                <a:latin typeface="Myriad Pro"/>
                <a:ea typeface="Calibri" panose="020F0502020204030204" pitchFamily="34" charset="0"/>
                <a:cs typeface="Times New Roman" panose="02020603050405020304" pitchFamily="18" charset="0"/>
              </a:rPr>
              <a:t>x</a:t>
            </a:r>
            <a:r>
              <a:rPr lang="en-GB" sz="1800" dirty="0">
                <a:effectLst/>
                <a:latin typeface="Myriad Pro"/>
                <a:ea typeface="Calibri" panose="020F0502020204030204" pitchFamily="34" charset="0"/>
                <a:cs typeface="Times New Roman" panose="02020603050405020304" pitchFamily="18" charset="0"/>
              </a:rPr>
              <a:t> − (6</a:t>
            </a:r>
            <a:r>
              <a:rPr lang="en-GB" sz="1800" i="1" dirty="0">
                <a:effectLst/>
                <a:latin typeface="Myriad Pro"/>
                <a:ea typeface="Calibri" panose="020F0502020204030204" pitchFamily="34" charset="0"/>
                <a:cs typeface="Times New Roman" panose="02020603050405020304" pitchFamily="18" charset="0"/>
              </a:rPr>
              <a:t>x</a:t>
            </a:r>
            <a:r>
              <a:rPr lang="en-GB" sz="1800" dirty="0">
                <a:effectLst/>
                <a:latin typeface="Myriad Pro"/>
                <a:ea typeface="Calibri" panose="020F0502020204030204" pitchFamily="34" charset="0"/>
                <a:cs typeface="Times New Roman" panose="02020603050405020304" pitchFamily="18" charset="0"/>
              </a:rPr>
              <a:t> − 5) = 2</a:t>
            </a:r>
            <a:r>
              <a:rPr lang="en-GB" sz="1800" i="1" dirty="0">
                <a:effectLst/>
                <a:latin typeface="Myriad Pro"/>
                <a:ea typeface="Calibri" panose="020F0502020204030204" pitchFamily="34" charset="0"/>
                <a:cs typeface="Times New Roman" panose="02020603050405020304" pitchFamily="18" charset="0"/>
              </a:rPr>
              <a:t>x</a:t>
            </a:r>
            <a:r>
              <a:rPr lang="en-GB" sz="1800" dirty="0">
                <a:effectLst/>
                <a:latin typeface="Myriad Pro"/>
                <a:ea typeface="Calibri" panose="020F0502020204030204" pitchFamily="34" charset="0"/>
                <a:cs typeface="Times New Roman" panose="02020603050405020304" pitchFamily="18" charset="0"/>
              </a:rPr>
              <a:t> + 5, and raise the use of brackets to support the understanding of 6</a:t>
            </a:r>
            <a:r>
              <a:rPr lang="en-GB" sz="1800" i="1" dirty="0">
                <a:effectLst/>
                <a:latin typeface="Myriad Pro"/>
                <a:ea typeface="Calibri" panose="020F0502020204030204" pitchFamily="34" charset="0"/>
                <a:cs typeface="Times New Roman" panose="02020603050405020304" pitchFamily="18" charset="0"/>
              </a:rPr>
              <a:t>x</a:t>
            </a:r>
            <a:r>
              <a:rPr lang="en-GB" sz="1800" dirty="0">
                <a:effectLst/>
                <a:latin typeface="Myriad Pro"/>
                <a:ea typeface="Calibri" panose="020F0502020204030204" pitchFamily="34" charset="0"/>
                <a:cs typeface="Times New Roman" panose="02020603050405020304" pitchFamily="18" charset="0"/>
              </a:rPr>
              <a:t> − 5 as an object.</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16</a:t>
            </a:fld>
            <a:endParaRPr lang="en-GB"/>
          </a:p>
        </p:txBody>
      </p:sp>
    </p:spTree>
    <p:extLst>
      <p:ext uri="{BB962C8B-B14F-4D97-AF65-F5344CB8AC3E}">
        <p14:creationId xmlns:p14="http://schemas.microsoft.com/office/powerpoint/2010/main" val="3630015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 18 of the 2.2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3210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What has happened to __ to transform it into __?</a:t>
            </a:r>
          </a:p>
          <a:p>
            <a:r>
              <a:rPr lang="en-GB" sz="2000" b="0" dirty="0">
                <a:solidFill>
                  <a:srgbClr val="008080"/>
                </a:solidFill>
                <a:latin typeface="Myriad Pro"/>
              </a:rPr>
              <a:t>If you know __, what else do you know? What other statements can you write using each equation? </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As in Example 1, students’ attention in Example 2 should be directed to the expression as an object, and the way in which this object has been transformed in the second part. The intention here is to encourage familiarity and an awareness of the way in which an expression as a whole can be transformed. </a:t>
            </a:r>
            <a:r>
              <a:rPr lang="en-GB" sz="1800" dirty="0">
                <a:effectLst/>
                <a:latin typeface="Myriad Pro"/>
                <a:ea typeface="Calibri" panose="020F0502020204030204" pitchFamily="34" charset="0"/>
                <a:cs typeface="Times New Roman" panose="02020603050405020304" pitchFamily="18" charset="0"/>
              </a:rPr>
              <a:t>For example, a prompt for part d) might be </a:t>
            </a:r>
            <a:r>
              <a:rPr lang="en-GB" sz="1800" i="1" dirty="0">
                <a:effectLst/>
                <a:latin typeface="Myriad Pro"/>
                <a:ea typeface="Calibri" panose="020F0502020204030204" pitchFamily="34" charset="0"/>
                <a:cs typeface="Times New Roman" panose="02020603050405020304" pitchFamily="18" charset="0"/>
              </a:rPr>
              <a:t>‘What has happened to 8f + 12 to transform it into 8f + 2?’</a:t>
            </a:r>
            <a:r>
              <a:rPr lang="en-GB" sz="1800" dirty="0">
                <a:effectLst/>
                <a:latin typeface="Myriad Pro"/>
                <a:ea typeface="Calibri" panose="020F0502020204030204" pitchFamily="34" charset="0"/>
                <a:cs typeface="Times New Roman" panose="02020603050405020304" pitchFamily="18" charset="0"/>
              </a:rPr>
              <a:t>, encouraging the idea that 8</a:t>
            </a:r>
            <a:r>
              <a:rPr lang="en-GB" sz="1800" i="1" dirty="0">
                <a:effectLst/>
                <a:latin typeface="Myriad Pro"/>
                <a:ea typeface="Calibri" panose="020F0502020204030204" pitchFamily="34" charset="0"/>
                <a:cs typeface="Times New Roman" panose="02020603050405020304" pitchFamily="18" charset="0"/>
              </a:rPr>
              <a:t>f</a:t>
            </a:r>
            <a:r>
              <a:rPr lang="en-GB" sz="1800" dirty="0">
                <a:effectLst/>
                <a:latin typeface="Myriad Pro"/>
                <a:ea typeface="Calibri" panose="020F0502020204030204" pitchFamily="34" charset="0"/>
                <a:cs typeface="Times New Roman" panose="02020603050405020304" pitchFamily="18" charset="0"/>
              </a:rPr>
              <a:t> + 12 is a single object on which a subtraction has been carried out and from which another valid equation can be written.</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18</a:t>
            </a:fld>
            <a:endParaRPr lang="en-GB"/>
          </a:p>
        </p:txBody>
      </p:sp>
    </p:spTree>
    <p:extLst>
      <p:ext uri="{BB962C8B-B14F-4D97-AF65-F5344CB8AC3E}">
        <p14:creationId xmlns:p14="http://schemas.microsoft.com/office/powerpoint/2010/main" val="3395592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19 of the 2.2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47651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19 of the 2.2 Core Concept document.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downloadable </a:t>
            </a:r>
            <a:r>
              <a:rPr lang="en-GB" dirty="0" err="1"/>
              <a:t>powerpoint</a:t>
            </a:r>
            <a:r>
              <a:rPr lang="en-GB" dirty="0"/>
              <a:t>, giving more insight into the video and some links to research, can be found on the </a:t>
            </a:r>
            <a:r>
              <a:rPr lang="en-GB" dirty="0">
                <a:hlinkClick r:id="rId3"/>
              </a:rPr>
              <a:t>Mathematical Prompts for Deeper Thinking videos | NCETM</a:t>
            </a:r>
            <a:r>
              <a:rPr lang="en-GB" dirty="0"/>
              <a:t> page.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31071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is the same and different about the equations on each arm?</a:t>
            </a:r>
          </a:p>
          <a:p>
            <a:pPr>
              <a:spcBef>
                <a:spcPts val="400"/>
              </a:spcBef>
              <a:spcAft>
                <a:spcPts val="400"/>
              </a:spcAft>
            </a:pPr>
            <a:r>
              <a:rPr lang="en-GB" sz="1200" dirty="0">
                <a:solidFill>
                  <a:srgbClr val="008080"/>
                </a:solidFill>
                <a:latin typeface="Myriad Pro"/>
              </a:rPr>
              <a:t>Will the value of x have changed?</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Myriad Pro"/>
                <a:ea typeface="Calibri" panose="020F0502020204030204" pitchFamily="34" charset="0"/>
                <a:cs typeface="Arial" panose="020B0604020202020204" pitchFamily="34" charset="0"/>
              </a:rPr>
              <a:t>The use of a spider diagram constructed according to given rules can give students an opportunity to understand the impact of making a change to an equation while maintaining the equilibrium. This is not intended to be an efficient strategy for solving equations; rather the intention is to offer insight into the structures that underpin the process of ‘performing the same operation on each side’.</a:t>
            </a:r>
          </a:p>
          <a:p>
            <a:r>
              <a:rPr lang="en-GB" sz="1800" dirty="0">
                <a:effectLst/>
                <a:latin typeface="Myriad Pro"/>
                <a:ea typeface="Calibri" panose="020F0502020204030204" pitchFamily="34" charset="0"/>
                <a:cs typeface="Times New Roman" panose="02020603050405020304" pitchFamily="18" charset="0"/>
              </a:rPr>
              <a:t>Once students have made sense of this spider diagram, and identified the rules used, you might follow this with a task in which they create their own spider diagram following the same rules but with a different starting point, or offer a starting point that is not the centre of the spider, for example using the task on the next slide.</a:t>
            </a:r>
          </a:p>
          <a:p>
            <a:r>
              <a:rPr lang="en-GB" dirty="0"/>
              <a:t>A blank template of the spider diagram can be found in the appendices. </a:t>
            </a:r>
          </a:p>
        </p:txBody>
      </p:sp>
      <p:sp>
        <p:nvSpPr>
          <p:cNvPr id="4" name="Slide Number Placeholder 3"/>
          <p:cNvSpPr>
            <a:spLocks noGrp="1"/>
          </p:cNvSpPr>
          <p:nvPr>
            <p:ph type="sldNum" sz="quarter" idx="5"/>
          </p:nvPr>
        </p:nvSpPr>
        <p:spPr/>
        <p:txBody>
          <a:bodyPr/>
          <a:lstStyle/>
          <a:p>
            <a:fld id="{95CC6D43-B330-470E-9514-C837501A6F5A}" type="slidenum">
              <a:rPr lang="en-GB" smtClean="0"/>
              <a:t>21</a:t>
            </a:fld>
            <a:endParaRPr lang="en-GB"/>
          </a:p>
        </p:txBody>
      </p:sp>
    </p:spTree>
    <p:extLst>
      <p:ext uri="{BB962C8B-B14F-4D97-AF65-F5344CB8AC3E}">
        <p14:creationId xmlns:p14="http://schemas.microsoft.com/office/powerpoint/2010/main" val="3862353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22</a:t>
            </a:fld>
            <a:endParaRPr lang="en-GB"/>
          </a:p>
        </p:txBody>
      </p:sp>
    </p:spTree>
    <p:extLst>
      <p:ext uri="{BB962C8B-B14F-4D97-AF65-F5344CB8AC3E}">
        <p14:creationId xmlns:p14="http://schemas.microsoft.com/office/powerpoint/2010/main" val="2516270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how you might use this example can be found on pages 19-20 of the 2.2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279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Linked on this slide is the Theme Overview document of </a:t>
            </a:r>
            <a:r>
              <a:rPr lang="en-GB" i="1" dirty="0"/>
              <a:t>Operating on Number. </a:t>
            </a:r>
            <a:r>
              <a:rPr lang="en-GB" i="0" dirty="0"/>
              <a:t>This document includes</a:t>
            </a:r>
            <a:r>
              <a:rPr lang="en-GB" dirty="0"/>
              <a:t> why it is important, the key underpinning knowledge and links to prior and future learning. There is also guidance about how the five big ideas of Teaching for Mastery relate specifically to this theme.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a:p>
        </p:txBody>
      </p:sp>
    </p:spTree>
    <p:extLst>
      <p:ext uri="{BB962C8B-B14F-4D97-AF65-F5344CB8AC3E}">
        <p14:creationId xmlns:p14="http://schemas.microsoft.com/office/powerpoint/2010/main" val="929346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do you predict will happen each time? Why? How could you check? </a:t>
            </a:r>
          </a:p>
          <a:p>
            <a:pPr>
              <a:spcBef>
                <a:spcPts val="400"/>
              </a:spcBef>
              <a:spcAft>
                <a:spcPts val="400"/>
              </a:spcAft>
            </a:pPr>
            <a:r>
              <a:rPr lang="en-GB" sz="1200" dirty="0">
                <a:solidFill>
                  <a:srgbClr val="008080"/>
                </a:solidFill>
                <a:latin typeface="Myriad Pro"/>
              </a:rPr>
              <a:t>When is equilibrium maintained? When is it not maintained?</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Example 4 is designed to make explicit some of the manipulations that will and will not maintain equilibrium in an equation. Students should be discouraged from rushing in to solve the equation by manipulating it; rather, they should be given the opportunity to reason and make predictions about the impact of making the changes described.</a:t>
            </a:r>
          </a:p>
          <a:p>
            <a:r>
              <a:rPr lang="en-GB" dirty="0"/>
              <a:t>It may be beneficial to offer part a) and discuss this, before then offering part b) and again discussing students’ predictions and reasoning, followed by part c), rather than offering all three as a single exercise.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24</a:t>
            </a:fld>
            <a:endParaRPr lang="en-GB"/>
          </a:p>
        </p:txBody>
      </p:sp>
    </p:spTree>
    <p:extLst>
      <p:ext uri="{BB962C8B-B14F-4D97-AF65-F5344CB8AC3E}">
        <p14:creationId xmlns:p14="http://schemas.microsoft.com/office/powerpoint/2010/main" val="4110842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pages 20-21 of the 2.2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33846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20-21 of the 2.2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00262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happens to the value of x when every term in an equation is multiplied by the same value? </a:t>
            </a:r>
          </a:p>
          <a:p>
            <a:pPr>
              <a:spcBef>
                <a:spcPts val="400"/>
              </a:spcBef>
              <a:spcAft>
                <a:spcPts val="400"/>
              </a:spcAft>
            </a:pPr>
            <a:r>
              <a:rPr lang="en-GB" sz="1200" dirty="0">
                <a:solidFill>
                  <a:srgbClr val="008080"/>
                </a:solidFill>
                <a:latin typeface="Myriad Pro"/>
              </a:rPr>
              <a:t>Could you simplify any of these transformations further?</a:t>
            </a:r>
          </a:p>
          <a:p>
            <a:pPr>
              <a:spcBef>
                <a:spcPts val="400"/>
              </a:spcBef>
              <a:spcAft>
                <a:spcPts val="400"/>
              </a:spcAft>
            </a:pPr>
            <a:r>
              <a:rPr lang="en-GB" sz="1200" dirty="0">
                <a:solidFill>
                  <a:srgbClr val="008080"/>
                </a:solidFill>
                <a:latin typeface="Myriad Pro"/>
              </a:rPr>
              <a:t>How could you correct the equations that are false?</a:t>
            </a:r>
          </a:p>
          <a:p>
            <a:pPr>
              <a:spcBef>
                <a:spcPts val="400"/>
              </a:spcBef>
              <a:spcAft>
                <a:spcPts val="400"/>
              </a:spcAft>
            </a:pPr>
            <a:r>
              <a:rPr lang="en-GB" sz="1200" dirty="0">
                <a:solidFill>
                  <a:srgbClr val="008080"/>
                </a:solidFill>
                <a:latin typeface="Myriad Pro"/>
              </a:rPr>
              <a:t>Which of these transformations gets us closer to solving the equation?</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There are only two equations here – parts c) and g) – that are not a correct transformation of the given equation. Some of the transformations offered – parts d) and h) – have not been simplified, and this may be a useful discussion point for students. Although the intention of this task is not to focus on processes for solving an equation, a useful prompt might be to ask which of the valid transformations students think moves closer to a solution and why.</a:t>
            </a:r>
          </a:p>
        </p:txBody>
      </p:sp>
      <p:sp>
        <p:nvSpPr>
          <p:cNvPr id="4" name="Slide Number Placeholder 3"/>
          <p:cNvSpPr>
            <a:spLocks noGrp="1"/>
          </p:cNvSpPr>
          <p:nvPr>
            <p:ph type="sldNum" sz="quarter" idx="5"/>
          </p:nvPr>
        </p:nvSpPr>
        <p:spPr/>
        <p:txBody>
          <a:bodyPr/>
          <a:lstStyle/>
          <a:p>
            <a:fld id="{95CC6D43-B330-470E-9514-C837501A6F5A}" type="slidenum">
              <a:rPr lang="en-GB" smtClean="0"/>
              <a:t>27</a:t>
            </a:fld>
            <a:endParaRPr lang="en-GB"/>
          </a:p>
        </p:txBody>
      </p:sp>
    </p:spTree>
    <p:extLst>
      <p:ext uri="{BB962C8B-B14F-4D97-AF65-F5344CB8AC3E}">
        <p14:creationId xmlns:p14="http://schemas.microsoft.com/office/powerpoint/2010/main" val="2770068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this example, including the intended misconceptions, can be found on page 21 of the 2.2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757012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Which of these equations would be easier to solve? Why?</a:t>
            </a:r>
          </a:p>
          <a:p>
            <a:pPr>
              <a:spcBef>
                <a:spcPts val="400"/>
              </a:spcBef>
              <a:spcAft>
                <a:spcPts val="400"/>
              </a:spcAft>
            </a:pPr>
            <a:r>
              <a:rPr lang="en-GB" sz="1200" dirty="0">
                <a:solidFill>
                  <a:srgbClr val="008080"/>
                </a:solidFill>
                <a:latin typeface="Myriad Pro"/>
              </a:rPr>
              <a:t>Will the value of x be the same or different in each of these?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sz="1800" dirty="0">
                <a:effectLst/>
                <a:latin typeface="Myriad Pro"/>
                <a:ea typeface="Calibri" panose="020F0502020204030204" pitchFamily="34" charset="0"/>
                <a:cs typeface="Times New Roman" panose="02020603050405020304" pitchFamily="18" charset="0"/>
              </a:rPr>
              <a:t>From previous use of these spider diagrams (in </a:t>
            </a:r>
            <a:r>
              <a:rPr lang="en-GB" sz="1800" i="1" dirty="0">
                <a:effectLst/>
                <a:latin typeface="Myriad Pro"/>
                <a:ea typeface="Calibri" panose="020F0502020204030204" pitchFamily="34" charset="0"/>
                <a:cs typeface="Times New Roman" panose="02020603050405020304" pitchFamily="18" charset="0"/>
              </a:rPr>
              <a:t>Example 3</a:t>
            </a:r>
            <a:r>
              <a:rPr lang="en-GB" sz="1800" dirty="0">
                <a:effectLst/>
                <a:latin typeface="Myriad Pro"/>
                <a:ea typeface="Calibri" panose="020F0502020204030204" pitchFamily="34" charset="0"/>
                <a:cs typeface="Times New Roman" panose="02020603050405020304" pitchFamily="18" charset="0"/>
              </a:rPr>
              <a:t>), students should know that all of the equations in the diagram have the same solution. The focus for </a:t>
            </a:r>
            <a:r>
              <a:rPr lang="en-GB" sz="1800" i="1" dirty="0">
                <a:effectLst/>
                <a:latin typeface="Myriad Pro"/>
                <a:ea typeface="Calibri" panose="020F0502020204030204" pitchFamily="34" charset="0"/>
                <a:cs typeface="Times New Roman" panose="02020603050405020304" pitchFamily="18" charset="0"/>
              </a:rPr>
              <a:t>Example 6</a:t>
            </a:r>
            <a:r>
              <a:rPr lang="en-GB" sz="1800" dirty="0">
                <a:effectLst/>
                <a:latin typeface="Myriad Pro"/>
                <a:ea typeface="Calibri" panose="020F0502020204030204" pitchFamily="34" charset="0"/>
                <a:cs typeface="Times New Roman" panose="02020603050405020304" pitchFamily="18" charset="0"/>
              </a:rPr>
              <a:t> is to draw attention to particular transformations that move closer to a solution to the equation. A key understanding here is that removing one of the terms of the equation makes finding a solution more straightforward, and it is this that should be a focus of this task.</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29</a:t>
            </a:fld>
            <a:endParaRPr lang="en-GB"/>
          </a:p>
        </p:txBody>
      </p:sp>
    </p:spTree>
    <p:extLst>
      <p:ext uri="{BB962C8B-B14F-4D97-AF65-F5344CB8AC3E}">
        <p14:creationId xmlns:p14="http://schemas.microsoft.com/office/powerpoint/2010/main" val="3579469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22 of the 2.2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512232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transformation has taken place each time to change the original equation?</a:t>
            </a:r>
          </a:p>
          <a:p>
            <a:pPr>
              <a:spcBef>
                <a:spcPts val="400"/>
              </a:spcBef>
              <a:spcAft>
                <a:spcPts val="400"/>
              </a:spcAft>
            </a:pPr>
            <a:r>
              <a:rPr lang="en-GB" sz="1200" dirty="0">
                <a:solidFill>
                  <a:srgbClr val="008080"/>
                </a:solidFill>
                <a:latin typeface="Myriad Pro"/>
              </a:rPr>
              <a:t>Which transformations get us closer to finding the solution to the equation?</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Example 7, students are offered a range of correct manipulations, allowing them to focus on making a decision about which manipulation(s) will move them closer to solving the equation. </a:t>
            </a:r>
            <a:r>
              <a:rPr lang="en-GB" sz="1800" dirty="0">
                <a:solidFill>
                  <a:srgbClr val="000000"/>
                </a:solidFill>
                <a:effectLst/>
                <a:latin typeface="Myriad Pro"/>
                <a:ea typeface="Calibri" panose="020F0502020204030204" pitchFamily="34" charset="0"/>
                <a:cs typeface="Arial" panose="020B0604020202020204" pitchFamily="34" charset="0"/>
              </a:rPr>
              <a:t>A useful discussion might be had around what transformation has taken place to change the original equation to each of the examples (with the exception of part (vii), each example is the result of just one change), but the key idea here is that some of these transformations – parts (ii), (iii), (v), (vi) and perhaps (vii) – reduce the number of terms in the equation while maintaining the equality, and so move closer to a solution.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31</a:t>
            </a:fld>
            <a:endParaRPr lang="en-GB"/>
          </a:p>
        </p:txBody>
      </p:sp>
    </p:spTree>
    <p:extLst>
      <p:ext uri="{BB962C8B-B14F-4D97-AF65-F5344CB8AC3E}">
        <p14:creationId xmlns:p14="http://schemas.microsoft.com/office/powerpoint/2010/main" val="31277366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this example can be found on pages 22-23 of the 2.2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4378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What do you know? What has changed between each step?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rgbClr val="008080"/>
                </a:solidFill>
                <a:latin typeface="Myriad Pro"/>
              </a:rPr>
              <a:t>How can you transform the equation to move backwards and forwards along the arrows?</a:t>
            </a:r>
          </a:p>
          <a:p>
            <a:r>
              <a:rPr lang="en-GB" sz="2000" b="0" dirty="0">
                <a:solidFill>
                  <a:srgbClr val="008080"/>
                </a:solidFill>
                <a:latin typeface="Myriad Pro"/>
              </a:rPr>
              <a:t>What information do you need to be able to find the unknown each time? How can you get to that stage?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800" dirty="0">
                <a:effectLst/>
                <a:latin typeface="Myriad Pro"/>
                <a:ea typeface="Calibri" panose="020F0502020204030204" pitchFamily="34" charset="0"/>
                <a:cs typeface="Times New Roman" panose="02020603050405020304" pitchFamily="18" charset="0"/>
              </a:rPr>
              <a:t>In </a:t>
            </a:r>
            <a:r>
              <a:rPr lang="en-GB" sz="1800" i="1" dirty="0">
                <a:effectLst/>
                <a:latin typeface="Myriad Pro"/>
                <a:ea typeface="Calibri" panose="020F0502020204030204" pitchFamily="34" charset="0"/>
                <a:cs typeface="Times New Roman" panose="02020603050405020304" pitchFamily="18" charset="0"/>
              </a:rPr>
              <a:t>Example 8,</a:t>
            </a:r>
            <a:r>
              <a:rPr lang="en-GB" sz="1800" dirty="0">
                <a:effectLst/>
                <a:latin typeface="Myriad Pro"/>
                <a:ea typeface="Calibri" panose="020F0502020204030204" pitchFamily="34" charset="0"/>
                <a:cs typeface="Times New Roman" panose="02020603050405020304" pitchFamily="18" charset="0"/>
              </a:rPr>
              <a:t> students are taken through a particular set of steps, and their attention should be drawn to the way in which it is possible to move ‘backwards’ through these by choosing efficient transformations, meaning that the unknown is on one side of the equals sign and the constant term on the other. The focus here is on what has changed from one step to the next, and so undoing this in order to transform the equation into a simpler equivalent equation.</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33</a:t>
            </a:fld>
            <a:endParaRPr lang="en-GB"/>
          </a:p>
        </p:txBody>
      </p:sp>
    </p:spTree>
    <p:extLst>
      <p:ext uri="{BB962C8B-B14F-4D97-AF65-F5344CB8AC3E}">
        <p14:creationId xmlns:p14="http://schemas.microsoft.com/office/powerpoint/2010/main" val="1207845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key ideas marked with an asterisk, we exemplified the common difficulties and misconceptions that students might have and included elements of what teaching for mastery may look like. We have provided examples of possible student tasks and teaching approaches. </a:t>
            </a:r>
          </a:p>
          <a:p>
            <a:endParaRPr lang="en-GB" dirty="0"/>
          </a:p>
          <a:p>
            <a:r>
              <a:rPr lang="en-GB" dirty="0"/>
              <a:t>Within these slides are ‘classroom-ready’ versions of the examples for the key idea that has been highlighted. There are also slides that may be useful for discussion in a professional development session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a:p>
        </p:txBody>
      </p:sp>
    </p:spTree>
    <p:extLst>
      <p:ext uri="{BB962C8B-B14F-4D97-AF65-F5344CB8AC3E}">
        <p14:creationId xmlns:p14="http://schemas.microsoft.com/office/powerpoint/2010/main" val="4209265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23 of the 2.2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871771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Can you solve this equation? If not, how can you transform it so that you can?</a:t>
            </a:r>
          </a:p>
          <a:p>
            <a:r>
              <a:rPr lang="en-GB" sz="2000" b="0" dirty="0">
                <a:solidFill>
                  <a:srgbClr val="008080"/>
                </a:solidFill>
                <a:latin typeface="Myriad Pro"/>
              </a:rPr>
              <a:t>Is there more than one way to transform the equation?</a:t>
            </a:r>
            <a:endParaRPr lang="en-GB" sz="1200" b="0" dirty="0">
              <a:solidFill>
                <a:srgbClr val="008080"/>
              </a:solidFill>
              <a:latin typeface="Myriad Pro"/>
            </a:endParaRPr>
          </a:p>
          <a:p>
            <a:pPr>
              <a:spcBef>
                <a:spcPts val="400"/>
              </a:spcBef>
              <a:spcAft>
                <a:spcPts val="400"/>
              </a:spcAft>
            </a:pPr>
            <a:endParaRPr lang="en-GB" sz="1000" dirty="0">
              <a:solidFill>
                <a:srgbClr val="008080"/>
              </a:solidFill>
              <a:latin typeface="Myriad Pro"/>
            </a:endParaRPr>
          </a:p>
          <a:p>
            <a:pPr>
              <a:spcBef>
                <a:spcPts val="400"/>
              </a:spcBef>
              <a:spcAft>
                <a:spcPts val="400"/>
              </a:spcAft>
            </a:pPr>
            <a:r>
              <a:rPr lang="en-GB" sz="10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solidFill>
                  <a:srgbClr val="000000"/>
                </a:solidFill>
                <a:effectLst/>
                <a:latin typeface="Myriad Pro"/>
                <a:ea typeface="Calibri" panose="020F0502020204030204" pitchFamily="34" charset="0"/>
                <a:cs typeface="Arial" panose="020B0604020202020204" pitchFamily="34" charset="0"/>
              </a:rPr>
              <a:t>Example 9</a:t>
            </a:r>
            <a:r>
              <a:rPr lang="en-GB" sz="1200" dirty="0">
                <a:solidFill>
                  <a:srgbClr val="000000"/>
                </a:solidFill>
                <a:effectLst/>
                <a:latin typeface="Myriad Pro"/>
                <a:ea typeface="Calibri" panose="020F0502020204030204" pitchFamily="34" charset="0"/>
                <a:cs typeface="Arial" panose="020B0604020202020204" pitchFamily="34" charset="0"/>
              </a:rPr>
              <a:t> provides an opportunity for students to practise solving equations with the unknown value on each side.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yriad Pro"/>
                <a:ea typeface="Calibri" panose="020F0502020204030204" pitchFamily="34" charset="0"/>
                <a:cs typeface="Times New Roman" panose="02020603050405020304" pitchFamily="18" charset="0"/>
              </a:rPr>
              <a:t>In part a), equations (ii) and (iii) are transformations of equation (</a:t>
            </a:r>
            <a:r>
              <a:rPr lang="en-GB" sz="1200" dirty="0" err="1">
                <a:effectLst/>
                <a:latin typeface="Myriad Pro"/>
                <a:ea typeface="Calibri" panose="020F0502020204030204" pitchFamily="34" charset="0"/>
                <a:cs typeface="Times New Roman" panose="02020603050405020304" pitchFamily="18" charset="0"/>
              </a:rPr>
              <a:t>i</a:t>
            </a:r>
            <a:r>
              <a:rPr lang="en-GB" sz="1200" dirty="0">
                <a:effectLst/>
                <a:latin typeface="Myriad Pro"/>
                <a:ea typeface="Calibri" panose="020F0502020204030204" pitchFamily="34" charset="0"/>
                <a:cs typeface="Times New Roman" panose="02020603050405020304" pitchFamily="18" charset="0"/>
              </a:rPr>
              <a:t>). This may give students a chance to discuss reducing the complexity of an equation by ensuring that the unknown is on just one side.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yriad Pro"/>
                <a:ea typeface="Calibri" panose="020F0502020204030204" pitchFamily="34" charset="0"/>
                <a:cs typeface="Times New Roman" panose="02020603050405020304" pitchFamily="18" charset="0"/>
              </a:rPr>
              <a:t>Part b) offers practice at making decisions about which term of the equation to ‘move’ to make solving quick and efficient (for example, in part (</a:t>
            </a:r>
            <a:r>
              <a:rPr lang="en-GB" sz="1200" dirty="0" err="1">
                <a:effectLst/>
                <a:latin typeface="Myriad Pro"/>
                <a:ea typeface="Calibri" panose="020F0502020204030204" pitchFamily="34" charset="0"/>
                <a:cs typeface="Times New Roman" panose="02020603050405020304" pitchFamily="18" charset="0"/>
              </a:rPr>
              <a:t>i</a:t>
            </a:r>
            <a:r>
              <a:rPr lang="en-GB" sz="1200" dirty="0">
                <a:effectLst/>
                <a:latin typeface="Myriad Pro"/>
                <a:ea typeface="Calibri" panose="020F0502020204030204" pitchFamily="34" charset="0"/>
                <a:cs typeface="Times New Roman" panose="02020603050405020304" pitchFamily="18" charset="0"/>
              </a:rPr>
              <a:t>), students might start by adding x to each side, while in parts (ii) and (iii) they might add 3x to each side). This task may provide different routes to reach a solution for students to discuss and unpick.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Myriad Pro"/>
                <a:ea typeface="Calibri" panose="020F0502020204030204" pitchFamily="34" charset="0"/>
                <a:cs typeface="Arial" panose="020B0604020202020204" pitchFamily="34" charset="0"/>
              </a:rPr>
              <a:t>Part c) introduces fractional and decimal elements to the equation for students to work with. This may allow them to further generalise the process of solving an equation by working with more complex numbers.</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35</a:t>
            </a:fld>
            <a:endParaRPr lang="en-GB"/>
          </a:p>
        </p:txBody>
      </p:sp>
    </p:spTree>
    <p:extLst>
      <p:ext uri="{BB962C8B-B14F-4D97-AF65-F5344CB8AC3E}">
        <p14:creationId xmlns:p14="http://schemas.microsoft.com/office/powerpoint/2010/main" val="18085047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pages 23-24 of the 2.2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181729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More information about the representations and structure involved in this key idea can be found:</a:t>
            </a:r>
          </a:p>
          <a:p>
            <a:pPr marL="171450" indent="-171450">
              <a:buFont typeface="Arial" panose="020B0604020202020204" pitchFamily="34" charset="0"/>
              <a:buChar char="•"/>
            </a:pPr>
            <a:r>
              <a:rPr lang="en-GB" dirty="0"/>
              <a:t>On page 11 and 12 of the Theme Overview document.</a:t>
            </a:r>
          </a:p>
          <a:p>
            <a:pPr marL="171450" indent="-171450">
              <a:buFont typeface="Arial" panose="020B0604020202020204" pitchFamily="34" charset="0"/>
              <a:buChar char="•"/>
            </a:pPr>
            <a:r>
              <a:rPr lang="en-GB" dirty="0"/>
              <a:t>In the ‘Using mathematical representations at KS3’ documents</a:t>
            </a:r>
          </a:p>
          <a:p>
            <a:endParaRPr lang="en-GB" dirty="0"/>
          </a:p>
          <a:p>
            <a:r>
              <a:rPr lang="en-GB" dirty="0"/>
              <a:t>Links to all of these can be found on the final slide.</a:t>
            </a:r>
          </a:p>
        </p:txBody>
      </p:sp>
      <p:sp>
        <p:nvSpPr>
          <p:cNvPr id="4" name="Slide Number Placeholder 3"/>
          <p:cNvSpPr>
            <a:spLocks noGrp="1"/>
          </p:cNvSpPr>
          <p:nvPr>
            <p:ph type="sldNum" sz="quarter" idx="5"/>
          </p:nvPr>
        </p:nvSpPr>
        <p:spPr/>
        <p:txBody>
          <a:bodyPr/>
          <a:lstStyle/>
          <a:p>
            <a:fld id="{95CC6D43-B330-470E-9514-C837501A6F5A}" type="slidenum">
              <a:rPr lang="en-GB" smtClean="0"/>
              <a:t>41</a:t>
            </a:fld>
            <a:endParaRPr lang="en-GB"/>
          </a:p>
        </p:txBody>
      </p:sp>
    </p:spTree>
    <p:extLst>
      <p:ext uri="{BB962C8B-B14F-4D97-AF65-F5344CB8AC3E}">
        <p14:creationId xmlns:p14="http://schemas.microsoft.com/office/powerpoint/2010/main" val="41805709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2 Operating on number</a:t>
            </a:r>
          </a:p>
        </p:txBody>
      </p:sp>
      <p:sp>
        <p:nvSpPr>
          <p:cNvPr id="4" name="Slide Number Placeholder 3"/>
          <p:cNvSpPr>
            <a:spLocks noGrp="1"/>
          </p:cNvSpPr>
          <p:nvPr>
            <p:ph type="sldNum" sz="quarter" idx="5"/>
          </p:nvPr>
        </p:nvSpPr>
        <p:spPr/>
        <p:txBody>
          <a:bodyPr/>
          <a:lstStyle/>
          <a:p>
            <a:fld id="{95CC6D43-B330-470E-9514-C837501A6F5A}" type="slidenum">
              <a:rPr lang="en-GB" smtClean="0"/>
              <a:t>42</a:t>
            </a:fld>
            <a:endParaRPr lang="en-GB"/>
          </a:p>
        </p:txBody>
      </p:sp>
    </p:spTree>
    <p:extLst>
      <p:ext uri="{BB962C8B-B14F-4D97-AF65-F5344CB8AC3E}">
        <p14:creationId xmlns:p14="http://schemas.microsoft.com/office/powerpoint/2010/main" val="31459990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2 Operating on number</a:t>
            </a:r>
          </a:p>
        </p:txBody>
      </p:sp>
      <p:sp>
        <p:nvSpPr>
          <p:cNvPr id="4" name="Slide Number Placeholder 3"/>
          <p:cNvSpPr>
            <a:spLocks noGrp="1"/>
          </p:cNvSpPr>
          <p:nvPr>
            <p:ph type="sldNum" sz="quarter" idx="5"/>
          </p:nvPr>
        </p:nvSpPr>
        <p:spPr/>
        <p:txBody>
          <a:bodyPr/>
          <a:lstStyle/>
          <a:p>
            <a:fld id="{95CC6D43-B330-470E-9514-C837501A6F5A}" type="slidenum">
              <a:rPr lang="en-GB" smtClean="0"/>
              <a:t>43</a:t>
            </a:fld>
            <a:endParaRPr lang="en-GB"/>
          </a:p>
        </p:txBody>
      </p:sp>
    </p:spTree>
    <p:extLst>
      <p:ext uri="{BB962C8B-B14F-4D97-AF65-F5344CB8AC3E}">
        <p14:creationId xmlns:p14="http://schemas.microsoft.com/office/powerpoint/2010/main" val="26958341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2 Operating on Number</a:t>
            </a:r>
          </a:p>
        </p:txBody>
      </p:sp>
      <p:sp>
        <p:nvSpPr>
          <p:cNvPr id="4" name="Slide Number Placeholder 3"/>
          <p:cNvSpPr>
            <a:spLocks noGrp="1"/>
          </p:cNvSpPr>
          <p:nvPr>
            <p:ph type="sldNum" sz="quarter" idx="5"/>
          </p:nvPr>
        </p:nvSpPr>
        <p:spPr/>
        <p:txBody>
          <a:bodyPr/>
          <a:lstStyle/>
          <a:p>
            <a:fld id="{95CC6D43-B330-470E-9514-C837501A6F5A}" type="slidenum">
              <a:rPr lang="en-GB" smtClean="0"/>
              <a:t>44</a:t>
            </a:fld>
            <a:endParaRPr lang="en-GB"/>
          </a:p>
        </p:txBody>
      </p:sp>
    </p:spTree>
    <p:extLst>
      <p:ext uri="{BB962C8B-B14F-4D97-AF65-F5344CB8AC3E}">
        <p14:creationId xmlns:p14="http://schemas.microsoft.com/office/powerpoint/2010/main" val="260490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45</a:t>
            </a:fld>
            <a:endParaRPr lang="en-GB"/>
          </a:p>
        </p:txBody>
      </p:sp>
    </p:spTree>
    <p:extLst>
      <p:ext uri="{BB962C8B-B14F-4D97-AF65-F5344CB8AC3E}">
        <p14:creationId xmlns:p14="http://schemas.microsoft.com/office/powerpoint/2010/main" val="1635985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of Solving linear equations can be found on page 2 of the 2.2 Core Concept document. </a:t>
            </a:r>
          </a:p>
          <a:p>
            <a:endParaRPr lang="en-GB" dirty="0"/>
          </a:p>
          <a:p>
            <a:r>
              <a:rPr lang="en-GB" dirty="0"/>
              <a:t>The background to each key idea is also explored in more detail on the following pages: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2.2.1 Understand what is meant by finding a solution to a linear equation with one unknown – pages 6-7</a:t>
            </a:r>
          </a:p>
          <a:p>
            <a:r>
              <a:rPr lang="en-GB" dirty="0"/>
              <a:t>2.2.2 Solve a linear equation with a single unknown on one side where obtaining the solution requires one step – page 7</a:t>
            </a:r>
          </a:p>
          <a:p>
            <a:r>
              <a:rPr lang="en-GB" dirty="0"/>
              <a:t>2.2.3 Solve a linear equation with a single unknown where obtaining the solution requires two or more steps (no brackets) – page 7-8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2.2.4 Solve efficiently a linear equation with a single unknown involving brackets – page 8</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a:p>
        </p:txBody>
      </p:sp>
    </p:spTree>
    <p:extLst>
      <p:ext uri="{BB962C8B-B14F-4D97-AF65-F5344CB8AC3E}">
        <p14:creationId xmlns:p14="http://schemas.microsoft.com/office/powerpoint/2010/main" val="2703588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of Solving linear equations can be found on page 2 of the 2.2 Core Concept document. </a:t>
            </a:r>
          </a:p>
          <a:p>
            <a:endParaRPr lang="en-GB" dirty="0"/>
          </a:p>
          <a:p>
            <a:r>
              <a:rPr lang="en-GB" dirty="0"/>
              <a:t>The background to each key idea is also explored in more detail on the following pages: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2.2.1 Understand what is meant by finding a solution to a linear equation with one unknown – pages 7 and 8</a:t>
            </a:r>
          </a:p>
          <a:p>
            <a:r>
              <a:rPr lang="en-GB" dirty="0"/>
              <a:t>2.2.2 Solve a linear equation with a single unknown on one side where obtaining the solution requires one step – page 8</a:t>
            </a:r>
          </a:p>
          <a:p>
            <a:r>
              <a:rPr lang="en-GB" dirty="0"/>
              <a:t>2.2.3 Solve a linear equation with a single unknown where obtaining the solution requires two or more steps (no brackets) – page 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2.2.4 Solve efficiently a linear equation with a single unknown involving brackets – pages 9 and 10</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a:p>
        </p:txBody>
      </p:sp>
    </p:spTree>
    <p:extLst>
      <p:ext uri="{BB962C8B-B14F-4D97-AF65-F5344CB8AC3E}">
        <p14:creationId xmlns:p14="http://schemas.microsoft.com/office/powerpoint/2010/main" val="1833051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You may find it useful to speak to your partner schools to see how the above has been covered and the language used.</a:t>
            </a:r>
          </a:p>
          <a:p>
            <a:endParaRPr lang="en-GB" dirty="0"/>
          </a:p>
          <a:p>
            <a:r>
              <a:rPr lang="en-GB" dirty="0"/>
              <a:t>You can find further details regarding prior learning in the following segments of the NCETM primary mastery professional development materials:</a:t>
            </a:r>
          </a:p>
          <a:p>
            <a:r>
              <a:rPr lang="en-GB" dirty="0"/>
              <a:t>• Year 4: 2.10 Connecting multiplication and division, and the distributive law</a:t>
            </a:r>
          </a:p>
          <a:p>
            <a:r>
              <a:rPr lang="en-GB" dirty="0"/>
              <a:t>• Year 5: 1.28 Common structures and the part–part–whole relationship</a:t>
            </a:r>
          </a:p>
          <a:p>
            <a:r>
              <a:rPr lang="en-GB" dirty="0"/>
              <a:t>• Year 5: 1.29 Using equivalence and the compensation property to calculate </a:t>
            </a:r>
          </a:p>
          <a:p>
            <a:r>
              <a:rPr lang="en-GB" dirty="0"/>
              <a:t>• Year 5: 2.18 Using equivalence to calculate</a:t>
            </a:r>
          </a:p>
          <a:p>
            <a:r>
              <a:rPr lang="en-GB" dirty="0"/>
              <a:t>• Year 5: 2.22 Combining multiplication with addition and subtraction</a:t>
            </a:r>
          </a:p>
          <a:p>
            <a:r>
              <a:rPr lang="en-GB" dirty="0"/>
              <a:t>• Year 6: 1.31 Problems with two unknowns</a:t>
            </a:r>
          </a:p>
          <a:p>
            <a:r>
              <a:rPr lang="en-GB" dirty="0"/>
              <a:t>• Year 6: 2.28 Combining division with addition and subtraction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Within the Operating on number Theme Overview document, you can also find a broader description of students’ potential previous learning (page 6), alongside further information about key underpinning knowledge (page 2).</a:t>
            </a:r>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a:p>
        </p:txBody>
      </p:sp>
    </p:spTree>
    <p:extLst>
      <p:ext uri="{BB962C8B-B14F-4D97-AF65-F5344CB8AC3E}">
        <p14:creationId xmlns:p14="http://schemas.microsoft.com/office/powerpoint/2010/main" val="1825771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Myriad Pro"/>
                <a:ea typeface="Calibri" panose="020F0502020204030204" pitchFamily="34" charset="0"/>
                <a:cs typeface="Times New Roman" panose="02020603050405020304" pitchFamily="18" charset="0"/>
              </a:rPr>
              <a:t>Please note: </a:t>
            </a:r>
            <a:r>
              <a:rPr lang="en-GB" sz="1800" dirty="0">
                <a:effectLst/>
                <a:latin typeface="Myriad Pro"/>
                <a:ea typeface="Calibri" panose="020F0502020204030204" pitchFamily="34" charset="0"/>
                <a:cs typeface="Times New Roman" panose="02020603050405020304" pitchFamily="18" charset="0"/>
              </a:rPr>
              <a:t>Numerical codes refer to statements of knowledge, skills and understanding in the NCETM breakdown of Key Stage 3 mathematics.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Myriad Pro"/>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Within the Operating on number Theme Overview document, you can also find a broader description of students’ potential previous learning (page 4), alongside further information about key underpinning knowledge (page 2).</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a:p>
        </p:txBody>
      </p:sp>
    </p:spTree>
    <p:extLst>
      <p:ext uri="{BB962C8B-B14F-4D97-AF65-F5344CB8AC3E}">
        <p14:creationId xmlns:p14="http://schemas.microsoft.com/office/powerpoint/2010/main" val="889851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a:p>
        </p:txBody>
      </p:sp>
    </p:spTree>
    <p:extLst>
      <p:ext uri="{BB962C8B-B14F-4D97-AF65-F5344CB8AC3E}">
        <p14:creationId xmlns:p14="http://schemas.microsoft.com/office/powerpoint/2010/main" val="2949233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GB" dirty="0"/>
              <a:t>NCETM Primary assessment materials: year 6, page 29</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GB" dirty="0"/>
              <a:t>NCETM Secondary assessment materials, page 15</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12</a:t>
            </a:fld>
            <a:endParaRPr lang="en-GB"/>
          </a:p>
        </p:txBody>
      </p:sp>
    </p:spTree>
    <p:extLst>
      <p:ext uri="{BB962C8B-B14F-4D97-AF65-F5344CB8AC3E}">
        <p14:creationId xmlns:p14="http://schemas.microsoft.com/office/powerpoint/2010/main" val="41948171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dirty="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6849"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909255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3950"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7" name="Picture 16" descr="Icon&#10;&#10;Description automatically generated">
            <a:extLst>
              <a:ext uri="{FF2B5EF4-FFF2-40B4-BE49-F238E27FC236}">
                <a16:creationId xmlns:a16="http://schemas.microsoft.com/office/drawing/2014/main" id="{AA0F5B1F-A2AC-42F7-8BD8-B9D65C0FF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47105"/>
            <a:ext cx="993650" cy="993650"/>
          </a:xfrm>
          <a:prstGeom prst="rect">
            <a:avLst/>
          </a:prstGeom>
        </p:spPr>
      </p:pic>
    </p:spTree>
    <p:extLst>
      <p:ext uri="{BB962C8B-B14F-4D97-AF65-F5344CB8AC3E}">
        <p14:creationId xmlns:p14="http://schemas.microsoft.com/office/powerpoint/2010/main" val="595210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dirty="0">
                <a:solidFill>
                  <a:schemeClr val="bg1"/>
                </a:solidFill>
              </a:rPr>
              <a:t>Thank you</a:t>
            </a:r>
            <a:endParaRPr lang="en-GB" sz="3600" b="1" dirty="0">
              <a:solidFill>
                <a:schemeClr val="bg1"/>
              </a:solidFill>
            </a:endParaRPr>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21/09/2021</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8" r:id="rId4"/>
    <p:sldLayoutId id="2147483971" r:id="rId5"/>
    <p:sldLayoutId id="2147483970" r:id="rId6"/>
    <p:sldLayoutId id="2147483969"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x2uj2qln/ncetm_ks3_theme_2.pdf" TargetMode="External"/><Relationship Id="rId2" Type="http://schemas.openxmlformats.org/officeDocument/2006/relationships/hyperlink" Target="https://www.ncetm.org.uk/media/wbylane0/ncetm_ks3_cc_2_2.pdf" TargetMode="Externa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hyperlink" Target="https://www.ncetm.org.uk/classroom-resources/secmm-mathematical-prompts-for-deeper-thinking-video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media/x2uj2qln/ncetm_ks3_theme_2.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8" Type="http://schemas.openxmlformats.org/officeDocument/2006/relationships/hyperlink" Target="https://www.ncetm.org.uk/resources/50639" TargetMode="External"/><Relationship Id="rId3" Type="http://schemas.openxmlformats.org/officeDocument/2006/relationships/hyperlink" Target="https://www.ncetm.org.uk/media/q04f0vzn/ncetm_ks3_theme_4.pdf" TargetMode="External"/><Relationship Id="rId7" Type="http://schemas.openxmlformats.org/officeDocument/2006/relationships/hyperlink" Target="https://www.ncetm.org.uk/classroom-resources/secmm-mathematical-prompts-for-deeper-thinking-videos/" TargetMode="External"/><Relationship Id="rId2" Type="http://schemas.openxmlformats.org/officeDocument/2006/relationships/hyperlink" Target="https://www.ncetm.org.uk/teaching-for-mastery/mastery-materials/secondary-mastery-professional-development/" TargetMode="External"/><Relationship Id="rId1" Type="http://schemas.openxmlformats.org/officeDocument/2006/relationships/slideLayout" Target="../slideLayouts/slideLayout3.xml"/><Relationship Id="rId6" Type="http://schemas.openxmlformats.org/officeDocument/2006/relationships/hyperlink" Target="https://www.ncetm.org.uk/classroom-resources/secmm-using-mathematical-representations-at-ks3/" TargetMode="External"/><Relationship Id="rId5" Type="http://schemas.openxmlformats.org/officeDocument/2006/relationships/hyperlink" Target="https://www.ncetm.org.uk/media/wbylane0/ncetm_ks3_cc_2_2.pdf" TargetMode="External"/><Relationship Id="rId10" Type="http://schemas.openxmlformats.org/officeDocument/2006/relationships/hyperlink" Target="https://www.ncetm.org.uk/media/qgjdx5fo/secondary_assessment_materials_november_2017.pdf" TargetMode="External"/><Relationship Id="rId4" Type="http://schemas.openxmlformats.org/officeDocument/2006/relationships/hyperlink" Target="https://www.ncetm.org.uk/media/x2uj2qln/ncetm_ks3_theme_2.pdf" TargetMode="External"/><Relationship Id="rId9" Type="http://schemas.openxmlformats.org/officeDocument/2006/relationships/hyperlink" Target="https://www.ncetm.org.uk/resources/4668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ncetm.org.uk/media/wbylane0/ncetm_ks3_cc_2_2.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708099" y="2420888"/>
            <a:ext cx="6049764" cy="648071"/>
          </a:xfrm>
        </p:spPr>
        <p:txBody>
          <a:bodyPr>
            <a:normAutofit fontScale="90000"/>
          </a:bodyPr>
          <a:lstStyle/>
          <a:p>
            <a:r>
              <a:rPr lang="en-GB" dirty="0"/>
              <a:t>Manipulating equations with unknowns on both sides</a:t>
            </a:r>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95400" y="3429000"/>
            <a:ext cx="6062463" cy="1152130"/>
          </a:xfrm>
        </p:spPr>
        <p:txBody>
          <a:bodyPr/>
          <a:lstStyle/>
          <a:p>
            <a:r>
              <a:rPr lang="en-GB" dirty="0"/>
              <a:t>(from 2.2 Solving linear equations)</a:t>
            </a:r>
          </a:p>
        </p:txBody>
      </p:sp>
      <p:sp>
        <p:nvSpPr>
          <p:cNvPr id="6" name="Subtitle 2">
            <a:extLst>
              <a:ext uri="{FF2B5EF4-FFF2-40B4-BE49-F238E27FC236}">
                <a16:creationId xmlns:a16="http://schemas.microsoft.com/office/drawing/2014/main" id="{7971E471-B1BE-405F-994A-7DE78753825C}"/>
              </a:ext>
            </a:extLst>
          </p:cNvPr>
          <p:cNvSpPr txBox="1">
            <a:spLocks/>
          </p:cNvSpPr>
          <p:nvPr/>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sp>
        <p:nvSpPr>
          <p:cNvPr id="7" name="TextBox 6">
            <a:extLst>
              <a:ext uri="{FF2B5EF4-FFF2-40B4-BE49-F238E27FC236}">
                <a16:creationId xmlns:a16="http://schemas.microsoft.com/office/drawing/2014/main" id="{0CDED0FD-3DE6-4E4C-8A42-CA1DA9131753}"/>
              </a:ext>
            </a:extLst>
          </p:cNvPr>
          <p:cNvSpPr txBox="1"/>
          <p:nvPr/>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cxnSp>
        <p:nvCxnSpPr>
          <p:cNvPr id="9" name="Straight Connector 8">
            <a:extLst>
              <a:ext uri="{FF2B5EF4-FFF2-40B4-BE49-F238E27FC236}">
                <a16:creationId xmlns:a16="http://schemas.microsoft.com/office/drawing/2014/main" id="{AEA8A1F7-DC74-4701-87C9-EAB5BA721BE5}"/>
              </a:ext>
            </a:extLst>
          </p:cNvPr>
          <p:cNvCxnSpPr>
            <a:cxnSpLocks/>
          </p:cNvCxnSpPr>
          <p:nvPr/>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7"/>
            <a:ext cx="4891318" cy="3475456"/>
          </a:xfrm>
        </p:spPr>
        <p:txBody>
          <a:bodyPr anchor="ctr">
            <a:normAutofit/>
          </a:bodyPr>
          <a:lstStyle/>
          <a:p>
            <a:pPr lvl="1"/>
            <a:r>
              <a:rPr lang="en-GB" sz="2400" dirty="0"/>
              <a:t>What representations might your students already be familiar with? </a:t>
            </a:r>
          </a:p>
          <a:p>
            <a:pPr lvl="1"/>
            <a:r>
              <a:rPr lang="en-GB" sz="2400" dirty="0"/>
              <a:t>What language might they use? </a:t>
            </a:r>
          </a:p>
          <a:p>
            <a:pPr lvl="1"/>
            <a:r>
              <a:rPr lang="en-GB" sz="2400" dirty="0"/>
              <a:t>How does this fit in with your curriculum progression?</a:t>
            </a:r>
          </a:p>
        </p:txBody>
      </p:sp>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nvGraphicFramePr>
        <p:xfrm>
          <a:off x="369768" y="1161347"/>
          <a:ext cx="6662335" cy="5321450"/>
        </p:xfrm>
        <a:graphic>
          <a:graphicData uri="http://schemas.openxmlformats.org/drawingml/2006/table">
            <a:tbl>
              <a:tblPr firstRow="1" bandRow="1">
                <a:tableStyleId>{E8B1032C-EA38-4F05-BA0D-38AFFFC7BED3}</a:tableStyleId>
              </a:tblPr>
              <a:tblGrid>
                <a:gridCol w="6662335">
                  <a:extLst>
                    <a:ext uri="{9D8B030D-6E8A-4147-A177-3AD203B41FA5}">
                      <a16:colId xmlns:a16="http://schemas.microsoft.com/office/drawing/2014/main" val="590117535"/>
                    </a:ext>
                  </a:extLst>
                </a:gridCol>
              </a:tblGrid>
              <a:tr h="352845">
                <a:tc>
                  <a:txBody>
                    <a:bodyPr/>
                    <a:lstStyle/>
                    <a:p>
                      <a:r>
                        <a:rPr lang="en-GB" dirty="0"/>
                        <a:t>Key Stage 3 Learning Outcome</a:t>
                      </a:r>
                    </a:p>
                  </a:txBody>
                  <a:tcPr/>
                </a:tc>
                <a:extLst>
                  <a:ext uri="{0D108BD9-81ED-4DB2-BD59-A6C34878D82A}">
                    <a16:rowId xmlns:a16="http://schemas.microsoft.com/office/drawing/2014/main" val="1564221312"/>
                  </a:ext>
                </a:extLst>
              </a:tr>
              <a:tr h="590390">
                <a:tc>
                  <a:txBody>
                    <a:bodyPr/>
                    <a:lstStyle/>
                    <a:p>
                      <a:pPr marL="285750" indent="-285750">
                        <a:buFont typeface="Arial" panose="020B0604020202020204" pitchFamily="34" charset="0"/>
                        <a:buChar char="•"/>
                      </a:pPr>
                      <a:r>
                        <a:rPr lang="en-GB" sz="1600" dirty="0"/>
                        <a:t>1.4.1 Understand and use the conventions and vocabulary of algebra including forming and interpreting algebraic expressions and equations</a:t>
                      </a:r>
                    </a:p>
                  </a:txBody>
                  <a:tcPr/>
                </a:tc>
                <a:extLst>
                  <a:ext uri="{0D108BD9-81ED-4DB2-BD59-A6C34878D82A}">
                    <a16:rowId xmlns:a16="http://schemas.microsoft.com/office/drawing/2014/main" val="1387505252"/>
                  </a:ext>
                </a:extLst>
              </a:tr>
              <a:tr h="590390">
                <a:tc>
                  <a:txBody>
                    <a:bodyPr/>
                    <a:lstStyle/>
                    <a:p>
                      <a:pPr marL="285750" indent="-285750">
                        <a:buFont typeface="Arial" panose="020B0604020202020204" pitchFamily="34" charset="0"/>
                        <a:buChar char="•"/>
                      </a:pPr>
                      <a:r>
                        <a:rPr lang="en-GB" sz="1600" dirty="0"/>
                        <a:t>1.4.2 Simplify algebraic expressions by collecting like terms to maintain equivalence </a:t>
                      </a:r>
                    </a:p>
                  </a:txBody>
                  <a:tcPr/>
                </a:tc>
                <a:extLst>
                  <a:ext uri="{0D108BD9-81ED-4DB2-BD59-A6C34878D82A}">
                    <a16:rowId xmlns:a16="http://schemas.microsoft.com/office/drawing/2014/main" val="502591801"/>
                  </a:ext>
                </a:extLst>
              </a:tr>
              <a:tr h="590390">
                <a:tc>
                  <a:txBody>
                    <a:bodyPr/>
                    <a:lstStyle/>
                    <a:p>
                      <a:pPr marL="285750" indent="-285750">
                        <a:buFont typeface="Arial" panose="020B0604020202020204" pitchFamily="34" charset="0"/>
                        <a:buChar char="•"/>
                      </a:pPr>
                      <a:r>
                        <a:rPr lang="en-GB" sz="1600" dirty="0"/>
                        <a:t>1.4.3 Manipulate algebraic expressions using the distributive law to maintain equivalence</a:t>
                      </a:r>
                    </a:p>
                  </a:txBody>
                  <a:tcPr/>
                </a:tc>
                <a:extLst>
                  <a:ext uri="{0D108BD9-81ED-4DB2-BD59-A6C34878D82A}">
                    <a16:rowId xmlns:a16="http://schemas.microsoft.com/office/drawing/2014/main" val="2537917201"/>
                  </a:ext>
                </a:extLst>
              </a:tr>
              <a:tr h="590390">
                <a:tc>
                  <a:txBody>
                    <a:bodyPr/>
                    <a:lstStyle/>
                    <a:p>
                      <a:pPr marL="285750" indent="-285750">
                        <a:buFont typeface="Arial" panose="020B0604020202020204" pitchFamily="34" charset="0"/>
                        <a:buChar char="•"/>
                      </a:pPr>
                      <a:r>
                        <a:rPr lang="en-GB" sz="1600" dirty="0"/>
                        <a:t>2.1.1 Understand and use the structures that underpin addition and subtraction strategies</a:t>
                      </a:r>
                    </a:p>
                  </a:txBody>
                  <a:tcPr/>
                </a:tc>
                <a:extLst>
                  <a:ext uri="{0D108BD9-81ED-4DB2-BD59-A6C34878D82A}">
                    <a16:rowId xmlns:a16="http://schemas.microsoft.com/office/drawing/2014/main" val="4192537400"/>
                  </a:ext>
                </a:extLst>
              </a:tr>
              <a:tr h="590390">
                <a:tc>
                  <a:txBody>
                    <a:bodyPr/>
                    <a:lstStyle/>
                    <a:p>
                      <a:pPr marL="285750" indent="-285750">
                        <a:buFont typeface="Arial" panose="020B0604020202020204" pitchFamily="34" charset="0"/>
                        <a:buChar char="•"/>
                      </a:pPr>
                      <a:r>
                        <a:rPr lang="en-GB" sz="1600" dirty="0"/>
                        <a:t>2.1.2 Understand and use the structures that underpin multiplication and division strategies</a:t>
                      </a:r>
                    </a:p>
                  </a:txBody>
                  <a:tcPr/>
                </a:tc>
                <a:extLst>
                  <a:ext uri="{0D108BD9-81ED-4DB2-BD59-A6C34878D82A}">
                    <a16:rowId xmlns:a16="http://schemas.microsoft.com/office/drawing/2014/main" val="2189760509"/>
                  </a:ext>
                </a:extLst>
              </a:tr>
              <a:tr h="590390">
                <a:tc>
                  <a:txBody>
                    <a:bodyPr/>
                    <a:lstStyle/>
                    <a:p>
                      <a:pPr marL="285750" indent="-285750">
                        <a:buFont typeface="Arial" panose="020B0604020202020204" pitchFamily="34" charset="0"/>
                        <a:buChar char="•"/>
                      </a:pPr>
                      <a:r>
                        <a:rPr lang="en-GB" sz="1600" dirty="0"/>
                        <a:t>2.1.3 Know, understand and use fluently a range of calculation strategies for addition and subtraction of fractions</a:t>
                      </a:r>
                    </a:p>
                  </a:txBody>
                  <a:tcPr/>
                </a:tc>
                <a:extLst>
                  <a:ext uri="{0D108BD9-81ED-4DB2-BD59-A6C34878D82A}">
                    <a16:rowId xmlns:a16="http://schemas.microsoft.com/office/drawing/2014/main" val="3132147635"/>
                  </a:ext>
                </a:extLst>
              </a:tr>
              <a:tr h="590390">
                <a:tc>
                  <a:txBody>
                    <a:bodyPr/>
                    <a:lstStyle/>
                    <a:p>
                      <a:pPr marL="285750" indent="-285750">
                        <a:buFont typeface="Arial" panose="020B0604020202020204" pitchFamily="34" charset="0"/>
                        <a:buChar char="•"/>
                      </a:pPr>
                      <a:r>
                        <a:rPr lang="en-GB" sz="1600" dirty="0"/>
                        <a:t>2.1.4 Know, understand and use fluently a range of calculation strategies for multiplication and division of fractions</a:t>
                      </a:r>
                    </a:p>
                  </a:txBody>
                  <a:tcPr/>
                </a:tc>
                <a:extLst>
                  <a:ext uri="{0D108BD9-81ED-4DB2-BD59-A6C34878D82A}">
                    <a16:rowId xmlns:a16="http://schemas.microsoft.com/office/drawing/2014/main" val="3597216797"/>
                  </a:ext>
                </a:extLst>
              </a:tr>
              <a:tr h="590390">
                <a:tc>
                  <a:txBody>
                    <a:bodyPr/>
                    <a:lstStyle/>
                    <a:p>
                      <a:pPr marL="285750" indent="-285750">
                        <a:buFont typeface="Arial" panose="020B0604020202020204" pitchFamily="34" charset="0"/>
                        <a:buChar char="•"/>
                      </a:pPr>
                      <a:r>
                        <a:rPr lang="en-GB" sz="1600" dirty="0"/>
                        <a:t>2.1.5 Use the laws and conventions of arithmetic to calculate efficiently</a:t>
                      </a:r>
                    </a:p>
                  </a:txBody>
                  <a:tcPr/>
                </a:tc>
                <a:extLst>
                  <a:ext uri="{0D108BD9-81ED-4DB2-BD59-A6C34878D82A}">
                    <a16:rowId xmlns:a16="http://schemas.microsoft.com/office/drawing/2014/main" val="1776123711"/>
                  </a:ext>
                </a:extLst>
              </a:tr>
            </a:tbl>
          </a:graphicData>
        </a:graphic>
      </p:graphicFrame>
    </p:spTree>
    <p:extLst>
      <p:ext uri="{BB962C8B-B14F-4D97-AF65-F5344CB8AC3E}">
        <p14:creationId xmlns:p14="http://schemas.microsoft.com/office/powerpoint/2010/main" val="2275198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3" name="Content Placeholder 2">
            <a:extLst>
              <a:ext uri="{FF2B5EF4-FFF2-40B4-BE49-F238E27FC236}">
                <a16:creationId xmlns:a16="http://schemas.microsoft.com/office/drawing/2014/main" id="{9BAC41B0-1976-40AD-94C7-FB74B9D35CDB}"/>
              </a:ext>
            </a:extLst>
          </p:cNvPr>
          <p:cNvSpPr>
            <a:spLocks noGrp="1"/>
          </p:cNvSpPr>
          <p:nvPr>
            <p:ph idx="1"/>
          </p:nvPr>
        </p:nvSpPr>
        <p:spPr/>
        <p:txBody>
          <a:bodyPr>
            <a:normAutofit/>
          </a:bodyPr>
          <a:lstStyle/>
          <a:p>
            <a:r>
              <a:rPr lang="en-GB" dirty="0"/>
              <a:t>The following slides contain questions for checking prior learning. </a:t>
            </a:r>
          </a:p>
          <a:p>
            <a:pPr lvl="1"/>
            <a:r>
              <a:rPr lang="en-GB" sz="2400" dirty="0"/>
              <a:t>What representations might students use to support their understanding of these questions?</a:t>
            </a:r>
          </a:p>
          <a:p>
            <a:pPr lvl="1"/>
            <a:r>
              <a:rPr lang="en-GB" sz="2400" dirty="0"/>
              <a:t>What variation might you put in place for these questions to fully assess students’ understanding of the concept?</a:t>
            </a:r>
          </a:p>
          <a:p>
            <a:pPr lvl="1"/>
            <a:r>
              <a:rPr lang="en-GB" sz="2400" dirty="0"/>
              <a:t>How might changing the language of each question change the difficulty?</a:t>
            </a:r>
          </a:p>
          <a:p>
            <a:pPr lvl="1"/>
            <a:r>
              <a:rPr lang="en-GB" sz="2400" dirty="0"/>
              <a:t>Why are these such crucial pre-requisites for this key idea? </a:t>
            </a:r>
          </a:p>
          <a:p>
            <a:endParaRPr lang="en-GB" sz="2800" dirty="0"/>
          </a:p>
        </p:txBody>
      </p:sp>
    </p:spTree>
    <p:extLst>
      <p:ext uri="{BB962C8B-B14F-4D97-AF65-F5344CB8AC3E}">
        <p14:creationId xmlns:p14="http://schemas.microsoft.com/office/powerpoint/2010/main" val="1019329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7" name="TextBox 6">
            <a:extLst>
              <a:ext uri="{FF2B5EF4-FFF2-40B4-BE49-F238E27FC236}">
                <a16:creationId xmlns:a16="http://schemas.microsoft.com/office/drawing/2014/main" id="{9866141B-76DB-4EFC-B05B-99504B41EA61}"/>
              </a:ext>
            </a:extLst>
          </p:cNvPr>
          <p:cNvSpPr txBox="1"/>
          <p:nvPr/>
        </p:nvSpPr>
        <p:spPr>
          <a:xfrm>
            <a:off x="6628107" y="1196752"/>
            <a:ext cx="5305816" cy="4222694"/>
          </a:xfrm>
          <a:prstGeom prst="rect">
            <a:avLst/>
          </a:prstGeom>
          <a:noFill/>
        </p:spPr>
        <p:txBody>
          <a:bodyPr wrap="square">
            <a:spAutoFit/>
          </a:bodyPr>
          <a:lstStyle/>
          <a:p>
            <a:pPr marL="457200" indent="-457200">
              <a:buFont typeface="+mj-lt"/>
              <a:buAutoNum type="alphaLcParenR" startAt="2"/>
            </a:pPr>
            <a:r>
              <a:rPr lang="en-GB" sz="2200" dirty="0"/>
              <a:t>Are these statements, always, sometimes or never true? </a:t>
            </a:r>
          </a:p>
          <a:p>
            <a:pPr marL="800100" lvl="1" indent="-342900">
              <a:buFont typeface="Arial" panose="020B0604020202020204" pitchFamily="34" charset="0"/>
              <a:buChar char="•"/>
            </a:pPr>
            <a:r>
              <a:rPr lang="en-GB" sz="2200" dirty="0"/>
              <a:t>2</a:t>
            </a:r>
            <a:r>
              <a:rPr lang="en-GB" sz="2200" i="1" dirty="0">
                <a:latin typeface="Times New Roman" panose="02020603050405020304" pitchFamily="18" charset="0"/>
                <a:cs typeface="Times New Roman" panose="02020603050405020304" pitchFamily="18" charset="0"/>
              </a:rPr>
              <a:t>x</a:t>
            </a:r>
            <a:r>
              <a:rPr lang="en-GB" sz="2200" dirty="0"/>
              <a:t> + 3 = 2</a:t>
            </a:r>
            <a:r>
              <a:rPr lang="en-GB" sz="2200" i="1" dirty="0">
                <a:latin typeface="Times New Roman" panose="02020603050405020304" pitchFamily="18" charset="0"/>
                <a:cs typeface="Times New Roman" panose="02020603050405020304" pitchFamily="18" charset="0"/>
              </a:rPr>
              <a:t>x</a:t>
            </a:r>
            <a:r>
              <a:rPr lang="en-GB" sz="2200" dirty="0"/>
              <a:t> + 6 </a:t>
            </a:r>
          </a:p>
          <a:p>
            <a:pPr marL="800100" lvl="1" indent="-342900">
              <a:buFont typeface="Arial" panose="020B0604020202020204" pitchFamily="34" charset="0"/>
              <a:buChar char="•"/>
            </a:pPr>
            <a:r>
              <a:rPr lang="en-GB" sz="2200" dirty="0"/>
              <a:t>2</a:t>
            </a:r>
            <a:r>
              <a:rPr lang="en-GB" sz="2200" i="1" dirty="0">
                <a:latin typeface="Times New Roman" panose="02020603050405020304" pitchFamily="18" charset="0"/>
                <a:cs typeface="Times New Roman" panose="02020603050405020304" pitchFamily="18" charset="0"/>
              </a:rPr>
              <a:t>x</a:t>
            </a:r>
            <a:r>
              <a:rPr lang="en-GB" sz="2200" dirty="0"/>
              <a:t> + 6 = 2(</a:t>
            </a:r>
            <a:r>
              <a:rPr lang="en-GB" sz="2200" i="1" dirty="0">
                <a:latin typeface="Times New Roman" panose="02020603050405020304" pitchFamily="18" charset="0"/>
                <a:cs typeface="Times New Roman" panose="02020603050405020304" pitchFamily="18" charset="0"/>
              </a:rPr>
              <a:t>x</a:t>
            </a:r>
            <a:r>
              <a:rPr lang="en-GB" sz="2200" dirty="0"/>
              <a:t> + 3) </a:t>
            </a:r>
          </a:p>
          <a:p>
            <a:pPr marL="800100" lvl="1" indent="-342900">
              <a:buFont typeface="Arial" panose="020B0604020202020204" pitchFamily="34" charset="0"/>
              <a:buChar char="•"/>
            </a:pPr>
            <a:r>
              <a:rPr lang="en-GB" sz="2200" dirty="0"/>
              <a:t>2</a:t>
            </a:r>
            <a:r>
              <a:rPr lang="en-GB" sz="2200" i="1" dirty="0">
                <a:latin typeface="Times New Roman" panose="02020603050405020304" pitchFamily="18" charset="0"/>
                <a:cs typeface="Times New Roman" panose="02020603050405020304" pitchFamily="18" charset="0"/>
              </a:rPr>
              <a:t>x</a:t>
            </a:r>
            <a:r>
              <a:rPr lang="en-GB" sz="2200" dirty="0"/>
              <a:t> + 6 = 3</a:t>
            </a:r>
            <a:r>
              <a:rPr lang="en-GB" sz="2200" i="1" dirty="0">
                <a:latin typeface="Times New Roman" panose="02020603050405020304" pitchFamily="18" charset="0"/>
                <a:cs typeface="Times New Roman" panose="02020603050405020304" pitchFamily="18" charset="0"/>
              </a:rPr>
              <a:t>x</a:t>
            </a:r>
            <a:r>
              <a:rPr lang="en-GB" sz="2200" dirty="0"/>
              <a:t> + 2 </a:t>
            </a:r>
          </a:p>
          <a:p>
            <a:pPr marL="800100" lvl="1" indent="-342900">
              <a:buFont typeface="Arial" panose="020B0604020202020204" pitchFamily="34" charset="0"/>
              <a:buChar char="•"/>
            </a:pPr>
            <a:r>
              <a:rPr lang="en-GB" sz="2200" dirty="0"/>
              <a:t>2</a:t>
            </a:r>
            <a:r>
              <a:rPr lang="en-GB" sz="2200" i="1" dirty="0">
                <a:latin typeface="Times New Roman" panose="02020603050405020304" pitchFamily="18" charset="0"/>
                <a:cs typeface="Times New Roman" panose="02020603050405020304" pitchFamily="18" charset="0"/>
              </a:rPr>
              <a:t>x</a:t>
            </a:r>
            <a:r>
              <a:rPr lang="en-GB" sz="2200" dirty="0"/>
              <a:t> + 3 &gt; 2</a:t>
            </a:r>
            <a:r>
              <a:rPr lang="en-GB" sz="2200" i="1" dirty="0">
                <a:latin typeface="Times New Roman" panose="02020603050405020304" pitchFamily="18" charset="0"/>
                <a:cs typeface="Times New Roman" panose="02020603050405020304" pitchFamily="18" charset="0"/>
              </a:rPr>
              <a:t>x</a:t>
            </a:r>
            <a:r>
              <a:rPr lang="en-GB" sz="2200" dirty="0"/>
              <a:t> + 6 </a:t>
            </a:r>
          </a:p>
          <a:p>
            <a:pPr marL="800100" lvl="1" indent="-342900">
              <a:buFont typeface="Arial" panose="020B0604020202020204" pitchFamily="34" charset="0"/>
              <a:buChar char="•"/>
            </a:pPr>
            <a:r>
              <a:rPr lang="en-GB" sz="2200" dirty="0"/>
              <a:t>3</a:t>
            </a:r>
            <a:r>
              <a:rPr lang="en-GB" sz="2200" i="1" dirty="0">
                <a:latin typeface="Times New Roman" panose="02020603050405020304" pitchFamily="18" charset="0"/>
                <a:cs typeface="Times New Roman" panose="02020603050405020304" pitchFamily="18" charset="0"/>
              </a:rPr>
              <a:t>x</a:t>
            </a:r>
            <a:r>
              <a:rPr lang="en-GB" sz="2200" dirty="0"/>
              <a:t> + 2 &lt; 2</a:t>
            </a:r>
            <a:r>
              <a:rPr lang="en-GB" sz="2200" i="1" dirty="0">
                <a:latin typeface="Times New Roman" panose="02020603050405020304" pitchFamily="18" charset="0"/>
                <a:cs typeface="Times New Roman" panose="02020603050405020304" pitchFamily="18" charset="0"/>
              </a:rPr>
              <a:t>x</a:t>
            </a:r>
            <a:r>
              <a:rPr lang="en-GB" sz="2200" dirty="0"/>
              <a:t> + 6 </a:t>
            </a:r>
          </a:p>
          <a:p>
            <a:pPr lvl="1">
              <a:buNone/>
            </a:pPr>
            <a:r>
              <a:rPr lang="en-GB" sz="2200" dirty="0"/>
              <a:t>Explain why you have decided on each answer and for those that are “sometimes true”, explain when they are true</a:t>
            </a:r>
          </a:p>
        </p:txBody>
      </p:sp>
      <p:grpSp>
        <p:nvGrpSpPr>
          <p:cNvPr id="8" name="Group 7">
            <a:extLst>
              <a:ext uri="{FF2B5EF4-FFF2-40B4-BE49-F238E27FC236}">
                <a16:creationId xmlns:a16="http://schemas.microsoft.com/office/drawing/2014/main" id="{E5513461-2856-442F-8CC4-37F955FF2007}"/>
              </a:ext>
            </a:extLst>
          </p:cNvPr>
          <p:cNvGrpSpPr/>
          <p:nvPr/>
        </p:nvGrpSpPr>
        <p:grpSpPr>
          <a:xfrm>
            <a:off x="618164" y="1196752"/>
            <a:ext cx="5621857" cy="4967514"/>
            <a:chOff x="618165" y="1196752"/>
            <a:chExt cx="5545958" cy="4967514"/>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325BEEB-7891-4F70-86B6-9A189FDCC295}"/>
                    </a:ext>
                  </a:extLst>
                </p:cNvPr>
                <p:cNvSpPr txBox="1"/>
                <p:nvPr/>
              </p:nvSpPr>
              <p:spPr>
                <a:xfrm>
                  <a:off x="618165" y="1196752"/>
                  <a:ext cx="5545958" cy="4967514"/>
                </a:xfrm>
                <a:prstGeom prst="rect">
                  <a:avLst/>
                </a:prstGeom>
                <a:noFill/>
              </p:spPr>
              <p:txBody>
                <a:bodyPr wrap="square" rtlCol="0">
                  <a:spAutoFit/>
                </a:bodyPr>
                <a:lstStyle/>
                <a:p>
                  <a:pPr marL="514350" indent="-514350">
                    <a:buAutoNum type="alphaLcParenR"/>
                  </a:pPr>
                  <a:r>
                    <a:rPr lang="en-GB" sz="2200" dirty="0"/>
                    <a:t>Which of the following statements do you agree with?</a:t>
                  </a:r>
                </a:p>
                <a:p>
                  <a:pPr>
                    <a:buNone/>
                  </a:pPr>
                  <a:r>
                    <a:rPr lang="en-GB" sz="2200" dirty="0"/>
                    <a:t>	Explain your decisions</a:t>
                  </a:r>
                </a:p>
                <a:p>
                  <a:pPr marL="1371600" lvl="2" indent="-457200">
                    <a:buFont typeface="Arial" panose="020B0604020202020204" pitchFamily="34" charset="0"/>
                    <a:buChar char="•"/>
                  </a:pPr>
                  <a:r>
                    <a:rPr lang="en-GB" sz="2200" dirty="0"/>
                    <a:t>The value 5 satisfies the symbol sentence 3 </a:t>
                  </a:r>
                  <a14:m>
                    <m:oMath xmlns:m="http://schemas.openxmlformats.org/officeDocument/2006/math">
                      <m:r>
                        <a:rPr lang="en-GB" sz="2200" i="0" dirty="0" smtClean="0">
                          <a:latin typeface="Cambria Math" panose="02040503050406030204" pitchFamily="18" charset="0"/>
                          <a:ea typeface="Cambria Math" panose="02040503050406030204" pitchFamily="18" charset="0"/>
                        </a:rPr>
                        <m:t>×</m:t>
                      </m:r>
                    </m:oMath>
                  </a14:m>
                  <a:r>
                    <a:rPr lang="en-GB" sz="2200" dirty="0"/>
                    <a:t>      + 2 = 17</a:t>
                  </a:r>
                </a:p>
                <a:p>
                  <a:pPr marL="1371600" lvl="2" indent="-457200">
                    <a:buFont typeface="Arial" panose="020B0604020202020204" pitchFamily="34" charset="0"/>
                    <a:buChar char="•"/>
                  </a:pPr>
                  <a:r>
                    <a:rPr lang="en-GB" sz="2200" dirty="0"/>
                    <a:t>The value 7 satisfies the symbol sentence 3 +      </a:t>
                  </a:r>
                  <a14:m>
                    <m:oMath xmlns:m="http://schemas.openxmlformats.org/officeDocument/2006/math">
                      <m:r>
                        <a:rPr lang="en-GB" sz="2200" i="0" dirty="0" smtClean="0">
                          <a:latin typeface="Cambria Math" panose="02040503050406030204" pitchFamily="18" charset="0"/>
                          <a:ea typeface="Cambria Math" panose="02040503050406030204" pitchFamily="18" charset="0"/>
                        </a:rPr>
                        <m:t>×</m:t>
                      </m:r>
                    </m:oMath>
                  </a14:m>
                  <a:r>
                    <a:rPr lang="en-GB" sz="2200" dirty="0"/>
                    <a:t> 2 = 10 + </a:t>
                  </a:r>
                </a:p>
                <a:p>
                  <a:pPr marL="1371600" lvl="2" indent="-457200">
                    <a:buFont typeface="Arial" panose="020B0604020202020204" pitchFamily="34" charset="0"/>
                    <a:buChar char="•"/>
                  </a:pPr>
                  <a:r>
                    <a:rPr lang="en-GB" sz="2200" dirty="0"/>
                    <a:t>The value 6 solves the equation 20 – </a:t>
                  </a:r>
                  <a:r>
                    <a:rPr lang="en-GB" sz="2200" i="1" dirty="0">
                      <a:latin typeface="Times New Roman" panose="02020603050405020304" pitchFamily="18" charset="0"/>
                      <a:cs typeface="Times New Roman" panose="02020603050405020304" pitchFamily="18" charset="0"/>
                    </a:rPr>
                    <a:t>x</a:t>
                  </a:r>
                  <a:r>
                    <a:rPr lang="en-GB" sz="2200" dirty="0"/>
                    <a:t> = 10</a:t>
                  </a:r>
                </a:p>
                <a:p>
                  <a:pPr marL="1371600" lvl="2" indent="-457200">
                    <a:buFont typeface="Arial" panose="020B0604020202020204" pitchFamily="34" charset="0"/>
                    <a:buChar char="•"/>
                  </a:pPr>
                  <a:r>
                    <a:rPr lang="en-GB" sz="2200" dirty="0"/>
                    <a:t>The value 5 solves the equation 20 ÷ </a:t>
                  </a:r>
                  <a:r>
                    <a:rPr lang="en-GB" sz="2200" i="1" dirty="0">
                      <a:latin typeface="Times New Roman" panose="02020603050405020304" pitchFamily="18" charset="0"/>
                      <a:cs typeface="Times New Roman" panose="02020603050405020304" pitchFamily="18" charset="0"/>
                    </a:rPr>
                    <a:t>x</a:t>
                  </a:r>
                  <a:r>
                    <a:rPr lang="en-GB" sz="2200" dirty="0"/>
                    <a:t> = </a:t>
                  </a:r>
                  <a:r>
                    <a:rPr lang="en-GB" sz="2200" i="1" dirty="0">
                      <a:latin typeface="Times New Roman" panose="02020603050405020304" pitchFamily="18" charset="0"/>
                      <a:cs typeface="Times New Roman" panose="02020603050405020304" pitchFamily="18" charset="0"/>
                    </a:rPr>
                    <a:t>x</a:t>
                  </a:r>
                  <a:r>
                    <a:rPr lang="en-GB" sz="2200" dirty="0"/>
                    <a:t> – 1</a:t>
                  </a:r>
                </a:p>
                <a:p>
                  <a:pPr marL="1371600" lvl="2" indent="-457200">
                    <a:buFont typeface="Arial" panose="020B0604020202020204" pitchFamily="34" charset="0"/>
                    <a:buChar char="•"/>
                  </a:pPr>
                  <a:endParaRPr lang="en-GB" sz="2200" dirty="0"/>
                </a:p>
                <a:p>
                  <a:pPr marL="457200" indent="-457200">
                    <a:buFont typeface="+mj-lt"/>
                    <a:buAutoNum type="alphaLcParenR" startAt="2"/>
                  </a:pPr>
                  <a:endParaRPr lang="en-GB" sz="2200" dirty="0"/>
                </a:p>
              </p:txBody>
            </p:sp>
          </mc:Choice>
          <mc:Fallback xmlns="">
            <p:sp>
              <p:nvSpPr>
                <p:cNvPr id="9" name="TextBox 8">
                  <a:extLst>
                    <a:ext uri="{FF2B5EF4-FFF2-40B4-BE49-F238E27FC236}">
                      <a16:creationId xmlns:a16="http://schemas.microsoft.com/office/drawing/2014/main" id="{E325BEEB-7891-4F70-86B6-9A189FDCC295}"/>
                    </a:ext>
                  </a:extLst>
                </p:cNvPr>
                <p:cNvSpPr txBox="1">
                  <a:spLocks noRot="1" noChangeAspect="1" noMove="1" noResize="1" noEditPoints="1" noAdjustHandles="1" noChangeArrowheads="1" noChangeShapeType="1" noTextEdit="1"/>
                </p:cNvSpPr>
                <p:nvPr/>
              </p:nvSpPr>
              <p:spPr>
                <a:xfrm>
                  <a:off x="618165" y="1196752"/>
                  <a:ext cx="5545958" cy="4967514"/>
                </a:xfrm>
                <a:prstGeom prst="rect">
                  <a:avLst/>
                </a:prstGeom>
                <a:blipFill>
                  <a:blip r:embed="rId3"/>
                  <a:stretch>
                    <a:fillRect l="-1192" t="-613" r="-1192"/>
                  </a:stretch>
                </a:blipFill>
              </p:spPr>
              <p:txBody>
                <a:bodyPr/>
                <a:lstStyle/>
                <a:p>
                  <a:r>
                    <a:rPr lang="en-GB">
                      <a:noFill/>
                    </a:rPr>
                    <a:t> </a:t>
                  </a:r>
                </a:p>
              </p:txBody>
            </p:sp>
          </mc:Fallback>
        </mc:AlternateContent>
        <p:sp>
          <p:nvSpPr>
            <p:cNvPr id="10" name="Rectangle 9">
              <a:extLst>
                <a:ext uri="{FF2B5EF4-FFF2-40B4-BE49-F238E27FC236}">
                  <a16:creationId xmlns:a16="http://schemas.microsoft.com/office/drawing/2014/main" id="{B2C24EA8-60B1-4C44-A7A1-21C4788496BD}"/>
                </a:ext>
              </a:extLst>
            </p:cNvPr>
            <p:cNvSpPr/>
            <p:nvPr/>
          </p:nvSpPr>
          <p:spPr>
            <a:xfrm>
              <a:off x="3697033" y="2712840"/>
              <a:ext cx="360000" cy="3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6F5BF84-F7BB-4A0B-A904-DFE9C1FB8D25}"/>
                </a:ext>
              </a:extLst>
            </p:cNvPr>
            <p:cNvSpPr/>
            <p:nvPr/>
          </p:nvSpPr>
          <p:spPr>
            <a:xfrm>
              <a:off x="3697032" y="3440430"/>
              <a:ext cx="360000" cy="3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0F14DB7-6BC8-4806-B2E8-9D9CCD7F83BE}"/>
                </a:ext>
              </a:extLst>
            </p:cNvPr>
            <p:cNvSpPr/>
            <p:nvPr/>
          </p:nvSpPr>
          <p:spPr>
            <a:xfrm>
              <a:off x="5382724" y="3440430"/>
              <a:ext cx="360000" cy="3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34899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What aspects of this key idea might pupils find challenging?</a:t>
            </a:r>
          </a:p>
          <a:p>
            <a:r>
              <a:rPr lang="en-GB" dirty="0"/>
              <a:t>What misconceptions might pupils have? </a:t>
            </a:r>
          </a:p>
          <a:p>
            <a:endParaRPr lang="en-GB" dirty="0"/>
          </a:p>
        </p:txBody>
      </p:sp>
      <p:sp>
        <p:nvSpPr>
          <p:cNvPr id="4" name="Content Placeholder 2">
            <a:extLst>
              <a:ext uri="{FF2B5EF4-FFF2-40B4-BE49-F238E27FC236}">
                <a16:creationId xmlns:a16="http://schemas.microsoft.com/office/drawing/2014/main" id="{F119E42E-06D3-4962-8EB7-A909E87EEFF5}"/>
              </a:ext>
            </a:extLst>
          </p:cNvPr>
          <p:cNvSpPr txBox="1">
            <a:spLocks/>
          </p:cNvSpPr>
          <p:nvPr/>
        </p:nvSpPr>
        <p:spPr>
          <a:xfrm>
            <a:off x="627065" y="2708920"/>
            <a:ext cx="10972800" cy="2736304"/>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None/>
            </a:pPr>
            <a:r>
              <a:rPr lang="en-GB" dirty="0"/>
              <a:t>When teaching this topic, you may find students encounter difficulties with…</a:t>
            </a:r>
          </a:p>
          <a:p>
            <a:pPr marL="457200" indent="-457200" fontAlgn="auto">
              <a:spcAft>
                <a:spcPts val="0"/>
              </a:spcAft>
              <a:buClrTx/>
              <a:buFont typeface="+mj-lt"/>
              <a:buAutoNum type="arabicParenR"/>
            </a:pPr>
            <a:r>
              <a:rPr lang="en-GB" dirty="0"/>
              <a:t>Over reliance on a ‘function machine’ strategy for solving</a:t>
            </a:r>
          </a:p>
          <a:p>
            <a:pPr marL="457200" indent="-457200" fontAlgn="auto">
              <a:spcAft>
                <a:spcPts val="0"/>
              </a:spcAft>
              <a:buClrTx/>
              <a:buFont typeface="+mj-lt"/>
              <a:buAutoNum type="arabicParenR"/>
            </a:pPr>
            <a:r>
              <a:rPr lang="en-GB" dirty="0"/>
              <a:t>Understanding expressions as an ‘object’ as well as a ‘process’</a:t>
            </a:r>
          </a:p>
          <a:p>
            <a:pPr marL="0" indent="0" fontAlgn="auto">
              <a:spcAft>
                <a:spcPts val="0"/>
              </a:spcAft>
              <a:buClrTx/>
              <a:buNone/>
            </a:pPr>
            <a:r>
              <a:rPr lang="en-GB" dirty="0"/>
              <a:t>More information, and some suggestions for overcoming these challenges, can be found on the following slides</a:t>
            </a:r>
          </a:p>
          <a:p>
            <a:pPr fontAlgn="auto">
              <a:spcAft>
                <a:spcPts val="0"/>
              </a:spcAft>
              <a:buClrTx/>
            </a:pPr>
            <a:endParaRPr lang="en-GB" dirty="0"/>
          </a:p>
        </p:txBody>
      </p:sp>
    </p:spTree>
    <p:extLst>
      <p:ext uri="{BB962C8B-B14F-4D97-AF65-F5344CB8AC3E}">
        <p14:creationId xmlns:p14="http://schemas.microsoft.com/office/powerpoint/2010/main" val="3871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(1)</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09600" y="1196752"/>
            <a:ext cx="10972800" cy="4248472"/>
          </a:xfrm>
        </p:spPr>
        <p:txBody>
          <a:bodyPr>
            <a:normAutofit/>
          </a:bodyPr>
          <a:lstStyle/>
          <a:p>
            <a:r>
              <a:rPr lang="en-GB" dirty="0"/>
              <a:t>When solving an equation in which the unknown is on one side, students are able to use a ‘doing and undoing’ strategy to think about the equation. </a:t>
            </a:r>
          </a:p>
          <a:p>
            <a:r>
              <a:rPr lang="en-GB" dirty="0"/>
              <a:t>If students are able to interpret 3x − 2 = 10 as ‘I think of a number, multiply by three, then subtract two and the result is ten’, then they may be able to use ‘common sense’ to find the original number. </a:t>
            </a:r>
          </a:p>
          <a:p>
            <a:r>
              <a:rPr lang="en-GB" dirty="0"/>
              <a:t>Function machines are commonly used to sequence the transformations made in equations and to focus on the inverse operations needed to find a solution.</a:t>
            </a:r>
          </a:p>
          <a:p>
            <a:r>
              <a:rPr lang="en-GB" dirty="0"/>
              <a:t>When the unknown is on both sides of the equation, then ‘doing and undoing’ strategies break down. Students’ attention has to shift to maintaining equality as the equation is transformed.</a:t>
            </a:r>
          </a:p>
        </p:txBody>
      </p:sp>
    </p:spTree>
    <p:extLst>
      <p:ext uri="{BB962C8B-B14F-4D97-AF65-F5344CB8AC3E}">
        <p14:creationId xmlns:p14="http://schemas.microsoft.com/office/powerpoint/2010/main" val="2445168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(2)</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09600" y="1196752"/>
            <a:ext cx="10972800" cy="4824536"/>
          </a:xfrm>
        </p:spPr>
        <p:txBody>
          <a:bodyPr>
            <a:normAutofit/>
          </a:bodyPr>
          <a:lstStyle/>
          <a:p>
            <a:r>
              <a:rPr lang="en-GB" dirty="0"/>
              <a:t>Some students may find challenging the shift in awareness needed to understand that a process (e.g. 3e means multiply whatever e is by three) is now being manipulated as one object (e.g. in the equation 5 + 3e = 7e – 1, we might start by subtracting 3e). </a:t>
            </a:r>
          </a:p>
          <a:p>
            <a:r>
              <a:rPr lang="en-GB" dirty="0"/>
              <a:t>Gray and Tall (1991)* coined the term ‘</a:t>
            </a:r>
            <a:r>
              <a:rPr lang="en-GB" dirty="0" err="1"/>
              <a:t>procept</a:t>
            </a:r>
            <a:r>
              <a:rPr lang="en-GB" dirty="0"/>
              <a:t>’ to describe symbolic notation that allows for both interpretations. Attention and thought needs to be given to supporting these students.</a:t>
            </a:r>
          </a:p>
          <a:p>
            <a:r>
              <a:rPr lang="en-GB" dirty="0"/>
              <a:t>As students become familiar with the range of manipulations that will maintain equality, they can then transfer their focus to which of these manipulations are helpful in moving towards a solution. </a:t>
            </a:r>
          </a:p>
          <a:p>
            <a:r>
              <a:rPr lang="en-GB" dirty="0"/>
              <a:t>Here, the intention to transform the equation so that the unknown is on one side should be made explicit.</a:t>
            </a:r>
          </a:p>
        </p:txBody>
      </p:sp>
      <p:sp>
        <p:nvSpPr>
          <p:cNvPr id="5" name="TextBox 4">
            <a:extLst>
              <a:ext uri="{FF2B5EF4-FFF2-40B4-BE49-F238E27FC236}">
                <a16:creationId xmlns:a16="http://schemas.microsoft.com/office/drawing/2014/main" id="{C0DB6F9C-1F9E-4B15-BC8D-DFF8AA260D54}"/>
              </a:ext>
            </a:extLst>
          </p:cNvPr>
          <p:cNvSpPr txBox="1"/>
          <p:nvPr/>
        </p:nvSpPr>
        <p:spPr>
          <a:xfrm>
            <a:off x="407368" y="5904120"/>
            <a:ext cx="7992888" cy="523220"/>
          </a:xfrm>
          <a:prstGeom prst="rect">
            <a:avLst/>
          </a:prstGeom>
          <a:noFill/>
        </p:spPr>
        <p:txBody>
          <a:bodyPr wrap="square">
            <a:spAutoFit/>
          </a:bodyPr>
          <a:lstStyle/>
          <a:p>
            <a:pPr>
              <a:buNone/>
            </a:pPr>
            <a:r>
              <a:rPr lang="en-GB" sz="1400" dirty="0">
                <a:solidFill>
                  <a:schemeClr val="bg1">
                    <a:lumMod val="65000"/>
                  </a:schemeClr>
                </a:solidFill>
                <a:effectLst/>
                <a:latin typeface="+mj-lt"/>
                <a:ea typeface="Calibri" panose="020F0502020204030204" pitchFamily="34" charset="0"/>
                <a:cs typeface="Times New Roman" panose="02020603050405020304" pitchFamily="18" charset="0"/>
              </a:rPr>
              <a:t>*E. Gray &amp; D. Tall, 1991, </a:t>
            </a:r>
            <a:r>
              <a:rPr lang="en-GB" sz="1400" i="1" dirty="0">
                <a:solidFill>
                  <a:schemeClr val="bg1">
                    <a:lumMod val="65000"/>
                  </a:schemeClr>
                </a:solidFill>
                <a:effectLst/>
                <a:latin typeface="+mj-lt"/>
                <a:ea typeface="Calibri" panose="020F0502020204030204" pitchFamily="34" charset="0"/>
                <a:cs typeface="Times New Roman" panose="02020603050405020304" pitchFamily="18" charset="0"/>
              </a:rPr>
              <a:t>Duality, Ambiguity and Flexibility in Successful Mathematical Thinking</a:t>
            </a:r>
            <a:r>
              <a:rPr lang="en-GB" sz="1400" dirty="0">
                <a:solidFill>
                  <a:schemeClr val="bg1">
                    <a:lumMod val="65000"/>
                  </a:schemeClr>
                </a:solidFill>
                <a:effectLst/>
                <a:latin typeface="+mj-lt"/>
                <a:ea typeface="Calibri" panose="020F0502020204030204" pitchFamily="34" charset="0"/>
                <a:cs typeface="Times New Roman" panose="02020603050405020304" pitchFamily="18" charset="0"/>
              </a:rPr>
              <a:t>, Coventry, University of Warwick</a:t>
            </a:r>
            <a:endParaRPr lang="en-GB" sz="1400" dirty="0">
              <a:solidFill>
                <a:schemeClr val="bg1">
                  <a:lumMod val="65000"/>
                </a:schemeClr>
              </a:solidFill>
              <a:latin typeface="+mj-lt"/>
            </a:endParaRPr>
          </a:p>
        </p:txBody>
      </p:sp>
    </p:spTree>
    <p:extLst>
      <p:ext uri="{BB962C8B-B14F-4D97-AF65-F5344CB8AC3E}">
        <p14:creationId xmlns:p14="http://schemas.microsoft.com/office/powerpoint/2010/main" val="3075682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that an equation can be considered as both a process and an object</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pic>
        <p:nvPicPr>
          <p:cNvPr id="5" name="Picture 4">
            <a:extLst>
              <a:ext uri="{FF2B5EF4-FFF2-40B4-BE49-F238E27FC236}">
                <a16:creationId xmlns:a16="http://schemas.microsoft.com/office/drawing/2014/main" id="{3850AA02-F904-4236-A360-AA3438835D3B}"/>
              </a:ext>
            </a:extLst>
          </p:cNvPr>
          <p:cNvPicPr/>
          <p:nvPr/>
        </p:nvPicPr>
        <p:blipFill>
          <a:blip r:embed="rId3">
            <a:extLst>
              <a:ext uri="{28A0092B-C50C-407E-A947-70E740481C1C}">
                <a14:useLocalDpi xmlns:a14="http://schemas.microsoft.com/office/drawing/2010/main" val="0"/>
              </a:ext>
            </a:extLst>
          </a:blip>
          <a:stretch>
            <a:fillRect/>
          </a:stretch>
        </p:blipFill>
        <p:spPr>
          <a:xfrm>
            <a:off x="335360" y="1988840"/>
            <a:ext cx="4896544" cy="3456384"/>
          </a:xfrm>
          <a:prstGeom prst="rect">
            <a:avLst/>
          </a:prstGeom>
        </p:spPr>
      </p:pic>
      <p:sp>
        <p:nvSpPr>
          <p:cNvPr id="7" name="TextBox 6">
            <a:extLst>
              <a:ext uri="{FF2B5EF4-FFF2-40B4-BE49-F238E27FC236}">
                <a16:creationId xmlns:a16="http://schemas.microsoft.com/office/drawing/2014/main" id="{44CED945-46FE-43F1-A112-8A0D9377CA08}"/>
              </a:ext>
            </a:extLst>
          </p:cNvPr>
          <p:cNvSpPr txBox="1"/>
          <p:nvPr/>
        </p:nvSpPr>
        <p:spPr>
          <a:xfrm>
            <a:off x="5413424" y="1806804"/>
            <a:ext cx="6096000" cy="3416320"/>
          </a:xfrm>
          <a:prstGeom prst="rect">
            <a:avLst/>
          </a:prstGeom>
          <a:noFill/>
        </p:spPr>
        <p:txBody>
          <a:bodyPr wrap="square">
            <a:spAutoFit/>
          </a:bodyPr>
          <a:lstStyle/>
          <a:p>
            <a:pPr marL="457200" indent="-457200">
              <a:buFont typeface="+mj-lt"/>
              <a:buAutoNum type="alphaLcParenR"/>
            </a:pPr>
            <a:r>
              <a:rPr lang="en-GB" sz="2400" dirty="0"/>
              <a:t>Look at the first bar model. Can you see: </a:t>
            </a:r>
          </a:p>
          <a:p>
            <a:pPr marL="971550" lvl="1" indent="-514350">
              <a:buFont typeface="+mj-lt"/>
              <a:buAutoNum type="romanLcPeriod"/>
            </a:pPr>
            <a:r>
              <a:rPr lang="pt-BR" sz="2400" dirty="0"/>
              <a:t>a + b = c?</a:t>
            </a:r>
          </a:p>
          <a:p>
            <a:pPr marL="971550" lvl="1" indent="-514350">
              <a:buFont typeface="+mj-lt"/>
              <a:buAutoNum type="romanLcPeriod"/>
            </a:pPr>
            <a:r>
              <a:rPr lang="pt-BR" sz="2400" dirty="0"/>
              <a:t>b + a = c?</a:t>
            </a:r>
          </a:p>
          <a:p>
            <a:pPr marL="971550" lvl="1" indent="-514350">
              <a:buFont typeface="+mj-lt"/>
              <a:buAutoNum type="romanLcPeriod"/>
            </a:pPr>
            <a:r>
              <a:rPr lang="pt-BR" sz="2400" dirty="0"/>
              <a:t>c – a = b?</a:t>
            </a:r>
          </a:p>
          <a:p>
            <a:pPr marL="971550" lvl="1" indent="-514350">
              <a:buFont typeface="+mj-lt"/>
              <a:buAutoNum type="romanLcPeriod"/>
            </a:pPr>
            <a:r>
              <a:rPr lang="pt-BR" sz="2400" dirty="0"/>
              <a:t>c – b = a?</a:t>
            </a:r>
          </a:p>
          <a:p>
            <a:pPr marL="457200" indent="-457200">
              <a:buFont typeface="+mj-lt"/>
              <a:buAutoNum type="alphaLcParenR"/>
            </a:pPr>
            <a:r>
              <a:rPr lang="en-GB" sz="2400" dirty="0"/>
              <a:t>Write similar ‘families’, each with four equations for the other two bar models.</a:t>
            </a:r>
          </a:p>
        </p:txBody>
      </p:sp>
    </p:spTree>
    <p:extLst>
      <p:ext uri="{BB962C8B-B14F-4D97-AF65-F5344CB8AC3E}">
        <p14:creationId xmlns:p14="http://schemas.microsoft.com/office/powerpoint/2010/main" val="717258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2000" b="1" dirty="0"/>
              <a:t>Understand that an equation can be considered as both a process and an object</a:t>
            </a:r>
            <a:endParaRPr lang="en-GB" b="1" dirty="0"/>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 </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might exploring the structure of addition in this way support students to be able to manipulate equations?</a:t>
            </a:r>
          </a:p>
          <a:p>
            <a:pPr marL="360000" lvl="1" fontAlgn="auto">
              <a:lnSpc>
                <a:spcPct val="100000"/>
              </a:lnSpc>
              <a:spcBef>
                <a:spcPts val="0"/>
              </a:spcBef>
              <a:spcAft>
                <a:spcPts val="1200"/>
              </a:spcAft>
              <a:buClrTx/>
            </a:pPr>
            <a:r>
              <a:rPr lang="en-GB" sz="2400" dirty="0"/>
              <a:t>What misconceptions might students encounter, particularly for the third bar model?</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B12C010F-F901-40E6-A7FB-1618023C928F}"/>
              </a:ext>
            </a:extLst>
          </p:cNvPr>
          <p:cNvPicPr/>
          <p:nvPr/>
        </p:nvPicPr>
        <p:blipFill>
          <a:blip r:embed="rId4">
            <a:extLst>
              <a:ext uri="{28A0092B-C50C-407E-A947-70E740481C1C}">
                <a14:useLocalDpi xmlns:a14="http://schemas.microsoft.com/office/drawing/2010/main" val="0"/>
              </a:ext>
            </a:extLst>
          </a:blip>
          <a:stretch>
            <a:fillRect/>
          </a:stretch>
        </p:blipFill>
        <p:spPr>
          <a:xfrm>
            <a:off x="534032" y="2096852"/>
            <a:ext cx="3600400" cy="2664296"/>
          </a:xfrm>
          <a:prstGeom prst="rect">
            <a:avLst/>
          </a:prstGeom>
        </p:spPr>
      </p:pic>
      <p:sp>
        <p:nvSpPr>
          <p:cNvPr id="8" name="TextBox 7">
            <a:extLst>
              <a:ext uri="{FF2B5EF4-FFF2-40B4-BE49-F238E27FC236}">
                <a16:creationId xmlns:a16="http://schemas.microsoft.com/office/drawing/2014/main" id="{D7741A23-E42A-4465-8565-7EE127CA231B}"/>
              </a:ext>
            </a:extLst>
          </p:cNvPr>
          <p:cNvSpPr txBox="1"/>
          <p:nvPr/>
        </p:nvSpPr>
        <p:spPr>
          <a:xfrm>
            <a:off x="3915795" y="1818725"/>
            <a:ext cx="2664296" cy="3693319"/>
          </a:xfrm>
          <a:prstGeom prst="rect">
            <a:avLst/>
          </a:prstGeom>
          <a:noFill/>
        </p:spPr>
        <p:txBody>
          <a:bodyPr wrap="square">
            <a:spAutoFit/>
          </a:bodyPr>
          <a:lstStyle/>
          <a:p>
            <a:pPr marL="457200" indent="-457200">
              <a:buFont typeface="+mj-lt"/>
              <a:buAutoNum type="alphaLcParenR"/>
            </a:pPr>
            <a:r>
              <a:rPr lang="en-GB" sz="1800" dirty="0"/>
              <a:t>Look at the first bar model. Can you see: </a:t>
            </a:r>
          </a:p>
          <a:p>
            <a:pPr marL="971550" lvl="1" indent="-514350">
              <a:buFont typeface="+mj-lt"/>
              <a:buAutoNum type="romanLcPeriod"/>
            </a:pPr>
            <a:r>
              <a:rPr lang="pt-BR" sz="1800" dirty="0"/>
              <a:t>a + b = c?</a:t>
            </a:r>
          </a:p>
          <a:p>
            <a:pPr marL="971550" lvl="1" indent="-514350">
              <a:buFont typeface="+mj-lt"/>
              <a:buAutoNum type="romanLcPeriod"/>
            </a:pPr>
            <a:r>
              <a:rPr lang="pt-BR" sz="1800" dirty="0"/>
              <a:t>b + a = c?</a:t>
            </a:r>
          </a:p>
          <a:p>
            <a:pPr marL="971550" lvl="1" indent="-514350">
              <a:buFont typeface="+mj-lt"/>
              <a:buAutoNum type="romanLcPeriod"/>
            </a:pPr>
            <a:r>
              <a:rPr lang="pt-BR" sz="1800" dirty="0"/>
              <a:t>c – a = b?</a:t>
            </a:r>
          </a:p>
          <a:p>
            <a:pPr marL="971550" lvl="1" indent="-514350">
              <a:buFont typeface="+mj-lt"/>
              <a:buAutoNum type="romanLcPeriod"/>
            </a:pPr>
            <a:r>
              <a:rPr lang="pt-BR" sz="1800" dirty="0"/>
              <a:t>c – b = a?</a:t>
            </a:r>
          </a:p>
          <a:p>
            <a:pPr marL="457200" indent="-457200">
              <a:buFont typeface="+mj-lt"/>
              <a:buAutoNum type="alphaLcParenR"/>
            </a:pPr>
            <a:r>
              <a:rPr lang="en-GB" sz="1800" dirty="0"/>
              <a:t>Write similar ‘families’, each with four equations for the other two bar models.</a:t>
            </a:r>
          </a:p>
        </p:txBody>
      </p:sp>
    </p:spTree>
    <p:custDataLst>
      <p:tags r:id="rId1"/>
    </p:custDataLst>
    <p:extLst>
      <p:ext uri="{BB962C8B-B14F-4D97-AF65-F5344CB8AC3E}">
        <p14:creationId xmlns:p14="http://schemas.microsoft.com/office/powerpoint/2010/main" val="1972075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that an equation can be considered as both a process and an object</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sp>
        <p:nvSpPr>
          <p:cNvPr id="5" name="TextBox 4">
            <a:extLst>
              <a:ext uri="{FF2B5EF4-FFF2-40B4-BE49-F238E27FC236}">
                <a16:creationId xmlns:a16="http://schemas.microsoft.com/office/drawing/2014/main" id="{CFCCD83E-6ECA-4D86-850D-8BEBD6789215}"/>
              </a:ext>
            </a:extLst>
          </p:cNvPr>
          <p:cNvSpPr txBox="1"/>
          <p:nvPr/>
        </p:nvSpPr>
        <p:spPr>
          <a:xfrm>
            <a:off x="815004" y="1785828"/>
            <a:ext cx="10177540" cy="3447098"/>
          </a:xfrm>
          <a:prstGeom prst="rect">
            <a:avLst/>
          </a:prstGeom>
          <a:noFill/>
        </p:spPr>
        <p:txBody>
          <a:bodyPr wrap="square">
            <a:spAutoFit/>
          </a:bodyPr>
          <a:lstStyle/>
          <a:p>
            <a:pPr>
              <a:spcBef>
                <a:spcPts val="0"/>
              </a:spcBef>
              <a:spcAft>
                <a:spcPts val="1200"/>
              </a:spcAft>
              <a:buNone/>
            </a:pPr>
            <a:r>
              <a:rPr lang="en-GB" dirty="0"/>
              <a:t>Complete each statement.</a:t>
            </a:r>
          </a:p>
          <a:p>
            <a:pPr marL="971550" lvl="1" indent="-514350">
              <a:spcBef>
                <a:spcPts val="0"/>
              </a:spcBef>
              <a:spcAft>
                <a:spcPts val="1200"/>
              </a:spcAft>
              <a:buFont typeface="+mj-lt"/>
              <a:buAutoNum type="alphaLcParenR"/>
            </a:pPr>
            <a:r>
              <a:rPr lang="en-GB" dirty="0"/>
              <a:t>Given that 3e = 7, then 6e = ___.</a:t>
            </a:r>
          </a:p>
          <a:p>
            <a:pPr marL="971550" lvl="1" indent="-514350">
              <a:spcBef>
                <a:spcPts val="0"/>
              </a:spcBef>
              <a:spcAft>
                <a:spcPts val="1200"/>
              </a:spcAft>
              <a:buFont typeface="+mj-lt"/>
              <a:buAutoNum type="alphaLcParenR"/>
            </a:pPr>
            <a:r>
              <a:rPr lang="en-GB" dirty="0"/>
              <a:t>Given that 5(3w − 7) = 30, then 3w − 7 = ___.</a:t>
            </a:r>
          </a:p>
          <a:p>
            <a:pPr marL="971550" lvl="1" indent="-514350">
              <a:spcBef>
                <a:spcPts val="0"/>
              </a:spcBef>
              <a:spcAft>
                <a:spcPts val="1200"/>
              </a:spcAft>
              <a:buFont typeface="+mj-lt"/>
              <a:buAutoNum type="alphaLcParenR"/>
            </a:pPr>
            <a:r>
              <a:rPr lang="en-GB" dirty="0"/>
              <a:t>Given that 5k = 7, then 5k + 9 = ___.</a:t>
            </a:r>
          </a:p>
          <a:p>
            <a:pPr marL="971550" lvl="1" indent="-514350">
              <a:spcBef>
                <a:spcPts val="0"/>
              </a:spcBef>
              <a:spcAft>
                <a:spcPts val="1200"/>
              </a:spcAft>
              <a:buFont typeface="+mj-lt"/>
              <a:buAutoNum type="alphaLcParenR"/>
            </a:pPr>
            <a:r>
              <a:rPr lang="en-GB" dirty="0"/>
              <a:t>Given that 8f + 12 = 23, then 8f + 2 = ___.</a:t>
            </a:r>
          </a:p>
          <a:p>
            <a:pPr marL="971550" lvl="1" indent="-514350">
              <a:spcBef>
                <a:spcPts val="0"/>
              </a:spcBef>
              <a:spcAft>
                <a:spcPts val="1200"/>
              </a:spcAft>
              <a:buFont typeface="+mj-lt"/>
              <a:buAutoNum type="alphaLcParenR"/>
            </a:pPr>
            <a:r>
              <a:rPr lang="en-GB" dirty="0"/>
              <a:t>Given that 3t + 6 = 2t + 1, then 3t + 10 = ___.</a:t>
            </a:r>
          </a:p>
        </p:txBody>
      </p:sp>
    </p:spTree>
    <p:extLst>
      <p:ext uri="{BB962C8B-B14F-4D97-AF65-F5344CB8AC3E}">
        <p14:creationId xmlns:p14="http://schemas.microsoft.com/office/powerpoint/2010/main" val="3821352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2000" b="1" dirty="0"/>
              <a:t>Understand that an equation can be considered as both a process and an object</a:t>
            </a:r>
            <a:endParaRPr lang="en-GB" b="1" dirty="0"/>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does treating the expression as an object that can be transformed support students in their understanding of manipulating algebra?</a:t>
            </a:r>
          </a:p>
          <a:p>
            <a:pPr marL="360000" lvl="1" fontAlgn="auto">
              <a:lnSpc>
                <a:spcPct val="100000"/>
              </a:lnSpc>
              <a:spcBef>
                <a:spcPts val="0"/>
              </a:spcBef>
              <a:spcAft>
                <a:spcPts val="1200"/>
              </a:spcAft>
              <a:buClrTx/>
            </a:pPr>
            <a:r>
              <a:rPr lang="en-GB" sz="2400" dirty="0"/>
              <a:t>What questions might you ask to ensure students get the most out of this activity? </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2101572"/>
            <a:ext cx="6160612" cy="3199636"/>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E704F9F-3646-45C6-9582-3B40520FB405}"/>
              </a:ext>
            </a:extLst>
          </p:cNvPr>
          <p:cNvSpPr txBox="1"/>
          <p:nvPr/>
        </p:nvSpPr>
        <p:spPr>
          <a:xfrm>
            <a:off x="769283" y="2361892"/>
            <a:ext cx="5929068" cy="2507268"/>
          </a:xfrm>
          <a:prstGeom prst="rect">
            <a:avLst/>
          </a:prstGeom>
          <a:noFill/>
        </p:spPr>
        <p:txBody>
          <a:bodyPr wrap="square">
            <a:spAutoFit/>
          </a:bodyPr>
          <a:lstStyle/>
          <a:p>
            <a:pPr>
              <a:spcBef>
                <a:spcPts val="0"/>
              </a:spcBef>
              <a:spcAft>
                <a:spcPts val="1200"/>
              </a:spcAft>
              <a:buNone/>
            </a:pPr>
            <a:r>
              <a:rPr lang="en-GB" sz="1800" dirty="0"/>
              <a:t>Complete each statement.</a:t>
            </a:r>
          </a:p>
          <a:p>
            <a:pPr marL="971550" lvl="1" indent="-514350">
              <a:spcBef>
                <a:spcPts val="0"/>
              </a:spcBef>
              <a:spcAft>
                <a:spcPts val="1200"/>
              </a:spcAft>
              <a:buFont typeface="+mj-lt"/>
              <a:buAutoNum type="alphaLcParenR"/>
            </a:pPr>
            <a:r>
              <a:rPr lang="en-GB" sz="1800" dirty="0"/>
              <a:t>Given that 3e = 7, then 6e = ___.</a:t>
            </a:r>
          </a:p>
          <a:p>
            <a:pPr marL="971550" lvl="1" indent="-514350">
              <a:spcBef>
                <a:spcPts val="0"/>
              </a:spcBef>
              <a:spcAft>
                <a:spcPts val="1200"/>
              </a:spcAft>
              <a:buFont typeface="+mj-lt"/>
              <a:buAutoNum type="alphaLcParenR"/>
            </a:pPr>
            <a:r>
              <a:rPr lang="en-GB" sz="1800" dirty="0"/>
              <a:t>Given that 5(3w − 7) = 30, then 3w − 7 = ___.</a:t>
            </a:r>
          </a:p>
          <a:p>
            <a:pPr marL="971550" lvl="1" indent="-514350">
              <a:spcBef>
                <a:spcPts val="0"/>
              </a:spcBef>
              <a:spcAft>
                <a:spcPts val="1200"/>
              </a:spcAft>
              <a:buFont typeface="+mj-lt"/>
              <a:buAutoNum type="alphaLcParenR"/>
            </a:pPr>
            <a:r>
              <a:rPr lang="en-GB" sz="1800" dirty="0"/>
              <a:t>Given that 5k = 7, then 5k + 9 = ___.</a:t>
            </a:r>
          </a:p>
          <a:p>
            <a:pPr marL="971550" lvl="1" indent="-514350">
              <a:spcBef>
                <a:spcPts val="0"/>
              </a:spcBef>
              <a:spcAft>
                <a:spcPts val="1200"/>
              </a:spcAft>
              <a:buFont typeface="+mj-lt"/>
              <a:buAutoNum type="alphaLcParenR"/>
            </a:pPr>
            <a:r>
              <a:rPr lang="en-GB" sz="1800" dirty="0"/>
              <a:t>Given that 8f + 12 = 23, then 8f + 2 = ___.</a:t>
            </a:r>
          </a:p>
          <a:p>
            <a:pPr marL="971550" lvl="1" indent="-514350">
              <a:spcBef>
                <a:spcPts val="0"/>
              </a:spcBef>
              <a:spcAft>
                <a:spcPts val="1200"/>
              </a:spcAft>
              <a:buFont typeface="+mj-lt"/>
              <a:buAutoNum type="alphaLcParenR"/>
            </a:pPr>
            <a:r>
              <a:rPr lang="en-GB" sz="1800" dirty="0"/>
              <a:t>Given that 3t + 6 = 2t + 1, then 3t + 10 = ___.</a:t>
            </a:r>
          </a:p>
        </p:txBody>
      </p:sp>
    </p:spTree>
    <p:custDataLst>
      <p:tags r:id="rId1"/>
    </p:custDataLst>
    <p:extLst>
      <p:ext uri="{BB962C8B-B14F-4D97-AF65-F5344CB8AC3E}">
        <p14:creationId xmlns:p14="http://schemas.microsoft.com/office/powerpoint/2010/main" val="3418405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18165" y="1124744"/>
            <a:ext cx="10972800" cy="4104456"/>
          </a:xfrm>
        </p:spPr>
        <p:txBody>
          <a:bodyPr>
            <a:noAutofit/>
          </a:bodyPr>
          <a:lstStyle/>
          <a:p>
            <a:r>
              <a:rPr lang="en-GB" dirty="0"/>
              <a:t>These slides are designed to complement the </a:t>
            </a:r>
            <a:r>
              <a:rPr lang="en-GB" dirty="0">
                <a:hlinkClick r:id="rId2"/>
              </a:rPr>
              <a:t>2.2 Solving linear equations</a:t>
            </a:r>
            <a:r>
              <a:rPr lang="en-GB" dirty="0"/>
              <a:t> Core Concept document and its associated Theme Overview document </a:t>
            </a:r>
            <a:r>
              <a:rPr lang="en-GB" dirty="0">
                <a:hlinkClick r:id="rId3"/>
              </a:rPr>
              <a:t>2 Operating on number</a:t>
            </a:r>
            <a:r>
              <a:rPr lang="en-GB" dirty="0"/>
              <a:t>, </a:t>
            </a:r>
            <a:r>
              <a:rPr lang="en-GB" b="0" i="0" dirty="0">
                <a:effectLst/>
              </a:rPr>
              <a:t>both found in the </a:t>
            </a:r>
            <a:r>
              <a:rPr lang="en-GB" b="0" i="0" u="sng" dirty="0">
                <a:solidFill>
                  <a:srgbClr val="1B6AC9"/>
                </a:solidFill>
                <a:effectLst/>
                <a:hlinkClick r:id="rId4"/>
              </a:rPr>
              <a:t>Secondary Mastery Professional Development</a:t>
            </a:r>
            <a:r>
              <a:rPr lang="en-GB" b="0" i="0" dirty="0">
                <a:solidFill>
                  <a:srgbClr val="283C46"/>
                </a:solidFill>
                <a:effectLst/>
              </a:rPr>
              <a:t> </a:t>
            </a:r>
            <a:r>
              <a:rPr lang="en-GB" b="0" i="0" dirty="0">
                <a:effectLst/>
              </a:rPr>
              <a:t>pages</a:t>
            </a:r>
            <a:r>
              <a:rPr lang="en-GB" dirty="0"/>
              <a:t>.</a:t>
            </a:r>
          </a:p>
          <a:p>
            <a:r>
              <a:rPr lang="en-GB" dirty="0"/>
              <a:t>These slides re-present the key examples from the Core Concept document so that the examples can be used either directly in the classroom or with a group of teachers. There are prompt questions alongside the examples, and further clarification in the notes.</a:t>
            </a:r>
          </a:p>
          <a:p>
            <a:r>
              <a:rPr lang="en-GB" dirty="0"/>
              <a:t>These slides do not fully replicate the Core Concept document, so should be used alongside them. Reference to specific page numbers, and to other useful NCETM resources, can be found in the notes for each slide.</a:t>
            </a:r>
          </a:p>
          <a:p>
            <a:r>
              <a:rPr lang="en-GB" dirty="0"/>
              <a:t>This slide deck is not designed to be a complete PD session, rather it is a selection of resources that you can adapt and use as needed when planning a session with a group of teachers.</a:t>
            </a:r>
          </a:p>
          <a:p>
            <a:endParaRPr lang="en-GB" dirty="0"/>
          </a:p>
          <a:p>
            <a:endParaRPr lang="en-GB" dirty="0"/>
          </a:p>
          <a:p>
            <a:endParaRPr lang="en-GB" dirty="0"/>
          </a:p>
        </p:txBody>
      </p:sp>
    </p:spTree>
    <p:extLst>
      <p:ext uri="{BB962C8B-B14F-4D97-AF65-F5344CB8AC3E}">
        <p14:creationId xmlns:p14="http://schemas.microsoft.com/office/powerpoint/2010/main" val="2199322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2000" b="1" dirty="0"/>
              <a:t>Understand that an equation can be considered as both a process and an object</a:t>
            </a:r>
            <a:endParaRPr lang="en-GB" b="1" dirty="0"/>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 (cont’d)</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196752"/>
            <a:ext cx="4891318" cy="5226440"/>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Consider what responses your KS3 students may have to this task. Then watch the video of this task on </a:t>
            </a:r>
            <a:r>
              <a:rPr lang="en-GB" sz="2400" dirty="0">
                <a:hlinkClick r:id="rId4"/>
              </a:rPr>
              <a:t>Mathematical Prompts for Deeper Thinking videos | NCETM</a:t>
            </a:r>
            <a:r>
              <a:rPr lang="en-GB" sz="2400" dirty="0"/>
              <a:t>.</a:t>
            </a:r>
          </a:p>
          <a:p>
            <a:pPr marL="360000" lvl="1" fontAlgn="auto">
              <a:lnSpc>
                <a:spcPct val="100000"/>
              </a:lnSpc>
              <a:spcBef>
                <a:spcPts val="0"/>
              </a:spcBef>
              <a:spcAft>
                <a:spcPts val="1200"/>
              </a:spcAft>
              <a:buClrTx/>
            </a:pPr>
            <a:r>
              <a:rPr lang="en-GB" sz="2400" dirty="0"/>
              <a:t>How did the students’ responses compare to your predictions?</a:t>
            </a:r>
          </a:p>
          <a:p>
            <a:pPr marL="360000" lvl="1" fontAlgn="auto">
              <a:lnSpc>
                <a:spcPct val="100000"/>
              </a:lnSpc>
              <a:spcBef>
                <a:spcPts val="0"/>
              </a:spcBef>
              <a:spcAft>
                <a:spcPts val="1200"/>
              </a:spcAft>
              <a:buClrTx/>
            </a:pPr>
            <a:r>
              <a:rPr lang="en-GB" sz="2400" dirty="0"/>
              <a:t>How does the discussion reveal students’ understanding of expressions as both processes and objects?</a:t>
            </a:r>
          </a:p>
          <a:p>
            <a:pPr marL="360000" lvl="1" fontAlgn="auto">
              <a:lnSpc>
                <a:spcPct val="100000"/>
              </a:lnSpc>
              <a:spcBef>
                <a:spcPts val="0"/>
              </a:spcBef>
              <a:spcAft>
                <a:spcPts val="1200"/>
              </a:spcAft>
              <a:buClrTx/>
            </a:pPr>
            <a:endParaRPr lang="en-GB" sz="2400" dirty="0"/>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2101572"/>
            <a:ext cx="6160612" cy="3199636"/>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E704F9F-3646-45C6-9582-3B40520FB405}"/>
              </a:ext>
            </a:extLst>
          </p:cNvPr>
          <p:cNvSpPr txBox="1"/>
          <p:nvPr/>
        </p:nvSpPr>
        <p:spPr>
          <a:xfrm>
            <a:off x="769283" y="2361892"/>
            <a:ext cx="5929068" cy="2507268"/>
          </a:xfrm>
          <a:prstGeom prst="rect">
            <a:avLst/>
          </a:prstGeom>
          <a:noFill/>
        </p:spPr>
        <p:txBody>
          <a:bodyPr wrap="square">
            <a:spAutoFit/>
          </a:bodyPr>
          <a:lstStyle/>
          <a:p>
            <a:pPr>
              <a:spcBef>
                <a:spcPts val="0"/>
              </a:spcBef>
              <a:spcAft>
                <a:spcPts val="1200"/>
              </a:spcAft>
              <a:buNone/>
            </a:pPr>
            <a:r>
              <a:rPr lang="en-GB" sz="1800" dirty="0"/>
              <a:t>Complete each statement.</a:t>
            </a:r>
          </a:p>
          <a:p>
            <a:pPr marL="971550" lvl="1" indent="-514350">
              <a:spcBef>
                <a:spcPts val="0"/>
              </a:spcBef>
              <a:spcAft>
                <a:spcPts val="1200"/>
              </a:spcAft>
              <a:buFont typeface="+mj-lt"/>
              <a:buAutoNum type="alphaLcParenR"/>
            </a:pPr>
            <a:r>
              <a:rPr lang="en-GB" sz="1800" dirty="0"/>
              <a:t>Given that 3e = 7, then 6e = ___.</a:t>
            </a:r>
          </a:p>
          <a:p>
            <a:pPr marL="971550" lvl="1" indent="-514350">
              <a:spcBef>
                <a:spcPts val="0"/>
              </a:spcBef>
              <a:spcAft>
                <a:spcPts val="1200"/>
              </a:spcAft>
              <a:buFont typeface="+mj-lt"/>
              <a:buAutoNum type="alphaLcParenR"/>
            </a:pPr>
            <a:r>
              <a:rPr lang="en-GB" sz="1800" dirty="0"/>
              <a:t>Given that 5(3w − 7) = 30, then 3w − 7 = ___.</a:t>
            </a:r>
          </a:p>
          <a:p>
            <a:pPr marL="971550" lvl="1" indent="-514350">
              <a:spcBef>
                <a:spcPts val="0"/>
              </a:spcBef>
              <a:spcAft>
                <a:spcPts val="1200"/>
              </a:spcAft>
              <a:buFont typeface="+mj-lt"/>
              <a:buAutoNum type="alphaLcParenR"/>
            </a:pPr>
            <a:r>
              <a:rPr lang="en-GB" sz="1800" dirty="0"/>
              <a:t>Given that 5k = 7, then 5k + 9 = ___.</a:t>
            </a:r>
          </a:p>
          <a:p>
            <a:pPr marL="971550" lvl="1" indent="-514350">
              <a:spcBef>
                <a:spcPts val="0"/>
              </a:spcBef>
              <a:spcAft>
                <a:spcPts val="1200"/>
              </a:spcAft>
              <a:buFont typeface="+mj-lt"/>
              <a:buAutoNum type="alphaLcParenR"/>
            </a:pPr>
            <a:r>
              <a:rPr lang="en-GB" sz="1800" dirty="0"/>
              <a:t>Given that 8f + 12 = 23, then 8f + 2 = ___.</a:t>
            </a:r>
          </a:p>
          <a:p>
            <a:pPr marL="971550" lvl="1" indent="-514350">
              <a:spcBef>
                <a:spcPts val="0"/>
              </a:spcBef>
              <a:spcAft>
                <a:spcPts val="1200"/>
              </a:spcAft>
              <a:buFont typeface="+mj-lt"/>
              <a:buAutoNum type="alphaLcParenR"/>
            </a:pPr>
            <a:r>
              <a:rPr lang="en-GB" sz="1800" dirty="0"/>
              <a:t>Given that 3t + 6 = 2t + 1, then 3t + 10 = ___.</a:t>
            </a:r>
          </a:p>
        </p:txBody>
      </p:sp>
    </p:spTree>
    <p:custDataLst>
      <p:tags r:id="rId1"/>
    </p:custDataLst>
    <p:extLst>
      <p:ext uri="{BB962C8B-B14F-4D97-AF65-F5344CB8AC3E}">
        <p14:creationId xmlns:p14="http://schemas.microsoft.com/office/powerpoint/2010/main" val="3626479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ways in which equations can be manipulated while maintaining equality</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7" name="TextBox 6">
            <a:extLst>
              <a:ext uri="{FF2B5EF4-FFF2-40B4-BE49-F238E27FC236}">
                <a16:creationId xmlns:a16="http://schemas.microsoft.com/office/drawing/2014/main" id="{63D4AE6C-41D7-49C4-AA2B-BE90469F7A00}"/>
              </a:ext>
            </a:extLst>
          </p:cNvPr>
          <p:cNvSpPr txBox="1"/>
          <p:nvPr/>
        </p:nvSpPr>
        <p:spPr>
          <a:xfrm>
            <a:off x="265547" y="1739695"/>
            <a:ext cx="3999060" cy="4247317"/>
          </a:xfrm>
          <a:prstGeom prst="rect">
            <a:avLst/>
          </a:prstGeom>
          <a:noFill/>
        </p:spPr>
        <p:txBody>
          <a:bodyPr wrap="square">
            <a:spAutoFit/>
          </a:bodyPr>
          <a:lstStyle/>
          <a:p>
            <a:pPr>
              <a:spcBef>
                <a:spcPts val="0"/>
              </a:spcBef>
              <a:spcAft>
                <a:spcPts val="1200"/>
              </a:spcAft>
              <a:buNone/>
            </a:pPr>
            <a:r>
              <a:rPr lang="en-GB" sz="2000" dirty="0"/>
              <a:t>Each arm of the spider diagram is constructed using a rule that is repeated at each step moving out from the centre.</a:t>
            </a:r>
          </a:p>
          <a:p>
            <a:pPr marL="457200" indent="-457200">
              <a:spcBef>
                <a:spcPts val="0"/>
              </a:spcBef>
              <a:spcAft>
                <a:spcPts val="1200"/>
              </a:spcAft>
              <a:buFont typeface="+mj-lt"/>
              <a:buAutoNum type="alphaLcParenR"/>
            </a:pPr>
            <a:r>
              <a:rPr lang="en-GB" sz="2000" dirty="0"/>
              <a:t>Which arm has the rule ‘add one to each side each time’?</a:t>
            </a:r>
          </a:p>
          <a:p>
            <a:pPr marL="457200" indent="-457200">
              <a:spcBef>
                <a:spcPts val="0"/>
              </a:spcBef>
              <a:spcAft>
                <a:spcPts val="1200"/>
              </a:spcAft>
              <a:buFont typeface="+mj-lt"/>
              <a:buAutoNum type="alphaLcParenR"/>
            </a:pPr>
            <a:r>
              <a:rPr lang="en-GB" sz="2000" dirty="0"/>
              <a:t>Write down the rules for the other arms.</a:t>
            </a:r>
          </a:p>
          <a:p>
            <a:pPr marL="457200" indent="-457200">
              <a:spcBef>
                <a:spcPts val="0"/>
              </a:spcBef>
              <a:spcAft>
                <a:spcPts val="1200"/>
              </a:spcAft>
              <a:buFont typeface="+mj-lt"/>
              <a:buAutoNum type="alphaLcParenR"/>
            </a:pPr>
            <a:r>
              <a:rPr lang="en-GB" sz="2000" dirty="0"/>
              <a:t>The solution to 2</a:t>
            </a:r>
            <a:r>
              <a:rPr lang="en-GB" sz="2000" i="1" dirty="0">
                <a:latin typeface="Times New Roman" panose="02020603050405020304" pitchFamily="18" charset="0"/>
                <a:cs typeface="Times New Roman" panose="02020603050405020304" pitchFamily="18" charset="0"/>
              </a:rPr>
              <a:t>x</a:t>
            </a:r>
            <a:r>
              <a:rPr lang="en-GB" sz="2000" dirty="0"/>
              <a:t> + 9 = 15 is </a:t>
            </a:r>
            <a:r>
              <a:rPr lang="en-GB" sz="2000" i="1" dirty="0">
                <a:latin typeface="Times New Roman" panose="02020603050405020304" pitchFamily="18" charset="0"/>
                <a:cs typeface="Times New Roman" panose="02020603050405020304" pitchFamily="18" charset="0"/>
              </a:rPr>
              <a:t>x</a:t>
            </a:r>
            <a:r>
              <a:rPr lang="en-GB" sz="2000" dirty="0"/>
              <a:t> = 3. Is this also the solution to the other equations that have been created?</a:t>
            </a:r>
          </a:p>
        </p:txBody>
      </p:sp>
      <p:grpSp>
        <p:nvGrpSpPr>
          <p:cNvPr id="60" name="Group 59">
            <a:extLst>
              <a:ext uri="{FF2B5EF4-FFF2-40B4-BE49-F238E27FC236}">
                <a16:creationId xmlns:a16="http://schemas.microsoft.com/office/drawing/2014/main" id="{6B5A99B0-D372-4D35-B01B-D1FCB6980030}"/>
              </a:ext>
            </a:extLst>
          </p:cNvPr>
          <p:cNvGrpSpPr/>
          <p:nvPr/>
        </p:nvGrpSpPr>
        <p:grpSpPr>
          <a:xfrm>
            <a:off x="4731143" y="1196942"/>
            <a:ext cx="7438512" cy="4906246"/>
            <a:chOff x="3804996" y="1230027"/>
            <a:chExt cx="7438512" cy="4906246"/>
          </a:xfrm>
        </p:grpSpPr>
        <p:sp>
          <p:nvSpPr>
            <p:cNvPr id="9" name="Cloud 8">
              <a:extLst>
                <a:ext uri="{FF2B5EF4-FFF2-40B4-BE49-F238E27FC236}">
                  <a16:creationId xmlns:a16="http://schemas.microsoft.com/office/drawing/2014/main" id="{362AFF80-C1E3-42EE-A7E1-60CC0181D4F0}"/>
                </a:ext>
              </a:extLst>
            </p:cNvPr>
            <p:cNvSpPr/>
            <p:nvPr/>
          </p:nvSpPr>
          <p:spPr>
            <a:xfrm>
              <a:off x="5658961" y="3265523"/>
              <a:ext cx="3202856" cy="792088"/>
            </a:xfrm>
            <a:prstGeom prst="cloud">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solidFill>
                    <a:srgbClr val="585858"/>
                  </a:solidFill>
                </a:rPr>
                <a:t>2</a:t>
              </a:r>
              <a:r>
                <a:rPr lang="en-GB" sz="2400" i="1" dirty="0">
                  <a:solidFill>
                    <a:srgbClr val="585858"/>
                  </a:solidFill>
                  <a:latin typeface="Times New Roman" panose="02020603050405020304" pitchFamily="18" charset="0"/>
                  <a:cs typeface="Times New Roman" panose="02020603050405020304" pitchFamily="18" charset="0"/>
                </a:rPr>
                <a:t>x</a:t>
              </a:r>
              <a:r>
                <a:rPr lang="en-GB" sz="2400" dirty="0">
                  <a:solidFill>
                    <a:srgbClr val="585858"/>
                  </a:solidFill>
                </a:rPr>
                <a:t> + 9 = 15</a:t>
              </a:r>
            </a:p>
          </p:txBody>
        </p:sp>
        <p:sp>
          <p:nvSpPr>
            <p:cNvPr id="10" name="TextBox 9">
              <a:extLst>
                <a:ext uri="{FF2B5EF4-FFF2-40B4-BE49-F238E27FC236}">
                  <a16:creationId xmlns:a16="http://schemas.microsoft.com/office/drawing/2014/main" id="{AFBA1827-FC9E-4262-BD93-F8CD3FD276CD}"/>
                </a:ext>
              </a:extLst>
            </p:cNvPr>
            <p:cNvSpPr txBox="1"/>
            <p:nvPr/>
          </p:nvSpPr>
          <p:spPr>
            <a:xfrm>
              <a:off x="8347097" y="2578816"/>
              <a:ext cx="1895071" cy="461665"/>
            </a:xfrm>
            <a:prstGeom prst="rect">
              <a:avLst/>
            </a:prstGeom>
            <a:noFill/>
          </p:spPr>
          <p:txBody>
            <a:bodyPr wrap="none" rtlCol="0">
              <a:spAutoFit/>
            </a:bodyPr>
            <a:lstStyle/>
            <a:p>
              <a:pPr>
                <a:buNone/>
              </a:pPr>
              <a:r>
                <a:rPr lang="en-GB" sz="2400" dirty="0"/>
                <a:t>2</a:t>
              </a:r>
              <a:r>
                <a:rPr lang="en-GB" sz="2400" i="1" dirty="0">
                  <a:latin typeface="Times New Roman" panose="02020603050405020304" pitchFamily="18" charset="0"/>
                  <a:cs typeface="Times New Roman" panose="02020603050405020304" pitchFamily="18" charset="0"/>
                </a:rPr>
                <a:t>x</a:t>
              </a:r>
              <a:r>
                <a:rPr lang="en-GB" sz="2400" dirty="0"/>
                <a:t> + 10 = 16</a:t>
              </a:r>
            </a:p>
          </p:txBody>
        </p:sp>
        <p:sp>
          <p:nvSpPr>
            <p:cNvPr id="11" name="TextBox 10">
              <a:extLst>
                <a:ext uri="{FF2B5EF4-FFF2-40B4-BE49-F238E27FC236}">
                  <a16:creationId xmlns:a16="http://schemas.microsoft.com/office/drawing/2014/main" id="{09D82248-2331-4779-8FF2-A8E4B7914904}"/>
                </a:ext>
              </a:extLst>
            </p:cNvPr>
            <p:cNvSpPr txBox="1"/>
            <p:nvPr/>
          </p:nvSpPr>
          <p:spPr>
            <a:xfrm>
              <a:off x="8902121" y="1939505"/>
              <a:ext cx="1872244" cy="461665"/>
            </a:xfrm>
            <a:prstGeom prst="rect">
              <a:avLst/>
            </a:prstGeom>
            <a:noFill/>
          </p:spPr>
          <p:txBody>
            <a:bodyPr wrap="none" rtlCol="0">
              <a:spAutoFit/>
            </a:bodyPr>
            <a:lstStyle/>
            <a:p>
              <a:pPr>
                <a:buNone/>
              </a:pPr>
              <a:r>
                <a:rPr lang="en-GB" sz="2400" dirty="0"/>
                <a:t>2</a:t>
              </a:r>
              <a:r>
                <a:rPr lang="en-GB" sz="2400" i="1" dirty="0">
                  <a:latin typeface="Times New Roman" panose="02020603050405020304" pitchFamily="18" charset="0"/>
                  <a:cs typeface="Times New Roman" panose="02020603050405020304" pitchFamily="18" charset="0"/>
                </a:rPr>
                <a:t>x</a:t>
              </a:r>
              <a:r>
                <a:rPr lang="en-GB" sz="2400" dirty="0"/>
                <a:t> + 11 = 17</a:t>
              </a:r>
            </a:p>
          </p:txBody>
        </p:sp>
        <p:sp>
          <p:nvSpPr>
            <p:cNvPr id="12" name="TextBox 11">
              <a:extLst>
                <a:ext uri="{FF2B5EF4-FFF2-40B4-BE49-F238E27FC236}">
                  <a16:creationId xmlns:a16="http://schemas.microsoft.com/office/drawing/2014/main" id="{690AA621-C6DB-4247-8211-F8E27AB1988C}"/>
                </a:ext>
              </a:extLst>
            </p:cNvPr>
            <p:cNvSpPr txBox="1"/>
            <p:nvPr/>
          </p:nvSpPr>
          <p:spPr>
            <a:xfrm>
              <a:off x="9348437" y="1230027"/>
              <a:ext cx="1895071" cy="461665"/>
            </a:xfrm>
            <a:prstGeom prst="rect">
              <a:avLst/>
            </a:prstGeom>
            <a:noFill/>
          </p:spPr>
          <p:txBody>
            <a:bodyPr wrap="none" rtlCol="0">
              <a:spAutoFit/>
            </a:bodyPr>
            <a:lstStyle/>
            <a:p>
              <a:pPr>
                <a:buNone/>
              </a:pPr>
              <a:r>
                <a:rPr lang="en-GB" sz="2400" dirty="0"/>
                <a:t>2</a:t>
              </a:r>
              <a:r>
                <a:rPr lang="en-GB" sz="2400" i="1" dirty="0">
                  <a:latin typeface="Times New Roman" panose="02020603050405020304" pitchFamily="18" charset="0"/>
                  <a:cs typeface="Times New Roman" panose="02020603050405020304" pitchFamily="18" charset="0"/>
                </a:rPr>
                <a:t>x</a:t>
              </a:r>
              <a:r>
                <a:rPr lang="en-GB" sz="2400" dirty="0"/>
                <a:t> + 12 = 18</a:t>
              </a:r>
            </a:p>
          </p:txBody>
        </p:sp>
        <p:cxnSp>
          <p:nvCxnSpPr>
            <p:cNvPr id="14" name="Straight Connector 13">
              <a:extLst>
                <a:ext uri="{FF2B5EF4-FFF2-40B4-BE49-F238E27FC236}">
                  <a16:creationId xmlns:a16="http://schemas.microsoft.com/office/drawing/2014/main" id="{485F4A02-03E8-4C5C-8205-B2B9F88AFF80}"/>
                </a:ext>
              </a:extLst>
            </p:cNvPr>
            <p:cNvCxnSpPr>
              <a:cxnSpLocks/>
            </p:cNvCxnSpPr>
            <p:nvPr/>
          </p:nvCxnSpPr>
          <p:spPr>
            <a:xfrm flipV="1">
              <a:off x="8530847" y="3061997"/>
              <a:ext cx="320212" cy="30606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F4FF2D8-53C0-45D1-BFF2-0CBC16277ABA}"/>
                </a:ext>
              </a:extLst>
            </p:cNvPr>
            <p:cNvCxnSpPr>
              <a:cxnSpLocks/>
            </p:cNvCxnSpPr>
            <p:nvPr/>
          </p:nvCxnSpPr>
          <p:spPr>
            <a:xfrm flipV="1">
              <a:off x="9407239" y="2339135"/>
              <a:ext cx="167995" cy="2396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C416039-274E-42F1-B14A-1255FCB3ABF2}"/>
                </a:ext>
              </a:extLst>
            </p:cNvPr>
            <p:cNvCxnSpPr>
              <a:cxnSpLocks/>
            </p:cNvCxnSpPr>
            <p:nvPr/>
          </p:nvCxnSpPr>
          <p:spPr>
            <a:xfrm flipV="1">
              <a:off x="9784101" y="1674155"/>
              <a:ext cx="320212" cy="26520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2A7FE81-6D17-4FB1-A6AC-758332FEC2C1}"/>
                </a:ext>
              </a:extLst>
            </p:cNvPr>
            <p:cNvCxnSpPr>
              <a:cxnSpLocks/>
              <a:endCxn id="22" idx="0"/>
            </p:cNvCxnSpPr>
            <p:nvPr/>
          </p:nvCxnSpPr>
          <p:spPr>
            <a:xfrm>
              <a:off x="8416718" y="3802781"/>
              <a:ext cx="387775" cy="27526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3A425D0-4A4A-4C4A-959E-CB6B981CB710}"/>
                </a:ext>
              </a:extLst>
            </p:cNvPr>
            <p:cNvSpPr txBox="1"/>
            <p:nvPr/>
          </p:nvSpPr>
          <p:spPr>
            <a:xfrm>
              <a:off x="7942718" y="4078042"/>
              <a:ext cx="1723549" cy="461665"/>
            </a:xfrm>
            <a:prstGeom prst="rect">
              <a:avLst/>
            </a:prstGeom>
            <a:noFill/>
          </p:spPr>
          <p:txBody>
            <a:bodyPr wrap="none" rtlCol="0">
              <a:spAutoFit/>
            </a:bodyPr>
            <a:lstStyle/>
            <a:p>
              <a:pPr>
                <a:buNone/>
              </a:pPr>
              <a:r>
                <a:rPr lang="en-GB" sz="2400" dirty="0"/>
                <a:t>2</a:t>
              </a:r>
              <a:r>
                <a:rPr lang="en-GB" sz="2400" i="1" dirty="0">
                  <a:latin typeface="Times New Roman" panose="02020603050405020304" pitchFamily="18" charset="0"/>
                  <a:cs typeface="Times New Roman" panose="02020603050405020304" pitchFamily="18" charset="0"/>
                </a:rPr>
                <a:t>x</a:t>
              </a:r>
              <a:r>
                <a:rPr lang="en-GB" sz="2400" dirty="0"/>
                <a:t> + 8 = 14</a:t>
              </a:r>
            </a:p>
          </p:txBody>
        </p:sp>
        <p:sp>
          <p:nvSpPr>
            <p:cNvPr id="23" name="TextBox 22">
              <a:extLst>
                <a:ext uri="{FF2B5EF4-FFF2-40B4-BE49-F238E27FC236}">
                  <a16:creationId xmlns:a16="http://schemas.microsoft.com/office/drawing/2014/main" id="{0E44001C-7657-4345-9910-5A23EC25F99F}"/>
                </a:ext>
              </a:extLst>
            </p:cNvPr>
            <p:cNvSpPr txBox="1"/>
            <p:nvPr/>
          </p:nvSpPr>
          <p:spPr>
            <a:xfrm>
              <a:off x="8572424" y="4753864"/>
              <a:ext cx="1723549" cy="461665"/>
            </a:xfrm>
            <a:prstGeom prst="rect">
              <a:avLst/>
            </a:prstGeom>
            <a:noFill/>
          </p:spPr>
          <p:txBody>
            <a:bodyPr wrap="none" rtlCol="0">
              <a:spAutoFit/>
            </a:bodyPr>
            <a:lstStyle/>
            <a:p>
              <a:pPr>
                <a:buNone/>
              </a:pPr>
              <a:r>
                <a:rPr lang="en-GB" sz="2400" dirty="0"/>
                <a:t>2</a:t>
              </a:r>
              <a:r>
                <a:rPr lang="en-GB" sz="2400" i="1" dirty="0">
                  <a:latin typeface="Times New Roman" panose="02020603050405020304" pitchFamily="18" charset="0"/>
                  <a:cs typeface="Times New Roman" panose="02020603050405020304" pitchFamily="18" charset="0"/>
                </a:rPr>
                <a:t>x</a:t>
              </a:r>
              <a:r>
                <a:rPr lang="en-GB" sz="2400" dirty="0"/>
                <a:t> + 7 = 13</a:t>
              </a:r>
            </a:p>
          </p:txBody>
        </p:sp>
        <p:sp>
          <p:nvSpPr>
            <p:cNvPr id="24" name="TextBox 23">
              <a:extLst>
                <a:ext uri="{FF2B5EF4-FFF2-40B4-BE49-F238E27FC236}">
                  <a16:creationId xmlns:a16="http://schemas.microsoft.com/office/drawing/2014/main" id="{52F86DAE-B270-4ED2-857A-6953A18054A2}"/>
                </a:ext>
              </a:extLst>
            </p:cNvPr>
            <p:cNvSpPr txBox="1"/>
            <p:nvPr/>
          </p:nvSpPr>
          <p:spPr>
            <a:xfrm>
              <a:off x="8713460" y="5558432"/>
              <a:ext cx="1723549" cy="461665"/>
            </a:xfrm>
            <a:prstGeom prst="rect">
              <a:avLst/>
            </a:prstGeom>
            <a:noFill/>
          </p:spPr>
          <p:txBody>
            <a:bodyPr wrap="none" rtlCol="0">
              <a:spAutoFit/>
            </a:bodyPr>
            <a:lstStyle/>
            <a:p>
              <a:pPr>
                <a:buNone/>
              </a:pPr>
              <a:r>
                <a:rPr lang="en-GB" sz="2400" dirty="0"/>
                <a:t>2</a:t>
              </a:r>
              <a:r>
                <a:rPr lang="en-GB" sz="2400" i="1" dirty="0">
                  <a:latin typeface="Times New Roman" panose="02020603050405020304" pitchFamily="18" charset="0"/>
                  <a:cs typeface="Times New Roman" panose="02020603050405020304" pitchFamily="18" charset="0"/>
                </a:rPr>
                <a:t>x</a:t>
              </a:r>
              <a:r>
                <a:rPr lang="en-GB" sz="2400" dirty="0"/>
                <a:t> + 6 = 12</a:t>
              </a:r>
            </a:p>
          </p:txBody>
        </p:sp>
        <p:cxnSp>
          <p:nvCxnSpPr>
            <p:cNvPr id="25" name="Straight Connector 24">
              <a:extLst>
                <a:ext uri="{FF2B5EF4-FFF2-40B4-BE49-F238E27FC236}">
                  <a16:creationId xmlns:a16="http://schemas.microsoft.com/office/drawing/2014/main" id="{791B4E9D-9CA7-4D27-9B2E-F07CD7304353}"/>
                </a:ext>
              </a:extLst>
            </p:cNvPr>
            <p:cNvCxnSpPr>
              <a:cxnSpLocks/>
            </p:cNvCxnSpPr>
            <p:nvPr/>
          </p:nvCxnSpPr>
          <p:spPr>
            <a:xfrm>
              <a:off x="8915882" y="4464057"/>
              <a:ext cx="327860" cy="36545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7D42FBF-205E-4994-83F1-016C23ADDBD0}"/>
                </a:ext>
              </a:extLst>
            </p:cNvPr>
            <p:cNvCxnSpPr>
              <a:cxnSpLocks/>
            </p:cNvCxnSpPr>
            <p:nvPr/>
          </p:nvCxnSpPr>
          <p:spPr>
            <a:xfrm>
              <a:off x="9240537" y="5162190"/>
              <a:ext cx="166702" cy="35887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118B84B-D2BF-4D13-9DA4-26D9079F98F1}"/>
                </a:ext>
              </a:extLst>
            </p:cNvPr>
            <p:cNvCxnSpPr>
              <a:cxnSpLocks/>
            </p:cNvCxnSpPr>
            <p:nvPr/>
          </p:nvCxnSpPr>
          <p:spPr>
            <a:xfrm flipH="1">
              <a:off x="5684029" y="3915982"/>
              <a:ext cx="433093" cy="35664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18D47544-C3FA-4BD2-915B-BEA9663C2C77}"/>
                </a:ext>
              </a:extLst>
            </p:cNvPr>
            <p:cNvSpPr txBox="1"/>
            <p:nvPr/>
          </p:nvSpPr>
          <p:spPr>
            <a:xfrm>
              <a:off x="4404612" y="4228367"/>
              <a:ext cx="1978427" cy="461665"/>
            </a:xfrm>
            <a:prstGeom prst="rect">
              <a:avLst/>
            </a:prstGeom>
            <a:noFill/>
          </p:spPr>
          <p:txBody>
            <a:bodyPr wrap="none" rtlCol="0">
              <a:spAutoFit/>
            </a:bodyPr>
            <a:lstStyle/>
            <a:p>
              <a:pPr>
                <a:buNone/>
              </a:pPr>
              <a:r>
                <a:rPr lang="en-GB" sz="2400" i="1" dirty="0">
                  <a:latin typeface="Times New Roman" panose="02020603050405020304" pitchFamily="18" charset="0"/>
                  <a:cs typeface="Times New Roman" panose="02020603050405020304" pitchFamily="18" charset="0"/>
                </a:rPr>
                <a:t>x</a:t>
              </a:r>
              <a:r>
                <a:rPr lang="en-GB" sz="2400" dirty="0"/>
                <a:t> + 9 = 15 - </a:t>
              </a:r>
              <a:r>
                <a:rPr lang="en-GB" sz="2400" i="1" dirty="0">
                  <a:latin typeface="Times New Roman" panose="02020603050405020304" pitchFamily="18" charset="0"/>
                  <a:cs typeface="Times New Roman" panose="02020603050405020304" pitchFamily="18" charset="0"/>
                </a:rPr>
                <a:t>x</a:t>
              </a:r>
              <a:endParaRPr lang="en-GB" sz="2400" dirty="0"/>
            </a:p>
          </p:txBody>
        </p:sp>
        <p:sp>
          <p:nvSpPr>
            <p:cNvPr id="38" name="TextBox 37">
              <a:extLst>
                <a:ext uri="{FF2B5EF4-FFF2-40B4-BE49-F238E27FC236}">
                  <a16:creationId xmlns:a16="http://schemas.microsoft.com/office/drawing/2014/main" id="{F504A299-DBCA-4A96-9CB5-C5CBAA7DFCBC}"/>
                </a:ext>
              </a:extLst>
            </p:cNvPr>
            <p:cNvSpPr txBox="1"/>
            <p:nvPr/>
          </p:nvSpPr>
          <p:spPr>
            <a:xfrm>
              <a:off x="4193192" y="4879961"/>
              <a:ext cx="1715534" cy="461665"/>
            </a:xfrm>
            <a:prstGeom prst="rect">
              <a:avLst/>
            </a:prstGeom>
            <a:noFill/>
          </p:spPr>
          <p:txBody>
            <a:bodyPr wrap="square" rtlCol="0">
              <a:spAutoFit/>
            </a:bodyPr>
            <a:lstStyle/>
            <a:p>
              <a:pPr>
                <a:buNone/>
              </a:pPr>
              <a:r>
                <a:rPr lang="en-GB" sz="2400" dirty="0"/>
                <a:t>9 = 15 – 2</a:t>
              </a:r>
              <a:r>
                <a:rPr lang="en-GB" sz="2400" i="1" dirty="0">
                  <a:latin typeface="Times New Roman" panose="02020603050405020304" pitchFamily="18" charset="0"/>
                  <a:cs typeface="Times New Roman" panose="02020603050405020304" pitchFamily="18" charset="0"/>
                </a:rPr>
                <a:t>x</a:t>
              </a:r>
              <a:endParaRPr lang="en-GB" sz="2400" dirty="0"/>
            </a:p>
          </p:txBody>
        </p:sp>
        <p:sp>
          <p:nvSpPr>
            <p:cNvPr id="39" name="TextBox 38">
              <a:extLst>
                <a:ext uri="{FF2B5EF4-FFF2-40B4-BE49-F238E27FC236}">
                  <a16:creationId xmlns:a16="http://schemas.microsoft.com/office/drawing/2014/main" id="{F7A318FD-A129-4D07-B8C0-9ABF575FDF58}"/>
                </a:ext>
              </a:extLst>
            </p:cNvPr>
            <p:cNvSpPr txBox="1"/>
            <p:nvPr/>
          </p:nvSpPr>
          <p:spPr>
            <a:xfrm>
              <a:off x="3804996" y="5674608"/>
              <a:ext cx="2141933" cy="461665"/>
            </a:xfrm>
            <a:prstGeom prst="rect">
              <a:avLst/>
            </a:prstGeom>
            <a:noFill/>
          </p:spPr>
          <p:txBody>
            <a:bodyPr wrap="none" rtlCol="0">
              <a:spAutoFit/>
            </a:bodyPr>
            <a:lstStyle/>
            <a:p>
              <a:pPr>
                <a:buNone/>
              </a:pPr>
              <a:r>
                <a:rPr lang="en-GB" sz="2400" dirty="0"/>
                <a:t>9 – </a:t>
              </a:r>
              <a:r>
                <a:rPr lang="en-GB" sz="2400" i="1" dirty="0">
                  <a:latin typeface="Times New Roman" panose="02020603050405020304" pitchFamily="18" charset="0"/>
                  <a:cs typeface="Times New Roman" panose="02020603050405020304" pitchFamily="18" charset="0"/>
                </a:rPr>
                <a:t>x</a:t>
              </a:r>
              <a:r>
                <a:rPr lang="en-GB" sz="2400" dirty="0"/>
                <a:t> = 15 - 3</a:t>
              </a:r>
              <a:r>
                <a:rPr lang="en-GB" sz="2400" i="1" dirty="0">
                  <a:latin typeface="Times New Roman" panose="02020603050405020304" pitchFamily="18" charset="0"/>
                  <a:cs typeface="Times New Roman" panose="02020603050405020304" pitchFamily="18" charset="0"/>
                </a:rPr>
                <a:t>x</a:t>
              </a:r>
              <a:endParaRPr lang="en-GB" sz="2400" dirty="0"/>
            </a:p>
          </p:txBody>
        </p:sp>
        <p:cxnSp>
          <p:nvCxnSpPr>
            <p:cNvPr id="40" name="Straight Connector 39">
              <a:extLst>
                <a:ext uri="{FF2B5EF4-FFF2-40B4-BE49-F238E27FC236}">
                  <a16:creationId xmlns:a16="http://schemas.microsoft.com/office/drawing/2014/main" id="{F34547B6-9265-404C-B55A-B3B50A6EB3F4}"/>
                </a:ext>
              </a:extLst>
            </p:cNvPr>
            <p:cNvCxnSpPr>
              <a:cxnSpLocks/>
            </p:cNvCxnSpPr>
            <p:nvPr/>
          </p:nvCxnSpPr>
          <p:spPr>
            <a:xfrm flipH="1">
              <a:off x="5183832" y="4634213"/>
              <a:ext cx="128091" cy="28176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1301681-F888-4AD8-A0DA-F4BDADE8C580}"/>
                </a:ext>
              </a:extLst>
            </p:cNvPr>
            <p:cNvCxnSpPr>
              <a:cxnSpLocks/>
            </p:cNvCxnSpPr>
            <p:nvPr/>
          </p:nvCxnSpPr>
          <p:spPr>
            <a:xfrm flipH="1">
              <a:off x="5000278" y="5272873"/>
              <a:ext cx="101278" cy="29469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4BC589C-D494-4871-9BAE-FC9F46922FA9}"/>
                </a:ext>
              </a:extLst>
            </p:cNvPr>
            <p:cNvSpPr txBox="1"/>
            <p:nvPr/>
          </p:nvSpPr>
          <p:spPr>
            <a:xfrm>
              <a:off x="4712203" y="2732456"/>
              <a:ext cx="2226892" cy="461665"/>
            </a:xfrm>
            <a:prstGeom prst="rect">
              <a:avLst/>
            </a:prstGeom>
            <a:noFill/>
          </p:spPr>
          <p:txBody>
            <a:bodyPr wrap="none" rtlCol="0">
              <a:spAutoFit/>
            </a:bodyPr>
            <a:lstStyle/>
            <a:p>
              <a:pPr>
                <a:buNone/>
              </a:pPr>
              <a:r>
                <a:rPr lang="en-GB" sz="2400" dirty="0"/>
                <a:t>3</a:t>
              </a:r>
              <a:r>
                <a:rPr lang="en-GB" sz="2400" i="1" dirty="0">
                  <a:latin typeface="Times New Roman" panose="02020603050405020304" pitchFamily="18" charset="0"/>
                  <a:cs typeface="Times New Roman" panose="02020603050405020304" pitchFamily="18" charset="0"/>
                </a:rPr>
                <a:t>x</a:t>
              </a:r>
              <a:r>
                <a:rPr lang="en-GB" sz="2400" dirty="0"/>
                <a:t> + 9 = 15 + </a:t>
              </a:r>
              <a:r>
                <a:rPr lang="en-GB" sz="2400" i="1" dirty="0">
                  <a:latin typeface="Times New Roman" panose="02020603050405020304" pitchFamily="18" charset="0"/>
                  <a:cs typeface="Times New Roman" panose="02020603050405020304" pitchFamily="18" charset="0"/>
                </a:rPr>
                <a:t>x</a:t>
              </a:r>
              <a:endParaRPr lang="en-GB" sz="2400" dirty="0"/>
            </a:p>
          </p:txBody>
        </p:sp>
        <p:sp>
          <p:nvSpPr>
            <p:cNvPr id="46" name="TextBox 45">
              <a:extLst>
                <a:ext uri="{FF2B5EF4-FFF2-40B4-BE49-F238E27FC236}">
                  <a16:creationId xmlns:a16="http://schemas.microsoft.com/office/drawing/2014/main" id="{2C071FE8-D6EE-47B0-900E-F6129172D5D0}"/>
                </a:ext>
              </a:extLst>
            </p:cNvPr>
            <p:cNvSpPr txBox="1"/>
            <p:nvPr/>
          </p:nvSpPr>
          <p:spPr>
            <a:xfrm>
              <a:off x="4305459" y="2044848"/>
              <a:ext cx="2398413" cy="461665"/>
            </a:xfrm>
            <a:prstGeom prst="rect">
              <a:avLst/>
            </a:prstGeom>
            <a:noFill/>
          </p:spPr>
          <p:txBody>
            <a:bodyPr wrap="none" rtlCol="0">
              <a:spAutoFit/>
            </a:bodyPr>
            <a:lstStyle/>
            <a:p>
              <a:pPr>
                <a:buNone/>
              </a:pPr>
              <a:r>
                <a:rPr lang="en-GB" sz="2400" dirty="0"/>
                <a:t>4</a:t>
              </a:r>
              <a:r>
                <a:rPr lang="en-GB" sz="2400" i="1" dirty="0">
                  <a:latin typeface="Times New Roman" panose="02020603050405020304" pitchFamily="18" charset="0"/>
                  <a:cs typeface="Times New Roman" panose="02020603050405020304" pitchFamily="18" charset="0"/>
                </a:rPr>
                <a:t>x</a:t>
              </a:r>
              <a:r>
                <a:rPr lang="en-GB" sz="2400" dirty="0"/>
                <a:t> + 9 = 15 + 2</a:t>
              </a:r>
              <a:r>
                <a:rPr lang="en-GB" sz="2400" i="1" dirty="0">
                  <a:latin typeface="Times New Roman" panose="02020603050405020304" pitchFamily="18" charset="0"/>
                  <a:cs typeface="Times New Roman" panose="02020603050405020304" pitchFamily="18" charset="0"/>
                </a:rPr>
                <a:t>x</a:t>
              </a:r>
              <a:endParaRPr lang="en-GB" sz="2400" dirty="0"/>
            </a:p>
          </p:txBody>
        </p:sp>
        <p:sp>
          <p:nvSpPr>
            <p:cNvPr id="47" name="TextBox 46">
              <a:extLst>
                <a:ext uri="{FF2B5EF4-FFF2-40B4-BE49-F238E27FC236}">
                  <a16:creationId xmlns:a16="http://schemas.microsoft.com/office/drawing/2014/main" id="{00D9973D-97D7-4D7A-8FAE-7BAA7F8712BE}"/>
                </a:ext>
              </a:extLst>
            </p:cNvPr>
            <p:cNvSpPr txBox="1"/>
            <p:nvPr/>
          </p:nvSpPr>
          <p:spPr>
            <a:xfrm>
              <a:off x="3984626" y="1412427"/>
              <a:ext cx="2398413" cy="461665"/>
            </a:xfrm>
            <a:prstGeom prst="rect">
              <a:avLst/>
            </a:prstGeom>
            <a:noFill/>
          </p:spPr>
          <p:txBody>
            <a:bodyPr wrap="none" rtlCol="0">
              <a:spAutoFit/>
            </a:bodyPr>
            <a:lstStyle/>
            <a:p>
              <a:pPr>
                <a:buNone/>
              </a:pPr>
              <a:r>
                <a:rPr lang="en-GB" sz="2400" dirty="0"/>
                <a:t>5</a:t>
              </a:r>
              <a:r>
                <a:rPr lang="en-GB" sz="2400" i="1" dirty="0">
                  <a:latin typeface="Times New Roman" panose="02020603050405020304" pitchFamily="18" charset="0"/>
                  <a:cs typeface="Times New Roman" panose="02020603050405020304" pitchFamily="18" charset="0"/>
                </a:rPr>
                <a:t>x</a:t>
              </a:r>
              <a:r>
                <a:rPr lang="en-GB" sz="2400" dirty="0"/>
                <a:t> + 9 = 15 + 3</a:t>
              </a:r>
              <a:r>
                <a:rPr lang="en-GB" sz="2400" i="1" dirty="0">
                  <a:latin typeface="Times New Roman" panose="02020603050405020304" pitchFamily="18" charset="0"/>
                  <a:cs typeface="Times New Roman" panose="02020603050405020304" pitchFamily="18" charset="0"/>
                </a:rPr>
                <a:t>x</a:t>
              </a:r>
              <a:endParaRPr lang="en-GB" sz="2400" dirty="0"/>
            </a:p>
          </p:txBody>
        </p:sp>
        <p:cxnSp>
          <p:nvCxnSpPr>
            <p:cNvPr id="48" name="Straight Connector 47">
              <a:extLst>
                <a:ext uri="{FF2B5EF4-FFF2-40B4-BE49-F238E27FC236}">
                  <a16:creationId xmlns:a16="http://schemas.microsoft.com/office/drawing/2014/main" id="{B89607C9-DBCB-48BB-B70E-C6B5AFE4A435}"/>
                </a:ext>
              </a:extLst>
            </p:cNvPr>
            <p:cNvCxnSpPr>
              <a:cxnSpLocks/>
            </p:cNvCxnSpPr>
            <p:nvPr/>
          </p:nvCxnSpPr>
          <p:spPr>
            <a:xfrm>
              <a:off x="5648203" y="3121507"/>
              <a:ext cx="298726" cy="38849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FDC5FD9-6981-4456-8276-4DD9D5DD4EDB}"/>
                </a:ext>
              </a:extLst>
            </p:cNvPr>
            <p:cNvCxnSpPr>
              <a:cxnSpLocks/>
            </p:cNvCxnSpPr>
            <p:nvPr/>
          </p:nvCxnSpPr>
          <p:spPr>
            <a:xfrm>
              <a:off x="5311922" y="2437789"/>
              <a:ext cx="78811" cy="38849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E87C59D-15E8-479A-AB6E-C7CFE8337A32}"/>
                </a:ext>
              </a:extLst>
            </p:cNvPr>
            <p:cNvCxnSpPr>
              <a:cxnSpLocks/>
            </p:cNvCxnSpPr>
            <p:nvPr/>
          </p:nvCxnSpPr>
          <p:spPr>
            <a:xfrm>
              <a:off x="5029309" y="1874092"/>
              <a:ext cx="185341" cy="223574"/>
            </a:xfrm>
            <a:prstGeom prst="line">
              <a:avLst/>
            </a:prstGeom>
            <a:ln w="190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9068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4372801-8F10-4C53-AAD2-CEA9404DDB93}"/>
              </a:ext>
            </a:extLst>
          </p:cNvPr>
          <p:cNvCxnSpPr>
            <a:cxnSpLocks/>
          </p:cNvCxnSpPr>
          <p:nvPr/>
        </p:nvCxnSpPr>
        <p:spPr>
          <a:xfrm flipV="1">
            <a:off x="6976689" y="1770180"/>
            <a:ext cx="2542314" cy="180405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8E24F31-FE5F-4708-9E21-6F0DBFC03D9B}"/>
              </a:ext>
            </a:extLst>
          </p:cNvPr>
          <p:cNvCxnSpPr>
            <a:cxnSpLocks/>
            <a:endCxn id="11" idx="0"/>
          </p:cNvCxnSpPr>
          <p:nvPr/>
        </p:nvCxnSpPr>
        <p:spPr>
          <a:xfrm>
            <a:off x="6416862" y="4145108"/>
            <a:ext cx="3318165" cy="181251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2E27DC3-1EBB-4938-8174-876EF0794320}"/>
              </a:ext>
            </a:extLst>
          </p:cNvPr>
          <p:cNvCxnSpPr>
            <a:cxnSpLocks/>
          </p:cNvCxnSpPr>
          <p:nvPr/>
        </p:nvCxnSpPr>
        <p:spPr>
          <a:xfrm>
            <a:off x="1268290" y="2338465"/>
            <a:ext cx="3678260" cy="142564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3593BE5-C85B-4D12-9557-E965785BE1C0}"/>
              </a:ext>
            </a:extLst>
          </p:cNvPr>
          <p:cNvCxnSpPr>
            <a:cxnSpLocks/>
          </p:cNvCxnSpPr>
          <p:nvPr/>
        </p:nvCxnSpPr>
        <p:spPr>
          <a:xfrm flipV="1">
            <a:off x="3277133" y="4115369"/>
            <a:ext cx="1778894" cy="186106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Cloud 6">
            <a:extLst>
              <a:ext uri="{FF2B5EF4-FFF2-40B4-BE49-F238E27FC236}">
                <a16:creationId xmlns:a16="http://schemas.microsoft.com/office/drawing/2014/main" id="{AD8C2960-E16E-456F-833B-FCBC8102AE9B}"/>
              </a:ext>
            </a:extLst>
          </p:cNvPr>
          <p:cNvSpPr/>
          <p:nvPr/>
        </p:nvSpPr>
        <p:spPr>
          <a:xfrm>
            <a:off x="4694467" y="3472145"/>
            <a:ext cx="2592288" cy="783704"/>
          </a:xfrm>
          <a:prstGeom prst="cloud">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800">
              <a:solidFill>
                <a:srgbClr val="585858"/>
              </a:solidFill>
              <a:latin typeface="+mj-lt"/>
            </a:endParaRPr>
          </a:p>
        </p:txBody>
      </p:sp>
      <p:sp>
        <p:nvSpPr>
          <p:cNvPr id="8" name="Rectangle 7">
            <a:extLst>
              <a:ext uri="{FF2B5EF4-FFF2-40B4-BE49-F238E27FC236}">
                <a16:creationId xmlns:a16="http://schemas.microsoft.com/office/drawing/2014/main" id="{D1134B09-EA0C-42FE-BE58-FE09020F54EC}"/>
              </a:ext>
            </a:extLst>
          </p:cNvPr>
          <p:cNvSpPr/>
          <p:nvPr/>
        </p:nvSpPr>
        <p:spPr>
          <a:xfrm>
            <a:off x="8870097" y="1122108"/>
            <a:ext cx="2160240"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800" dirty="0">
                <a:solidFill>
                  <a:srgbClr val="585858"/>
                </a:solidFill>
                <a:latin typeface="+mj-lt"/>
              </a:rPr>
              <a:t>Add 3</a:t>
            </a:r>
            <a:r>
              <a:rPr lang="en-GB" sz="1800" i="1" dirty="0">
                <a:solidFill>
                  <a:srgbClr val="585858"/>
                </a:solidFill>
                <a:latin typeface="Times New Roman" panose="02020603050405020304" pitchFamily="18" charset="0"/>
                <a:cs typeface="Times New Roman" panose="02020603050405020304" pitchFamily="18" charset="0"/>
              </a:rPr>
              <a:t>x</a:t>
            </a:r>
            <a:r>
              <a:rPr lang="en-GB" sz="1800" dirty="0">
                <a:solidFill>
                  <a:srgbClr val="585858"/>
                </a:solidFill>
                <a:latin typeface="+mj-lt"/>
              </a:rPr>
              <a:t> to each side each time</a:t>
            </a:r>
          </a:p>
        </p:txBody>
      </p:sp>
      <p:sp>
        <p:nvSpPr>
          <p:cNvPr id="9" name="Rectangle 8">
            <a:extLst>
              <a:ext uri="{FF2B5EF4-FFF2-40B4-BE49-F238E27FC236}">
                <a16:creationId xmlns:a16="http://schemas.microsoft.com/office/drawing/2014/main" id="{1F90DB31-1607-4A83-9053-A7F4E25E3DF6}"/>
              </a:ext>
            </a:extLst>
          </p:cNvPr>
          <p:cNvSpPr/>
          <p:nvPr/>
        </p:nvSpPr>
        <p:spPr>
          <a:xfrm>
            <a:off x="108900" y="1684731"/>
            <a:ext cx="2160240"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800" dirty="0">
                <a:solidFill>
                  <a:srgbClr val="585858"/>
                </a:solidFill>
                <a:latin typeface="+mj-lt"/>
              </a:rPr>
              <a:t>Double each side each time</a:t>
            </a:r>
          </a:p>
        </p:txBody>
      </p:sp>
      <p:sp>
        <p:nvSpPr>
          <p:cNvPr id="10" name="Rectangle 9">
            <a:extLst>
              <a:ext uri="{FF2B5EF4-FFF2-40B4-BE49-F238E27FC236}">
                <a16:creationId xmlns:a16="http://schemas.microsoft.com/office/drawing/2014/main" id="{78DBB6EA-51EF-479D-AC6F-5E95ABD5E998}"/>
              </a:ext>
            </a:extLst>
          </p:cNvPr>
          <p:cNvSpPr/>
          <p:nvPr/>
        </p:nvSpPr>
        <p:spPr>
          <a:xfrm>
            <a:off x="1978946" y="5976435"/>
            <a:ext cx="2604885"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800" dirty="0">
                <a:solidFill>
                  <a:srgbClr val="585858"/>
                </a:solidFill>
                <a:latin typeface="+mj-lt"/>
              </a:rPr>
              <a:t>Subtract 5 from each side each time</a:t>
            </a:r>
          </a:p>
        </p:txBody>
      </p:sp>
      <p:sp>
        <p:nvSpPr>
          <p:cNvPr id="11" name="Rectangle 10">
            <a:extLst>
              <a:ext uri="{FF2B5EF4-FFF2-40B4-BE49-F238E27FC236}">
                <a16:creationId xmlns:a16="http://schemas.microsoft.com/office/drawing/2014/main" id="{1B53A4BE-5BD9-4644-95F4-6FFCBD1EE2B1}"/>
              </a:ext>
            </a:extLst>
          </p:cNvPr>
          <p:cNvSpPr/>
          <p:nvPr/>
        </p:nvSpPr>
        <p:spPr>
          <a:xfrm>
            <a:off x="8654907" y="5957626"/>
            <a:ext cx="2160240"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800" dirty="0">
                <a:solidFill>
                  <a:srgbClr val="585858"/>
                </a:solidFill>
                <a:latin typeface="+mj-lt"/>
              </a:rPr>
              <a:t>Add </a:t>
            </a:r>
            <a:r>
              <a:rPr lang="en-GB" sz="1800" i="1" dirty="0">
                <a:solidFill>
                  <a:srgbClr val="585858"/>
                </a:solidFill>
                <a:latin typeface="Times New Roman" panose="02020603050405020304" pitchFamily="18" charset="0"/>
                <a:cs typeface="Times New Roman" panose="02020603050405020304" pitchFamily="18" charset="0"/>
              </a:rPr>
              <a:t>x</a:t>
            </a:r>
            <a:r>
              <a:rPr lang="en-GB" sz="1800" dirty="0">
                <a:solidFill>
                  <a:srgbClr val="585858"/>
                </a:solidFill>
                <a:latin typeface="+mj-lt"/>
              </a:rPr>
              <a:t> to each side each time</a:t>
            </a:r>
          </a:p>
        </p:txBody>
      </p:sp>
      <p:sp>
        <p:nvSpPr>
          <p:cNvPr id="12" name="Rectangle 11">
            <a:extLst>
              <a:ext uri="{FF2B5EF4-FFF2-40B4-BE49-F238E27FC236}">
                <a16:creationId xmlns:a16="http://schemas.microsoft.com/office/drawing/2014/main" id="{48C2A600-A27B-4ED9-BBA0-AA89A4B25D47}"/>
              </a:ext>
            </a:extLst>
          </p:cNvPr>
          <p:cNvSpPr/>
          <p:nvPr/>
        </p:nvSpPr>
        <p:spPr>
          <a:xfrm>
            <a:off x="6998723" y="2997332"/>
            <a:ext cx="1872208" cy="3197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800">
              <a:solidFill>
                <a:srgbClr val="585858"/>
              </a:solidFill>
              <a:latin typeface="+mj-lt"/>
            </a:endParaRPr>
          </a:p>
        </p:txBody>
      </p:sp>
      <p:sp>
        <p:nvSpPr>
          <p:cNvPr id="13" name="Rectangle 12">
            <a:extLst>
              <a:ext uri="{FF2B5EF4-FFF2-40B4-BE49-F238E27FC236}">
                <a16:creationId xmlns:a16="http://schemas.microsoft.com/office/drawing/2014/main" id="{D3A1039F-885A-49DD-9ADA-DC25D240D3E2}"/>
              </a:ext>
            </a:extLst>
          </p:cNvPr>
          <p:cNvSpPr/>
          <p:nvPr/>
        </p:nvSpPr>
        <p:spPr>
          <a:xfrm>
            <a:off x="7718803" y="2522519"/>
            <a:ext cx="1872208" cy="3197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800">
              <a:solidFill>
                <a:srgbClr val="585858"/>
              </a:solidFill>
              <a:latin typeface="+mj-lt"/>
            </a:endParaRPr>
          </a:p>
        </p:txBody>
      </p:sp>
      <p:sp>
        <p:nvSpPr>
          <p:cNvPr id="14" name="Rectangle 13">
            <a:extLst>
              <a:ext uri="{FF2B5EF4-FFF2-40B4-BE49-F238E27FC236}">
                <a16:creationId xmlns:a16="http://schemas.microsoft.com/office/drawing/2014/main" id="{087576DB-1647-4C60-A7B5-D2698DE63F0E}"/>
              </a:ext>
            </a:extLst>
          </p:cNvPr>
          <p:cNvSpPr/>
          <p:nvPr/>
        </p:nvSpPr>
        <p:spPr>
          <a:xfrm>
            <a:off x="8449322" y="1986459"/>
            <a:ext cx="1872208" cy="3197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800">
              <a:solidFill>
                <a:srgbClr val="585858"/>
              </a:solidFill>
              <a:latin typeface="+mj-lt"/>
            </a:endParaRPr>
          </a:p>
        </p:txBody>
      </p:sp>
      <p:sp>
        <p:nvSpPr>
          <p:cNvPr id="15" name="Rectangle 14">
            <a:extLst>
              <a:ext uri="{FF2B5EF4-FFF2-40B4-BE49-F238E27FC236}">
                <a16:creationId xmlns:a16="http://schemas.microsoft.com/office/drawing/2014/main" id="{EF85F968-29CB-4BD5-84F8-8278BA385475}"/>
              </a:ext>
            </a:extLst>
          </p:cNvPr>
          <p:cNvSpPr/>
          <p:nvPr/>
        </p:nvSpPr>
        <p:spPr>
          <a:xfrm>
            <a:off x="6710691" y="4346977"/>
            <a:ext cx="1872208" cy="3197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800">
              <a:solidFill>
                <a:srgbClr val="585858"/>
              </a:solidFill>
              <a:latin typeface="+mj-lt"/>
            </a:endParaRPr>
          </a:p>
        </p:txBody>
      </p:sp>
      <p:sp>
        <p:nvSpPr>
          <p:cNvPr id="16" name="Rectangle 15">
            <a:extLst>
              <a:ext uri="{FF2B5EF4-FFF2-40B4-BE49-F238E27FC236}">
                <a16:creationId xmlns:a16="http://schemas.microsoft.com/office/drawing/2014/main" id="{6CF49910-F2BF-415C-AE38-03C1524EE494}"/>
              </a:ext>
            </a:extLst>
          </p:cNvPr>
          <p:cNvSpPr/>
          <p:nvPr/>
        </p:nvSpPr>
        <p:spPr>
          <a:xfrm>
            <a:off x="7214747" y="4821790"/>
            <a:ext cx="1872208" cy="3197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800" dirty="0">
                <a:solidFill>
                  <a:srgbClr val="585858"/>
                </a:solidFill>
                <a:latin typeface="+mj-lt"/>
              </a:rPr>
              <a:t>3</a:t>
            </a:r>
            <a:r>
              <a:rPr lang="en-GB" sz="1800" i="1" dirty="0">
                <a:solidFill>
                  <a:srgbClr val="585858"/>
                </a:solidFill>
                <a:latin typeface="Times New Roman" panose="02020603050405020304" pitchFamily="18" charset="0"/>
                <a:cs typeface="Times New Roman" panose="02020603050405020304" pitchFamily="18" charset="0"/>
              </a:rPr>
              <a:t>x</a:t>
            </a:r>
            <a:r>
              <a:rPr lang="en-GB" sz="1800" dirty="0">
                <a:solidFill>
                  <a:srgbClr val="585858"/>
                </a:solidFill>
                <a:latin typeface="+mj-lt"/>
              </a:rPr>
              <a:t> + 5 = 7 + 2</a:t>
            </a:r>
            <a:r>
              <a:rPr lang="en-GB" sz="1800" i="1" dirty="0">
                <a:solidFill>
                  <a:srgbClr val="585858"/>
                </a:solidFill>
                <a:latin typeface="Times New Roman" panose="02020603050405020304" pitchFamily="18" charset="0"/>
                <a:cs typeface="Times New Roman" panose="02020603050405020304" pitchFamily="18" charset="0"/>
              </a:rPr>
              <a:t>x</a:t>
            </a:r>
            <a:endParaRPr lang="en-GB" sz="1800" dirty="0">
              <a:solidFill>
                <a:srgbClr val="585858"/>
              </a:solidFill>
              <a:latin typeface="+mj-lt"/>
            </a:endParaRPr>
          </a:p>
        </p:txBody>
      </p:sp>
      <p:sp>
        <p:nvSpPr>
          <p:cNvPr id="17" name="Rectangle 16">
            <a:extLst>
              <a:ext uri="{FF2B5EF4-FFF2-40B4-BE49-F238E27FC236}">
                <a16:creationId xmlns:a16="http://schemas.microsoft.com/office/drawing/2014/main" id="{66C995A8-59A7-4352-9C5F-89A4BE0E8102}"/>
              </a:ext>
            </a:extLst>
          </p:cNvPr>
          <p:cNvSpPr/>
          <p:nvPr/>
        </p:nvSpPr>
        <p:spPr>
          <a:xfrm>
            <a:off x="7513218" y="5349814"/>
            <a:ext cx="1872208" cy="3197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800">
              <a:solidFill>
                <a:srgbClr val="585858"/>
              </a:solidFill>
              <a:latin typeface="+mj-lt"/>
            </a:endParaRPr>
          </a:p>
        </p:txBody>
      </p:sp>
      <p:sp>
        <p:nvSpPr>
          <p:cNvPr id="18" name="Rectangle 17">
            <a:extLst>
              <a:ext uri="{FF2B5EF4-FFF2-40B4-BE49-F238E27FC236}">
                <a16:creationId xmlns:a16="http://schemas.microsoft.com/office/drawing/2014/main" id="{81F12D93-961D-4850-ADE9-86925B0EAC09}"/>
              </a:ext>
            </a:extLst>
          </p:cNvPr>
          <p:cNvSpPr/>
          <p:nvPr/>
        </p:nvSpPr>
        <p:spPr>
          <a:xfrm>
            <a:off x="2606235" y="3364131"/>
            <a:ext cx="1872208" cy="3197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800">
              <a:solidFill>
                <a:srgbClr val="585858"/>
              </a:solidFill>
              <a:latin typeface="+mj-lt"/>
            </a:endParaRPr>
          </a:p>
        </p:txBody>
      </p:sp>
      <p:sp>
        <p:nvSpPr>
          <p:cNvPr id="19" name="Rectangle 18">
            <a:extLst>
              <a:ext uri="{FF2B5EF4-FFF2-40B4-BE49-F238E27FC236}">
                <a16:creationId xmlns:a16="http://schemas.microsoft.com/office/drawing/2014/main" id="{AA4BDAEE-6173-45B2-977A-76A3023F19FE}"/>
              </a:ext>
            </a:extLst>
          </p:cNvPr>
          <p:cNvSpPr/>
          <p:nvPr/>
        </p:nvSpPr>
        <p:spPr>
          <a:xfrm>
            <a:off x="1758614" y="2924944"/>
            <a:ext cx="1872208" cy="3197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800">
              <a:solidFill>
                <a:srgbClr val="585858"/>
              </a:solidFill>
              <a:latin typeface="+mj-lt"/>
            </a:endParaRPr>
          </a:p>
        </p:txBody>
      </p:sp>
      <p:sp>
        <p:nvSpPr>
          <p:cNvPr id="20" name="Rectangle 19">
            <a:extLst>
              <a:ext uri="{FF2B5EF4-FFF2-40B4-BE49-F238E27FC236}">
                <a16:creationId xmlns:a16="http://schemas.microsoft.com/office/drawing/2014/main" id="{EFA1B49E-71D6-433B-A7C8-E7476AC3D72E}"/>
              </a:ext>
            </a:extLst>
          </p:cNvPr>
          <p:cNvSpPr/>
          <p:nvPr/>
        </p:nvSpPr>
        <p:spPr>
          <a:xfrm>
            <a:off x="806035" y="2485571"/>
            <a:ext cx="1872208" cy="3197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800">
              <a:solidFill>
                <a:srgbClr val="585858"/>
              </a:solidFill>
              <a:latin typeface="+mj-lt"/>
            </a:endParaRPr>
          </a:p>
        </p:txBody>
      </p:sp>
      <p:sp>
        <p:nvSpPr>
          <p:cNvPr id="21" name="Rectangle 20">
            <a:extLst>
              <a:ext uri="{FF2B5EF4-FFF2-40B4-BE49-F238E27FC236}">
                <a16:creationId xmlns:a16="http://schemas.microsoft.com/office/drawing/2014/main" id="{8D3917C8-72DB-4DAF-82CC-0F892A5BC268}"/>
              </a:ext>
            </a:extLst>
          </p:cNvPr>
          <p:cNvSpPr/>
          <p:nvPr/>
        </p:nvSpPr>
        <p:spPr>
          <a:xfrm>
            <a:off x="3277133" y="4255849"/>
            <a:ext cx="1872208" cy="3197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800">
              <a:solidFill>
                <a:srgbClr val="585858"/>
              </a:solidFill>
              <a:latin typeface="+mj-lt"/>
            </a:endParaRPr>
          </a:p>
        </p:txBody>
      </p:sp>
      <p:sp>
        <p:nvSpPr>
          <p:cNvPr id="22" name="Rectangle 21">
            <a:extLst>
              <a:ext uri="{FF2B5EF4-FFF2-40B4-BE49-F238E27FC236}">
                <a16:creationId xmlns:a16="http://schemas.microsoft.com/office/drawing/2014/main" id="{FAA1FC03-8EC0-4B2B-9E61-C454F073E061}"/>
              </a:ext>
            </a:extLst>
          </p:cNvPr>
          <p:cNvSpPr/>
          <p:nvPr/>
        </p:nvSpPr>
        <p:spPr>
          <a:xfrm>
            <a:off x="2606235" y="4818289"/>
            <a:ext cx="1872208" cy="3197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800">
              <a:solidFill>
                <a:srgbClr val="585858"/>
              </a:solidFill>
              <a:latin typeface="+mj-lt"/>
            </a:endParaRPr>
          </a:p>
        </p:txBody>
      </p:sp>
      <p:sp>
        <p:nvSpPr>
          <p:cNvPr id="23" name="Rectangle 22">
            <a:extLst>
              <a:ext uri="{FF2B5EF4-FFF2-40B4-BE49-F238E27FC236}">
                <a16:creationId xmlns:a16="http://schemas.microsoft.com/office/drawing/2014/main" id="{30E2A3BA-D149-489A-B76B-521483C3AD9D}"/>
              </a:ext>
            </a:extLst>
          </p:cNvPr>
          <p:cNvSpPr/>
          <p:nvPr/>
        </p:nvSpPr>
        <p:spPr>
          <a:xfrm>
            <a:off x="1978947" y="5432404"/>
            <a:ext cx="1872208" cy="3197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800">
              <a:solidFill>
                <a:srgbClr val="585858"/>
              </a:solidFill>
              <a:latin typeface="+mj-lt"/>
            </a:endParaRPr>
          </a:p>
        </p:txBody>
      </p:sp>
      <p:sp>
        <p:nvSpPr>
          <p:cNvPr id="25" name="TextBox 24">
            <a:extLst>
              <a:ext uri="{FF2B5EF4-FFF2-40B4-BE49-F238E27FC236}">
                <a16:creationId xmlns:a16="http://schemas.microsoft.com/office/drawing/2014/main" id="{5CFE3351-D338-4574-B0DC-1A05247937B0}"/>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a:t>
            </a:r>
            <a:endParaRPr lang="en-GB" dirty="0"/>
          </a:p>
        </p:txBody>
      </p:sp>
      <p:sp>
        <p:nvSpPr>
          <p:cNvPr id="27" name="TextBox 26">
            <a:extLst>
              <a:ext uri="{FF2B5EF4-FFF2-40B4-BE49-F238E27FC236}">
                <a16:creationId xmlns:a16="http://schemas.microsoft.com/office/drawing/2014/main" id="{283557CA-1EFF-438D-98AE-690A3C19C7DD}"/>
              </a:ext>
            </a:extLst>
          </p:cNvPr>
          <p:cNvSpPr txBox="1"/>
          <p:nvPr/>
        </p:nvSpPr>
        <p:spPr>
          <a:xfrm>
            <a:off x="2367522" y="1598318"/>
            <a:ext cx="6097836" cy="400110"/>
          </a:xfrm>
          <a:prstGeom prst="rect">
            <a:avLst/>
          </a:prstGeom>
          <a:noFill/>
        </p:spPr>
        <p:txBody>
          <a:bodyPr wrap="square">
            <a:spAutoFit/>
          </a:bodyPr>
          <a:lstStyle/>
          <a:p>
            <a:pPr algn="ctr">
              <a:spcBef>
                <a:spcPts val="0"/>
              </a:spcBef>
              <a:spcAft>
                <a:spcPts val="1200"/>
              </a:spcAft>
              <a:buNone/>
            </a:pPr>
            <a:r>
              <a:rPr lang="en-GB" sz="2000" dirty="0"/>
              <a:t>Complete the blanks in this spider diagram.</a:t>
            </a:r>
          </a:p>
        </p:txBody>
      </p:sp>
      <p:sp>
        <p:nvSpPr>
          <p:cNvPr id="28" name="Title 1">
            <a:extLst>
              <a:ext uri="{FF2B5EF4-FFF2-40B4-BE49-F238E27FC236}">
                <a16:creationId xmlns:a16="http://schemas.microsoft.com/office/drawing/2014/main" id="{57AABC2B-C5B5-4A2D-A411-5C7AD001AFB3}"/>
              </a:ext>
            </a:extLst>
          </p:cNvPr>
          <p:cNvSpPr txBox="1">
            <a:spLocks/>
          </p:cNvSpPr>
          <p:nvPr/>
        </p:nvSpPr>
        <p:spPr>
          <a:xfrm>
            <a:off x="116849" y="443915"/>
            <a:ext cx="10593151"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Understand ways in which equations can be manipulated while maintaining equality</a:t>
            </a:r>
          </a:p>
        </p:txBody>
      </p:sp>
    </p:spTree>
    <p:extLst>
      <p:ext uri="{BB962C8B-B14F-4D97-AF65-F5344CB8AC3E}">
        <p14:creationId xmlns:p14="http://schemas.microsoft.com/office/powerpoint/2010/main" val="2140695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2000" b="1" dirty="0"/>
              <a:t>Understand ways in which equations can be manipulated while maintaining equality</a:t>
            </a:r>
            <a:endParaRPr lang="en-GB" b="1" dirty="0"/>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479375" y="4930800"/>
            <a:ext cx="11233250" cy="1329339"/>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does this activity offer insight into the structures that underpin the process of ‘performing the same operation on each side’?</a:t>
            </a:r>
          </a:p>
          <a:p>
            <a:pPr marL="360000" lvl="1" fontAlgn="auto">
              <a:lnSpc>
                <a:spcPct val="100000"/>
              </a:lnSpc>
              <a:spcBef>
                <a:spcPts val="0"/>
              </a:spcBef>
              <a:spcAft>
                <a:spcPts val="1200"/>
              </a:spcAft>
              <a:buClrTx/>
            </a:pPr>
            <a:r>
              <a:rPr lang="en-GB" sz="2400" dirty="0"/>
              <a:t>How might you follow this task?</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479376" y="1700437"/>
            <a:ext cx="11233250" cy="3139861"/>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8ECA59AA-105D-4080-B965-49873C0E7A5F}"/>
              </a:ext>
            </a:extLst>
          </p:cNvPr>
          <p:cNvSpPr txBox="1"/>
          <p:nvPr/>
        </p:nvSpPr>
        <p:spPr>
          <a:xfrm>
            <a:off x="5262195" y="1930624"/>
            <a:ext cx="6097836" cy="2769989"/>
          </a:xfrm>
          <a:prstGeom prst="rect">
            <a:avLst/>
          </a:prstGeom>
          <a:noFill/>
        </p:spPr>
        <p:txBody>
          <a:bodyPr wrap="square">
            <a:spAutoFit/>
          </a:bodyPr>
          <a:lstStyle/>
          <a:p>
            <a:pPr>
              <a:spcBef>
                <a:spcPts val="0"/>
              </a:spcBef>
              <a:spcAft>
                <a:spcPts val="1200"/>
              </a:spcAft>
              <a:buNone/>
            </a:pPr>
            <a:r>
              <a:rPr lang="en-GB" sz="1800" i="1" dirty="0"/>
              <a:t>Each arm of the spider diagram is constructed using a rule that is repeated at each step moving out from the centre.</a:t>
            </a:r>
          </a:p>
          <a:p>
            <a:pPr marL="457200" indent="-457200">
              <a:spcBef>
                <a:spcPts val="0"/>
              </a:spcBef>
              <a:spcAft>
                <a:spcPts val="1200"/>
              </a:spcAft>
              <a:buFont typeface="+mj-lt"/>
              <a:buAutoNum type="alphaLcParenR"/>
            </a:pPr>
            <a:r>
              <a:rPr lang="en-GB" sz="1800" i="1" dirty="0"/>
              <a:t>Which arm has the rule ‘add one to each side each time’?</a:t>
            </a:r>
          </a:p>
          <a:p>
            <a:pPr marL="457200" indent="-457200">
              <a:spcBef>
                <a:spcPts val="0"/>
              </a:spcBef>
              <a:spcAft>
                <a:spcPts val="1200"/>
              </a:spcAft>
              <a:buFont typeface="+mj-lt"/>
              <a:buAutoNum type="alphaLcParenR"/>
            </a:pPr>
            <a:r>
              <a:rPr lang="en-GB" sz="1800" i="1" dirty="0"/>
              <a:t>Write down the rules for the other arms.</a:t>
            </a:r>
          </a:p>
          <a:p>
            <a:pPr marL="457200" indent="-457200">
              <a:spcBef>
                <a:spcPts val="0"/>
              </a:spcBef>
              <a:spcAft>
                <a:spcPts val="1200"/>
              </a:spcAft>
              <a:buFont typeface="+mj-lt"/>
              <a:buAutoNum type="alphaLcParenR"/>
            </a:pPr>
            <a:r>
              <a:rPr lang="en-GB" sz="1800" i="1" dirty="0"/>
              <a:t>The solution to 2x + 9 = 15 is x = 3. Is this also the solution to the other equations that have been created?</a:t>
            </a:r>
          </a:p>
        </p:txBody>
      </p:sp>
      <p:pic>
        <p:nvPicPr>
          <p:cNvPr id="3" name="Picture 2">
            <a:extLst>
              <a:ext uri="{FF2B5EF4-FFF2-40B4-BE49-F238E27FC236}">
                <a16:creationId xmlns:a16="http://schemas.microsoft.com/office/drawing/2014/main" id="{29FA5A1B-F0CB-4D46-8000-3C07063CA9F7}"/>
              </a:ext>
            </a:extLst>
          </p:cNvPr>
          <p:cNvPicPr>
            <a:picLocks noChangeAspect="1"/>
          </p:cNvPicPr>
          <p:nvPr/>
        </p:nvPicPr>
        <p:blipFill>
          <a:blip r:embed="rId4"/>
          <a:stretch>
            <a:fillRect/>
          </a:stretch>
        </p:blipFill>
        <p:spPr>
          <a:xfrm>
            <a:off x="564180" y="1734672"/>
            <a:ext cx="4698015" cy="3150877"/>
          </a:xfrm>
          <a:prstGeom prst="rect">
            <a:avLst/>
          </a:prstGeom>
        </p:spPr>
      </p:pic>
    </p:spTree>
    <p:custDataLst>
      <p:tags r:id="rId1"/>
    </p:custDataLst>
    <p:extLst>
      <p:ext uri="{BB962C8B-B14F-4D97-AF65-F5344CB8AC3E}">
        <p14:creationId xmlns:p14="http://schemas.microsoft.com/office/powerpoint/2010/main" val="3914370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ways in which equations can be manipulated while maintaining equality</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4</a:t>
            </a:r>
            <a:endParaRPr lang="en-GB" dirty="0"/>
          </a:p>
        </p:txBody>
      </p:sp>
      <p:sp>
        <p:nvSpPr>
          <p:cNvPr id="5" name="TextBox 4">
            <a:extLst>
              <a:ext uri="{FF2B5EF4-FFF2-40B4-BE49-F238E27FC236}">
                <a16:creationId xmlns:a16="http://schemas.microsoft.com/office/drawing/2014/main" id="{AD2D9E5A-C6EA-4851-A095-A5D3D920A68D}"/>
              </a:ext>
            </a:extLst>
          </p:cNvPr>
          <p:cNvSpPr txBox="1"/>
          <p:nvPr/>
        </p:nvSpPr>
        <p:spPr>
          <a:xfrm>
            <a:off x="623392" y="1781834"/>
            <a:ext cx="11017224" cy="3122906"/>
          </a:xfrm>
          <a:prstGeom prst="rect">
            <a:avLst/>
          </a:prstGeom>
          <a:noFill/>
        </p:spPr>
        <p:txBody>
          <a:bodyPr wrap="square">
            <a:spAutoFit/>
          </a:bodyPr>
          <a:lstStyle/>
          <a:p>
            <a:pPr>
              <a:spcBef>
                <a:spcPts val="400"/>
              </a:spcBef>
              <a:spcAft>
                <a:spcPts val="400"/>
              </a:spcAft>
              <a:buNone/>
            </a:pPr>
            <a:r>
              <a:rPr lang="en-GB" sz="2800" dirty="0">
                <a:effectLst/>
                <a:latin typeface="+mj-lt"/>
                <a:ea typeface="Calibri" panose="020F0502020204030204" pitchFamily="34" charset="0"/>
                <a:cs typeface="Times New Roman" panose="02020603050405020304" pitchFamily="18" charset="0"/>
              </a:rPr>
              <a:t>The solution to the equation 24</a:t>
            </a:r>
            <a:r>
              <a:rPr lang="en-GB" sz="2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800" dirty="0">
                <a:effectLst/>
                <a:latin typeface="+mj-lt"/>
                <a:ea typeface="Calibri" panose="020F0502020204030204" pitchFamily="34" charset="0"/>
                <a:cs typeface="Times New Roman" panose="02020603050405020304" pitchFamily="18" charset="0"/>
              </a:rPr>
              <a:t> + 5 = 17</a:t>
            </a:r>
            <a:r>
              <a:rPr lang="en-GB" i="1" dirty="0">
                <a:latin typeface="Times New Roman" panose="02020603050405020304" pitchFamily="18" charset="0"/>
                <a:ea typeface="Calibri" panose="020F0502020204030204" pitchFamily="34" charset="0"/>
                <a:cs typeface="Times New Roman" panose="02020603050405020304" pitchFamily="18" charset="0"/>
              </a:rPr>
              <a:t>x</a:t>
            </a:r>
            <a:r>
              <a:rPr lang="en-GB" sz="2800" dirty="0">
                <a:effectLst/>
                <a:latin typeface="+mj-lt"/>
                <a:ea typeface="Calibri" panose="020F0502020204030204" pitchFamily="34" charset="0"/>
                <a:cs typeface="Times New Roman" panose="02020603050405020304" pitchFamily="18" charset="0"/>
              </a:rPr>
              <a:t> + 61 is </a:t>
            </a:r>
            <a:r>
              <a:rPr lang="en-GB" i="1" dirty="0">
                <a:latin typeface="Times New Roman" panose="02020603050405020304" pitchFamily="18" charset="0"/>
                <a:ea typeface="Calibri" panose="020F0502020204030204" pitchFamily="34" charset="0"/>
                <a:cs typeface="Times New Roman" panose="02020603050405020304" pitchFamily="18" charset="0"/>
              </a:rPr>
              <a:t>x</a:t>
            </a:r>
            <a:r>
              <a:rPr lang="en-GB" sz="2800" dirty="0">
                <a:effectLst/>
                <a:latin typeface="+mj-lt"/>
                <a:ea typeface="Calibri" panose="020F0502020204030204" pitchFamily="34" charset="0"/>
                <a:cs typeface="Times New Roman" panose="02020603050405020304" pitchFamily="18" charset="0"/>
              </a:rPr>
              <a:t> = 8.</a:t>
            </a:r>
          </a:p>
          <a:p>
            <a:pPr>
              <a:spcBef>
                <a:spcPts val="400"/>
              </a:spcBef>
              <a:spcAft>
                <a:spcPts val="400"/>
              </a:spcAft>
              <a:buNone/>
            </a:pPr>
            <a:r>
              <a:rPr lang="en-GB" sz="2800" dirty="0">
                <a:effectLst/>
                <a:latin typeface="+mj-lt"/>
                <a:ea typeface="Calibri" panose="020F0502020204030204" pitchFamily="34" charset="0"/>
                <a:cs typeface="Times New Roman" panose="02020603050405020304" pitchFamily="18" charset="0"/>
              </a:rPr>
              <a:t>Use this to find the value of </a:t>
            </a:r>
            <a:r>
              <a:rPr lang="en-GB" i="1" dirty="0">
                <a:latin typeface="Times New Roman" panose="02020603050405020304" pitchFamily="18" charset="0"/>
                <a:ea typeface="Calibri" panose="020F0502020204030204" pitchFamily="34" charset="0"/>
                <a:cs typeface="Times New Roman" panose="02020603050405020304" pitchFamily="18" charset="0"/>
              </a:rPr>
              <a:t>x</a:t>
            </a:r>
            <a:r>
              <a:rPr lang="en-GB" sz="2800" dirty="0">
                <a:effectLst/>
                <a:latin typeface="+mj-lt"/>
                <a:ea typeface="Calibri" panose="020F0502020204030204" pitchFamily="34" charset="0"/>
                <a:cs typeface="Times New Roman" panose="02020603050405020304" pitchFamily="18" charset="0"/>
              </a:rPr>
              <a:t> when: </a:t>
            </a:r>
          </a:p>
          <a:p>
            <a:pPr marL="514350" indent="-514350">
              <a:spcBef>
                <a:spcPts val="400"/>
              </a:spcBef>
              <a:spcAft>
                <a:spcPts val="400"/>
              </a:spcAft>
              <a:buFont typeface="+mj-lt"/>
              <a:buAutoNum type="alphaLcParenR"/>
            </a:pPr>
            <a:r>
              <a:rPr lang="en-GB" sz="2800" dirty="0">
                <a:effectLst/>
                <a:latin typeface="+mj-lt"/>
                <a:ea typeface="Calibri" panose="020F0502020204030204" pitchFamily="34" charset="0"/>
                <a:cs typeface="Times New Roman" panose="02020603050405020304" pitchFamily="18" charset="0"/>
              </a:rPr>
              <a:t>the 24 and 17 are doubled to give the equation </a:t>
            </a:r>
            <a:r>
              <a:rPr lang="en-GB" sz="2800" b="1" dirty="0">
                <a:effectLst/>
                <a:latin typeface="+mj-lt"/>
                <a:ea typeface="Calibri" panose="020F0502020204030204" pitchFamily="34" charset="0"/>
                <a:cs typeface="Times New Roman" panose="02020603050405020304" pitchFamily="18" charset="0"/>
              </a:rPr>
              <a:t>48</a:t>
            </a:r>
            <a:r>
              <a:rPr lang="en-GB" i="1" dirty="0">
                <a:latin typeface="Times New Roman" panose="02020603050405020304" pitchFamily="18" charset="0"/>
                <a:ea typeface="Calibri" panose="020F0502020204030204" pitchFamily="34" charset="0"/>
                <a:cs typeface="Times New Roman" panose="02020603050405020304" pitchFamily="18" charset="0"/>
              </a:rPr>
              <a:t>x</a:t>
            </a:r>
            <a:r>
              <a:rPr lang="en-GB" sz="2800" dirty="0">
                <a:effectLst/>
                <a:latin typeface="+mj-lt"/>
                <a:ea typeface="Calibri" panose="020F0502020204030204" pitchFamily="34" charset="0"/>
                <a:cs typeface="Times New Roman" panose="02020603050405020304" pitchFamily="18" charset="0"/>
              </a:rPr>
              <a:t> + 5 = </a:t>
            </a:r>
            <a:r>
              <a:rPr lang="en-GB" sz="2800" b="1" dirty="0">
                <a:effectLst/>
                <a:latin typeface="+mj-lt"/>
                <a:ea typeface="Calibri" panose="020F0502020204030204" pitchFamily="34" charset="0"/>
                <a:cs typeface="Times New Roman" panose="02020603050405020304" pitchFamily="18" charset="0"/>
              </a:rPr>
              <a:t>34</a:t>
            </a:r>
            <a:r>
              <a:rPr lang="en-GB" i="1" dirty="0">
                <a:latin typeface="Times New Roman" panose="02020603050405020304" pitchFamily="18" charset="0"/>
                <a:ea typeface="Calibri" panose="020F0502020204030204" pitchFamily="34" charset="0"/>
                <a:cs typeface="Times New Roman" panose="02020603050405020304" pitchFamily="18" charset="0"/>
              </a:rPr>
              <a:t>x</a:t>
            </a:r>
            <a:r>
              <a:rPr lang="en-GB" sz="2800" dirty="0">
                <a:effectLst/>
                <a:latin typeface="+mj-lt"/>
                <a:ea typeface="Calibri" panose="020F0502020204030204" pitchFamily="34" charset="0"/>
                <a:cs typeface="Times New Roman" panose="02020603050405020304" pitchFamily="18" charset="0"/>
              </a:rPr>
              <a:t> + 61</a:t>
            </a:r>
          </a:p>
          <a:p>
            <a:pPr marL="514350" indent="-514350">
              <a:spcBef>
                <a:spcPts val="400"/>
              </a:spcBef>
              <a:spcAft>
                <a:spcPts val="400"/>
              </a:spcAft>
              <a:buFont typeface="+mj-lt"/>
              <a:buAutoNum type="alphaLcParenR"/>
            </a:pPr>
            <a:r>
              <a:rPr lang="en-GB" sz="2800" dirty="0">
                <a:effectLst/>
                <a:latin typeface="+mj-lt"/>
                <a:ea typeface="Calibri" panose="020F0502020204030204" pitchFamily="34" charset="0"/>
                <a:cs typeface="Times New Roman" panose="02020603050405020304" pitchFamily="18" charset="0"/>
              </a:rPr>
              <a:t>the 5 and 61 are doubled to give 24</a:t>
            </a:r>
            <a:r>
              <a:rPr lang="en-GB" i="1" dirty="0">
                <a:latin typeface="Times New Roman" panose="02020603050405020304" pitchFamily="18" charset="0"/>
                <a:ea typeface="Calibri" panose="020F0502020204030204" pitchFamily="34" charset="0"/>
                <a:cs typeface="Times New Roman" panose="02020603050405020304" pitchFamily="18" charset="0"/>
              </a:rPr>
              <a:t>x</a:t>
            </a:r>
            <a:r>
              <a:rPr lang="en-GB" sz="2800" dirty="0">
                <a:effectLst/>
                <a:latin typeface="+mj-lt"/>
                <a:ea typeface="Calibri" panose="020F0502020204030204" pitchFamily="34" charset="0"/>
                <a:cs typeface="Times New Roman" panose="02020603050405020304" pitchFamily="18" charset="0"/>
              </a:rPr>
              <a:t> + </a:t>
            </a:r>
            <a:r>
              <a:rPr lang="en-GB" sz="2800" b="1" dirty="0">
                <a:effectLst/>
                <a:latin typeface="+mj-lt"/>
                <a:ea typeface="Calibri" panose="020F0502020204030204" pitchFamily="34" charset="0"/>
                <a:cs typeface="Times New Roman" panose="02020603050405020304" pitchFamily="18" charset="0"/>
              </a:rPr>
              <a:t>10</a:t>
            </a:r>
            <a:r>
              <a:rPr lang="en-GB" sz="2800" dirty="0">
                <a:effectLst/>
                <a:latin typeface="+mj-lt"/>
                <a:ea typeface="Calibri" panose="020F0502020204030204" pitchFamily="34" charset="0"/>
                <a:cs typeface="Times New Roman" panose="02020603050405020304" pitchFamily="18" charset="0"/>
              </a:rPr>
              <a:t> = 17</a:t>
            </a:r>
            <a:r>
              <a:rPr lang="en-GB" i="1" dirty="0">
                <a:latin typeface="Times New Roman" panose="02020603050405020304" pitchFamily="18" charset="0"/>
                <a:ea typeface="Calibri" panose="020F0502020204030204" pitchFamily="34" charset="0"/>
                <a:cs typeface="Times New Roman" panose="02020603050405020304" pitchFamily="18" charset="0"/>
              </a:rPr>
              <a:t>x</a:t>
            </a:r>
            <a:r>
              <a:rPr lang="en-GB" sz="2800" dirty="0">
                <a:effectLst/>
                <a:latin typeface="+mj-lt"/>
                <a:ea typeface="Calibri" panose="020F0502020204030204" pitchFamily="34" charset="0"/>
                <a:cs typeface="Times New Roman" panose="02020603050405020304" pitchFamily="18" charset="0"/>
              </a:rPr>
              <a:t> + </a:t>
            </a:r>
            <a:r>
              <a:rPr lang="en-GB" sz="2800" b="1" dirty="0">
                <a:effectLst/>
                <a:latin typeface="+mj-lt"/>
                <a:ea typeface="Calibri" panose="020F0502020204030204" pitchFamily="34" charset="0"/>
                <a:cs typeface="Times New Roman" panose="02020603050405020304" pitchFamily="18" charset="0"/>
              </a:rPr>
              <a:t>122</a:t>
            </a:r>
            <a:endParaRPr lang="en-GB" sz="2800" dirty="0">
              <a:effectLst/>
              <a:latin typeface="+mj-lt"/>
              <a:ea typeface="Calibri" panose="020F0502020204030204" pitchFamily="34" charset="0"/>
              <a:cs typeface="Times New Roman" panose="02020603050405020304" pitchFamily="18" charset="0"/>
            </a:endParaRPr>
          </a:p>
          <a:p>
            <a:pPr marL="514350" indent="-514350">
              <a:buFont typeface="+mj-lt"/>
              <a:buAutoNum type="alphaLcParenR"/>
            </a:pPr>
            <a:r>
              <a:rPr lang="en-GB" sz="2800" dirty="0">
                <a:effectLst/>
                <a:latin typeface="+mj-lt"/>
                <a:ea typeface="Calibri" panose="020F0502020204030204" pitchFamily="34" charset="0"/>
                <a:cs typeface="Times New Roman" panose="02020603050405020304" pitchFamily="18" charset="0"/>
              </a:rPr>
              <a:t>the entire equation is doubled to give </a:t>
            </a:r>
            <a:r>
              <a:rPr lang="en-GB" sz="2800" b="1" dirty="0">
                <a:effectLst/>
                <a:latin typeface="+mj-lt"/>
                <a:ea typeface="Calibri" panose="020F0502020204030204" pitchFamily="34" charset="0"/>
                <a:cs typeface="Times New Roman" panose="02020603050405020304" pitchFamily="18" charset="0"/>
              </a:rPr>
              <a:t>48</a:t>
            </a:r>
            <a:r>
              <a:rPr lang="en-GB" i="1" dirty="0">
                <a:latin typeface="Times New Roman" panose="02020603050405020304" pitchFamily="18" charset="0"/>
                <a:ea typeface="Calibri" panose="020F0502020204030204" pitchFamily="34" charset="0"/>
                <a:cs typeface="Times New Roman" panose="02020603050405020304" pitchFamily="18" charset="0"/>
              </a:rPr>
              <a:t>x</a:t>
            </a:r>
            <a:r>
              <a:rPr lang="en-GB" sz="2800" dirty="0">
                <a:effectLst/>
                <a:latin typeface="+mj-lt"/>
                <a:ea typeface="Calibri" panose="020F0502020204030204" pitchFamily="34" charset="0"/>
                <a:cs typeface="Times New Roman" panose="02020603050405020304" pitchFamily="18" charset="0"/>
              </a:rPr>
              <a:t> + </a:t>
            </a:r>
            <a:r>
              <a:rPr lang="en-GB" sz="2800" b="1" dirty="0">
                <a:effectLst/>
                <a:latin typeface="+mj-lt"/>
                <a:ea typeface="Calibri" panose="020F0502020204030204" pitchFamily="34" charset="0"/>
                <a:cs typeface="Times New Roman" panose="02020603050405020304" pitchFamily="18" charset="0"/>
              </a:rPr>
              <a:t>10</a:t>
            </a:r>
            <a:r>
              <a:rPr lang="en-GB" sz="2800" dirty="0">
                <a:effectLst/>
                <a:latin typeface="+mj-lt"/>
                <a:ea typeface="Calibri" panose="020F0502020204030204" pitchFamily="34" charset="0"/>
                <a:cs typeface="Times New Roman" panose="02020603050405020304" pitchFamily="18" charset="0"/>
              </a:rPr>
              <a:t> = </a:t>
            </a:r>
            <a:r>
              <a:rPr lang="en-GB" sz="2800" b="1" dirty="0">
                <a:effectLst/>
                <a:latin typeface="+mj-lt"/>
                <a:ea typeface="Calibri" panose="020F0502020204030204" pitchFamily="34" charset="0"/>
                <a:cs typeface="Times New Roman" panose="02020603050405020304" pitchFamily="18" charset="0"/>
              </a:rPr>
              <a:t>34</a:t>
            </a:r>
            <a:r>
              <a:rPr lang="en-GB" i="1" dirty="0">
                <a:latin typeface="Times New Roman" panose="02020603050405020304" pitchFamily="18" charset="0"/>
                <a:ea typeface="Calibri" panose="020F0502020204030204" pitchFamily="34" charset="0"/>
                <a:cs typeface="Times New Roman" panose="02020603050405020304" pitchFamily="18" charset="0"/>
              </a:rPr>
              <a:t>x</a:t>
            </a:r>
            <a:r>
              <a:rPr lang="en-GB" sz="2800" dirty="0">
                <a:effectLst/>
                <a:latin typeface="+mj-lt"/>
                <a:ea typeface="Calibri" panose="020F0502020204030204" pitchFamily="34" charset="0"/>
                <a:cs typeface="Times New Roman" panose="02020603050405020304" pitchFamily="18" charset="0"/>
              </a:rPr>
              <a:t> + </a:t>
            </a:r>
            <a:r>
              <a:rPr lang="en-GB" sz="2800" b="1" dirty="0">
                <a:effectLst/>
                <a:latin typeface="+mj-lt"/>
                <a:ea typeface="Calibri" panose="020F0502020204030204" pitchFamily="34" charset="0"/>
                <a:cs typeface="Times New Roman" panose="02020603050405020304" pitchFamily="18" charset="0"/>
              </a:rPr>
              <a:t>122</a:t>
            </a:r>
            <a:r>
              <a:rPr lang="en-GB" sz="2800" dirty="0">
                <a:effectLst/>
                <a:latin typeface="+mj-lt"/>
                <a:ea typeface="Calibri" panose="020F0502020204030204" pitchFamily="34" charset="0"/>
                <a:cs typeface="Times New Roman" panose="02020603050405020304" pitchFamily="18" charset="0"/>
              </a:rPr>
              <a:t>.</a:t>
            </a:r>
            <a:endParaRPr lang="en-GB" dirty="0">
              <a:latin typeface="+mj-lt"/>
            </a:endParaRPr>
          </a:p>
        </p:txBody>
      </p:sp>
    </p:spTree>
    <p:extLst>
      <p:ext uri="{BB962C8B-B14F-4D97-AF65-F5344CB8AC3E}">
        <p14:creationId xmlns:p14="http://schemas.microsoft.com/office/powerpoint/2010/main" val="183329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2000" b="1" dirty="0"/>
              <a:t>Understand ways in which equations can be manipulated while maintaining equality</a:t>
            </a:r>
            <a:endParaRPr lang="en-GB" b="1" dirty="0"/>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412777"/>
            <a:ext cx="4891318" cy="4536504"/>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do you think students will answer each of these questions? Predict the responses that will arise and the reasoning that might accompany them. </a:t>
            </a:r>
          </a:p>
          <a:p>
            <a:pPr marL="360000" lvl="1" fontAlgn="auto">
              <a:lnSpc>
                <a:spcPct val="100000"/>
              </a:lnSpc>
              <a:spcBef>
                <a:spcPts val="0"/>
              </a:spcBef>
              <a:spcAft>
                <a:spcPts val="1200"/>
              </a:spcAft>
              <a:buClrTx/>
            </a:pPr>
            <a:r>
              <a:rPr lang="en-GB" sz="2400" dirty="0"/>
              <a:t>What strategies and structures will you use in your classroom to help students share their reasoning?</a:t>
            </a:r>
            <a:endParaRPr lang="en-GB" sz="2400" dirty="0">
              <a:highlight>
                <a:srgbClr val="FFFF00"/>
              </a:highlight>
            </a:endParaRP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6D28AFC-2046-44F6-BD76-D8CD3E1B391B}"/>
              </a:ext>
            </a:extLst>
          </p:cNvPr>
          <p:cNvSpPr txBox="1"/>
          <p:nvPr/>
        </p:nvSpPr>
        <p:spPr>
          <a:xfrm>
            <a:off x="660695" y="2023910"/>
            <a:ext cx="6197915" cy="3282950"/>
          </a:xfrm>
          <a:prstGeom prst="rect">
            <a:avLst/>
          </a:prstGeom>
          <a:noFill/>
        </p:spPr>
        <p:txBody>
          <a:bodyPr wrap="square">
            <a:spAutoFit/>
          </a:bodyPr>
          <a:lstStyle/>
          <a:p>
            <a:pPr>
              <a:spcBef>
                <a:spcPts val="400"/>
              </a:spcBef>
              <a:spcAft>
                <a:spcPts val="400"/>
              </a:spcAft>
              <a:buNone/>
            </a:pPr>
            <a:r>
              <a:rPr lang="en-GB" sz="2000" i="1" dirty="0">
                <a:effectLst/>
                <a:latin typeface="+mj-lt"/>
                <a:ea typeface="Calibri" panose="020F0502020204030204" pitchFamily="34" charset="0"/>
                <a:cs typeface="Times New Roman" panose="02020603050405020304" pitchFamily="18" charset="0"/>
              </a:rPr>
              <a:t>The solution to the equation 24</a:t>
            </a:r>
            <a:r>
              <a:rPr lang="en-GB" sz="20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000" i="1" dirty="0">
                <a:effectLst/>
                <a:latin typeface="+mj-lt"/>
                <a:ea typeface="Calibri" panose="020F0502020204030204" pitchFamily="34" charset="0"/>
                <a:cs typeface="Times New Roman" panose="02020603050405020304" pitchFamily="18" charset="0"/>
              </a:rPr>
              <a:t> + 5 = 17</a:t>
            </a:r>
            <a:r>
              <a:rPr lang="en-GB" sz="20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000" i="1" dirty="0">
                <a:effectLst/>
                <a:latin typeface="+mj-lt"/>
                <a:ea typeface="Calibri" panose="020F0502020204030204" pitchFamily="34" charset="0"/>
                <a:cs typeface="Times New Roman" panose="02020603050405020304" pitchFamily="18" charset="0"/>
              </a:rPr>
              <a:t> + 61 is </a:t>
            </a:r>
            <a:r>
              <a:rPr lang="en-GB" sz="20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000" i="1" dirty="0">
                <a:effectLst/>
                <a:latin typeface="+mj-lt"/>
                <a:ea typeface="Calibri" panose="020F0502020204030204" pitchFamily="34" charset="0"/>
                <a:cs typeface="Times New Roman" panose="02020603050405020304" pitchFamily="18" charset="0"/>
              </a:rPr>
              <a:t> = 8.</a:t>
            </a:r>
          </a:p>
          <a:p>
            <a:pPr>
              <a:spcBef>
                <a:spcPts val="400"/>
              </a:spcBef>
              <a:spcAft>
                <a:spcPts val="400"/>
              </a:spcAft>
              <a:buNone/>
            </a:pPr>
            <a:r>
              <a:rPr lang="en-GB" sz="2000" i="1" dirty="0">
                <a:effectLst/>
                <a:latin typeface="+mj-lt"/>
                <a:ea typeface="Calibri" panose="020F0502020204030204" pitchFamily="34" charset="0"/>
                <a:cs typeface="Times New Roman" panose="02020603050405020304" pitchFamily="18" charset="0"/>
              </a:rPr>
              <a:t>Use this to find the value of </a:t>
            </a:r>
            <a:r>
              <a:rPr lang="en-GB" sz="20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000" i="1" dirty="0">
                <a:effectLst/>
                <a:latin typeface="+mj-lt"/>
                <a:ea typeface="Calibri" panose="020F0502020204030204" pitchFamily="34" charset="0"/>
                <a:cs typeface="Times New Roman" panose="02020603050405020304" pitchFamily="18" charset="0"/>
              </a:rPr>
              <a:t> when: </a:t>
            </a:r>
          </a:p>
          <a:p>
            <a:pPr marL="514350" indent="-514350">
              <a:spcBef>
                <a:spcPts val="400"/>
              </a:spcBef>
              <a:spcAft>
                <a:spcPts val="400"/>
              </a:spcAft>
              <a:buFont typeface="+mj-lt"/>
              <a:buAutoNum type="alphaLcParenR"/>
            </a:pPr>
            <a:r>
              <a:rPr lang="en-GB" sz="2000" i="1" dirty="0">
                <a:effectLst/>
                <a:latin typeface="+mj-lt"/>
                <a:ea typeface="Calibri" panose="020F0502020204030204" pitchFamily="34" charset="0"/>
                <a:cs typeface="Times New Roman" panose="02020603050405020304" pitchFamily="18" charset="0"/>
              </a:rPr>
              <a:t>the 24 and 17 are doubled to give the equation </a:t>
            </a:r>
            <a:r>
              <a:rPr lang="en-GB" sz="2000" b="1" i="1" dirty="0">
                <a:effectLst/>
                <a:latin typeface="+mj-lt"/>
                <a:ea typeface="Calibri" panose="020F0502020204030204" pitchFamily="34" charset="0"/>
                <a:cs typeface="Times New Roman" panose="02020603050405020304" pitchFamily="18" charset="0"/>
              </a:rPr>
              <a:t>48</a:t>
            </a:r>
            <a:r>
              <a:rPr lang="en-GB" sz="20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000" i="1" dirty="0">
                <a:effectLst/>
                <a:latin typeface="+mj-lt"/>
                <a:ea typeface="Calibri" panose="020F0502020204030204" pitchFamily="34" charset="0"/>
                <a:cs typeface="Times New Roman" panose="02020603050405020304" pitchFamily="18" charset="0"/>
              </a:rPr>
              <a:t> + 5 = </a:t>
            </a:r>
            <a:r>
              <a:rPr lang="en-GB" sz="2000" b="1" i="1" dirty="0">
                <a:effectLst/>
                <a:latin typeface="+mj-lt"/>
                <a:ea typeface="Calibri" panose="020F0502020204030204" pitchFamily="34" charset="0"/>
                <a:cs typeface="Times New Roman" panose="02020603050405020304" pitchFamily="18" charset="0"/>
              </a:rPr>
              <a:t>34</a:t>
            </a:r>
            <a:r>
              <a:rPr lang="en-GB" sz="20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000" i="1" dirty="0">
                <a:effectLst/>
                <a:latin typeface="+mj-lt"/>
                <a:ea typeface="Calibri" panose="020F0502020204030204" pitchFamily="34" charset="0"/>
                <a:cs typeface="Times New Roman" panose="02020603050405020304" pitchFamily="18" charset="0"/>
              </a:rPr>
              <a:t> + 61</a:t>
            </a:r>
          </a:p>
          <a:p>
            <a:pPr marL="514350" indent="-514350">
              <a:spcBef>
                <a:spcPts val="400"/>
              </a:spcBef>
              <a:spcAft>
                <a:spcPts val="400"/>
              </a:spcAft>
              <a:buFont typeface="+mj-lt"/>
              <a:buAutoNum type="alphaLcParenR"/>
            </a:pPr>
            <a:r>
              <a:rPr lang="en-GB" sz="2000" i="1" dirty="0">
                <a:effectLst/>
                <a:latin typeface="+mj-lt"/>
                <a:ea typeface="Calibri" panose="020F0502020204030204" pitchFamily="34" charset="0"/>
                <a:cs typeface="Times New Roman" panose="02020603050405020304" pitchFamily="18" charset="0"/>
              </a:rPr>
              <a:t>the 5 and 61 are doubled to give 24</a:t>
            </a:r>
            <a:r>
              <a:rPr lang="en-GB" sz="20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000" i="1" dirty="0">
                <a:effectLst/>
                <a:latin typeface="+mj-lt"/>
                <a:ea typeface="Calibri" panose="020F0502020204030204" pitchFamily="34" charset="0"/>
                <a:cs typeface="Times New Roman" panose="02020603050405020304" pitchFamily="18" charset="0"/>
              </a:rPr>
              <a:t> + </a:t>
            </a:r>
            <a:r>
              <a:rPr lang="en-GB" sz="2000" b="1" i="1" dirty="0">
                <a:effectLst/>
                <a:latin typeface="+mj-lt"/>
                <a:ea typeface="Calibri" panose="020F0502020204030204" pitchFamily="34" charset="0"/>
                <a:cs typeface="Times New Roman" panose="02020603050405020304" pitchFamily="18" charset="0"/>
              </a:rPr>
              <a:t>10</a:t>
            </a:r>
            <a:r>
              <a:rPr lang="en-GB" sz="2000" i="1" dirty="0">
                <a:effectLst/>
                <a:latin typeface="+mj-lt"/>
                <a:ea typeface="Calibri" panose="020F0502020204030204" pitchFamily="34" charset="0"/>
                <a:cs typeface="Times New Roman" panose="02020603050405020304" pitchFamily="18" charset="0"/>
              </a:rPr>
              <a:t> = 17</a:t>
            </a:r>
            <a:r>
              <a:rPr lang="en-GB" sz="20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000" i="1" dirty="0">
                <a:effectLst/>
                <a:latin typeface="+mj-lt"/>
                <a:ea typeface="Calibri" panose="020F0502020204030204" pitchFamily="34" charset="0"/>
                <a:cs typeface="Times New Roman" panose="02020603050405020304" pitchFamily="18" charset="0"/>
              </a:rPr>
              <a:t> + </a:t>
            </a:r>
            <a:r>
              <a:rPr lang="en-GB" sz="2000" b="1" i="1" dirty="0">
                <a:effectLst/>
                <a:latin typeface="+mj-lt"/>
                <a:ea typeface="Calibri" panose="020F0502020204030204" pitchFamily="34" charset="0"/>
                <a:cs typeface="Times New Roman" panose="02020603050405020304" pitchFamily="18" charset="0"/>
              </a:rPr>
              <a:t>122</a:t>
            </a:r>
            <a:endParaRPr lang="en-GB" sz="2000" i="1" dirty="0">
              <a:effectLst/>
              <a:latin typeface="+mj-lt"/>
              <a:ea typeface="Calibri" panose="020F0502020204030204" pitchFamily="34" charset="0"/>
              <a:cs typeface="Times New Roman" panose="02020603050405020304" pitchFamily="18" charset="0"/>
            </a:endParaRPr>
          </a:p>
          <a:p>
            <a:pPr marL="514350" indent="-514350">
              <a:buFont typeface="+mj-lt"/>
              <a:buAutoNum type="alphaLcParenR"/>
            </a:pPr>
            <a:r>
              <a:rPr lang="en-GB" sz="2000" i="1" dirty="0">
                <a:effectLst/>
                <a:latin typeface="+mj-lt"/>
                <a:ea typeface="Calibri" panose="020F0502020204030204" pitchFamily="34" charset="0"/>
                <a:cs typeface="Times New Roman" panose="02020603050405020304" pitchFamily="18" charset="0"/>
              </a:rPr>
              <a:t>the entire equation is doubled to give </a:t>
            </a:r>
            <a:r>
              <a:rPr lang="en-GB" sz="2000" b="1" i="1" dirty="0">
                <a:effectLst/>
                <a:latin typeface="+mj-lt"/>
                <a:ea typeface="Calibri" panose="020F0502020204030204" pitchFamily="34" charset="0"/>
                <a:cs typeface="Times New Roman" panose="02020603050405020304" pitchFamily="18" charset="0"/>
              </a:rPr>
              <a:t>48</a:t>
            </a:r>
            <a:r>
              <a:rPr lang="en-GB" sz="20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000" i="1" dirty="0">
                <a:effectLst/>
                <a:latin typeface="+mj-lt"/>
                <a:ea typeface="Calibri" panose="020F0502020204030204" pitchFamily="34" charset="0"/>
                <a:cs typeface="Times New Roman" panose="02020603050405020304" pitchFamily="18" charset="0"/>
              </a:rPr>
              <a:t> + </a:t>
            </a:r>
            <a:r>
              <a:rPr lang="en-GB" sz="2000" b="1" i="1" dirty="0">
                <a:effectLst/>
                <a:latin typeface="+mj-lt"/>
                <a:ea typeface="Calibri" panose="020F0502020204030204" pitchFamily="34" charset="0"/>
                <a:cs typeface="Times New Roman" panose="02020603050405020304" pitchFamily="18" charset="0"/>
              </a:rPr>
              <a:t>10</a:t>
            </a:r>
            <a:r>
              <a:rPr lang="en-GB" sz="2000" i="1" dirty="0">
                <a:effectLst/>
                <a:latin typeface="+mj-lt"/>
                <a:ea typeface="Calibri" panose="020F0502020204030204" pitchFamily="34" charset="0"/>
                <a:cs typeface="Times New Roman" panose="02020603050405020304" pitchFamily="18" charset="0"/>
              </a:rPr>
              <a:t> = </a:t>
            </a:r>
            <a:r>
              <a:rPr lang="en-GB" sz="2000" b="1" i="1" dirty="0">
                <a:effectLst/>
                <a:latin typeface="+mj-lt"/>
                <a:ea typeface="Calibri" panose="020F0502020204030204" pitchFamily="34" charset="0"/>
                <a:cs typeface="Times New Roman" panose="02020603050405020304" pitchFamily="18" charset="0"/>
              </a:rPr>
              <a:t>34</a:t>
            </a:r>
            <a:r>
              <a:rPr lang="en-GB" sz="20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000" i="1" dirty="0">
                <a:effectLst/>
                <a:latin typeface="+mj-lt"/>
                <a:ea typeface="Calibri" panose="020F0502020204030204" pitchFamily="34" charset="0"/>
                <a:cs typeface="Times New Roman" panose="02020603050405020304" pitchFamily="18" charset="0"/>
              </a:rPr>
              <a:t> + </a:t>
            </a:r>
            <a:r>
              <a:rPr lang="en-GB" sz="2000" b="1" i="1" dirty="0">
                <a:effectLst/>
                <a:latin typeface="+mj-lt"/>
                <a:ea typeface="Calibri" panose="020F0502020204030204" pitchFamily="34" charset="0"/>
                <a:cs typeface="Times New Roman" panose="02020603050405020304" pitchFamily="18" charset="0"/>
              </a:rPr>
              <a:t>122</a:t>
            </a:r>
            <a:r>
              <a:rPr lang="en-GB" sz="2000" i="1" dirty="0">
                <a:effectLst/>
                <a:latin typeface="+mj-lt"/>
                <a:ea typeface="Calibri" panose="020F0502020204030204" pitchFamily="34" charset="0"/>
                <a:cs typeface="Times New Roman" panose="02020603050405020304" pitchFamily="18" charset="0"/>
              </a:rPr>
              <a:t>.</a:t>
            </a:r>
            <a:endParaRPr lang="en-GB" sz="2000" i="1" dirty="0">
              <a:latin typeface="+mj-lt"/>
            </a:endParaRPr>
          </a:p>
        </p:txBody>
      </p:sp>
    </p:spTree>
    <p:custDataLst>
      <p:tags r:id="rId1"/>
    </p:custDataLst>
    <p:extLst>
      <p:ext uri="{BB962C8B-B14F-4D97-AF65-F5344CB8AC3E}">
        <p14:creationId xmlns:p14="http://schemas.microsoft.com/office/powerpoint/2010/main" val="2641734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2000" b="1" dirty="0"/>
              <a:t>Understand ways in which equations can be manipulated while maintaining equality</a:t>
            </a:r>
            <a:endParaRPr lang="en-GB" b="1" dirty="0"/>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268760"/>
            <a:ext cx="4891318" cy="4680521"/>
          </a:xfrm>
          <a:prstGeom prst="rect">
            <a:avLst/>
          </a:prstGeom>
        </p:spPr>
        <p:txBody>
          <a:bodyPr anchor="ctr">
            <a:normAutofit fontScale="925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A similar task can be created by adding a constant value on to each term. For example, replacing part a) with “two is added onto the 24 and 17 to give the equation 26x + 5 = 19x + 61”. </a:t>
            </a:r>
          </a:p>
          <a:p>
            <a:pPr marL="360000" lvl="1" fontAlgn="auto">
              <a:lnSpc>
                <a:spcPct val="100000"/>
              </a:lnSpc>
              <a:spcBef>
                <a:spcPts val="0"/>
              </a:spcBef>
              <a:spcAft>
                <a:spcPts val="1200"/>
              </a:spcAft>
              <a:buClrTx/>
            </a:pPr>
            <a:r>
              <a:rPr lang="en-GB" sz="2400" dirty="0"/>
              <a:t>This task offers a set of transformations that maintain the equilibrium but may offer less opportunity for students to reason. </a:t>
            </a:r>
          </a:p>
          <a:p>
            <a:pPr marL="360000" lvl="1" fontAlgn="auto">
              <a:lnSpc>
                <a:spcPct val="100000"/>
              </a:lnSpc>
              <a:spcBef>
                <a:spcPts val="0"/>
              </a:spcBef>
              <a:spcAft>
                <a:spcPts val="1200"/>
              </a:spcAft>
              <a:buClrTx/>
            </a:pPr>
            <a:r>
              <a:rPr lang="en-GB" sz="2400" dirty="0"/>
              <a:t>Do you feel that an additive version of the task is worthwhile?</a:t>
            </a:r>
            <a:endParaRPr lang="en-GB" sz="2400" dirty="0">
              <a:highlight>
                <a:srgbClr val="FFFF00"/>
              </a:highlight>
            </a:endParaRP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6D28AFC-2046-44F6-BD76-D8CD3E1B391B}"/>
              </a:ext>
            </a:extLst>
          </p:cNvPr>
          <p:cNvSpPr txBox="1"/>
          <p:nvPr/>
        </p:nvSpPr>
        <p:spPr>
          <a:xfrm>
            <a:off x="660695" y="2023910"/>
            <a:ext cx="6197915" cy="3282950"/>
          </a:xfrm>
          <a:prstGeom prst="rect">
            <a:avLst/>
          </a:prstGeom>
          <a:noFill/>
        </p:spPr>
        <p:txBody>
          <a:bodyPr wrap="square">
            <a:spAutoFit/>
          </a:bodyPr>
          <a:lstStyle/>
          <a:p>
            <a:pPr>
              <a:spcBef>
                <a:spcPts val="400"/>
              </a:spcBef>
              <a:spcAft>
                <a:spcPts val="400"/>
              </a:spcAft>
              <a:buNone/>
            </a:pPr>
            <a:r>
              <a:rPr lang="en-GB" sz="2000" dirty="0">
                <a:effectLst/>
                <a:latin typeface="+mj-lt"/>
                <a:ea typeface="Calibri" panose="020F0502020204030204" pitchFamily="34" charset="0"/>
                <a:cs typeface="Times New Roman" panose="02020603050405020304" pitchFamily="18" charset="0"/>
              </a:rPr>
              <a:t>The solution to the equation 24</a:t>
            </a:r>
            <a:r>
              <a:rPr lang="en-GB" sz="20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000" dirty="0">
                <a:effectLst/>
                <a:latin typeface="+mj-lt"/>
                <a:ea typeface="Calibri" panose="020F0502020204030204" pitchFamily="34" charset="0"/>
                <a:cs typeface="Times New Roman" panose="02020603050405020304" pitchFamily="18" charset="0"/>
              </a:rPr>
              <a:t> + 5 = 17</a:t>
            </a:r>
            <a:r>
              <a:rPr lang="en-GB" sz="20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000" dirty="0">
                <a:effectLst/>
                <a:latin typeface="+mj-lt"/>
                <a:ea typeface="Calibri" panose="020F0502020204030204" pitchFamily="34" charset="0"/>
                <a:cs typeface="Times New Roman" panose="02020603050405020304" pitchFamily="18" charset="0"/>
              </a:rPr>
              <a:t> + 61 is </a:t>
            </a:r>
            <a:r>
              <a:rPr lang="en-GB" sz="20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000" dirty="0">
                <a:effectLst/>
                <a:latin typeface="+mj-lt"/>
                <a:ea typeface="Calibri" panose="020F0502020204030204" pitchFamily="34" charset="0"/>
                <a:cs typeface="Times New Roman" panose="02020603050405020304" pitchFamily="18" charset="0"/>
              </a:rPr>
              <a:t> = 8.</a:t>
            </a:r>
          </a:p>
          <a:p>
            <a:pPr>
              <a:spcBef>
                <a:spcPts val="400"/>
              </a:spcBef>
              <a:spcAft>
                <a:spcPts val="400"/>
              </a:spcAft>
              <a:buNone/>
            </a:pPr>
            <a:r>
              <a:rPr lang="en-GB" sz="2000" dirty="0">
                <a:effectLst/>
                <a:latin typeface="+mj-lt"/>
                <a:ea typeface="Calibri" panose="020F0502020204030204" pitchFamily="34" charset="0"/>
                <a:cs typeface="Times New Roman" panose="02020603050405020304" pitchFamily="18" charset="0"/>
              </a:rPr>
              <a:t>Use this to find the value of </a:t>
            </a:r>
            <a:r>
              <a:rPr lang="en-GB" sz="20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000" dirty="0">
                <a:effectLst/>
                <a:latin typeface="+mj-lt"/>
                <a:ea typeface="Calibri" panose="020F0502020204030204" pitchFamily="34" charset="0"/>
                <a:cs typeface="Times New Roman" panose="02020603050405020304" pitchFamily="18" charset="0"/>
              </a:rPr>
              <a:t> when: </a:t>
            </a:r>
          </a:p>
          <a:p>
            <a:pPr marL="514350" indent="-514350">
              <a:spcBef>
                <a:spcPts val="400"/>
              </a:spcBef>
              <a:spcAft>
                <a:spcPts val="400"/>
              </a:spcAft>
              <a:buFont typeface="+mj-lt"/>
              <a:buAutoNum type="alphaLcParenR"/>
            </a:pPr>
            <a:r>
              <a:rPr lang="en-GB" sz="2000" dirty="0">
                <a:effectLst/>
                <a:latin typeface="+mj-lt"/>
                <a:ea typeface="Calibri" panose="020F0502020204030204" pitchFamily="34" charset="0"/>
                <a:cs typeface="Times New Roman" panose="02020603050405020304" pitchFamily="18" charset="0"/>
              </a:rPr>
              <a:t>the 24 and 17 are doubled to give the equation </a:t>
            </a:r>
            <a:r>
              <a:rPr lang="en-GB" sz="2000" b="1" dirty="0">
                <a:effectLst/>
                <a:latin typeface="+mj-lt"/>
                <a:ea typeface="Calibri" panose="020F0502020204030204" pitchFamily="34" charset="0"/>
                <a:cs typeface="Times New Roman" panose="02020603050405020304" pitchFamily="18" charset="0"/>
              </a:rPr>
              <a:t>48</a:t>
            </a:r>
            <a:r>
              <a:rPr lang="en-GB" sz="20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000" dirty="0">
                <a:effectLst/>
                <a:latin typeface="+mj-lt"/>
                <a:ea typeface="Calibri" panose="020F0502020204030204" pitchFamily="34" charset="0"/>
                <a:cs typeface="Times New Roman" panose="02020603050405020304" pitchFamily="18" charset="0"/>
              </a:rPr>
              <a:t> + 5 = </a:t>
            </a:r>
            <a:r>
              <a:rPr lang="en-GB" sz="2000" b="1" dirty="0">
                <a:effectLst/>
                <a:latin typeface="+mj-lt"/>
                <a:ea typeface="Calibri" panose="020F0502020204030204" pitchFamily="34" charset="0"/>
                <a:cs typeface="Times New Roman" panose="02020603050405020304" pitchFamily="18" charset="0"/>
              </a:rPr>
              <a:t>34</a:t>
            </a:r>
            <a:r>
              <a:rPr lang="en-GB" sz="20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000" dirty="0">
                <a:effectLst/>
                <a:latin typeface="+mj-lt"/>
                <a:ea typeface="Calibri" panose="020F0502020204030204" pitchFamily="34" charset="0"/>
                <a:cs typeface="Times New Roman" panose="02020603050405020304" pitchFamily="18" charset="0"/>
              </a:rPr>
              <a:t> + 61</a:t>
            </a:r>
          </a:p>
          <a:p>
            <a:pPr marL="514350" indent="-514350">
              <a:spcBef>
                <a:spcPts val="400"/>
              </a:spcBef>
              <a:spcAft>
                <a:spcPts val="400"/>
              </a:spcAft>
              <a:buFont typeface="+mj-lt"/>
              <a:buAutoNum type="alphaLcParenR"/>
            </a:pPr>
            <a:r>
              <a:rPr lang="en-GB" sz="2000" dirty="0">
                <a:effectLst/>
                <a:latin typeface="+mj-lt"/>
                <a:ea typeface="Calibri" panose="020F0502020204030204" pitchFamily="34" charset="0"/>
                <a:cs typeface="Times New Roman" panose="02020603050405020304" pitchFamily="18" charset="0"/>
              </a:rPr>
              <a:t>the 5 and 61 are doubled to give 24</a:t>
            </a:r>
            <a:r>
              <a:rPr lang="en-GB" sz="20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000" dirty="0">
                <a:effectLst/>
                <a:latin typeface="+mj-lt"/>
                <a:ea typeface="Calibri" panose="020F0502020204030204" pitchFamily="34" charset="0"/>
                <a:cs typeface="Times New Roman" panose="02020603050405020304" pitchFamily="18" charset="0"/>
              </a:rPr>
              <a:t> + </a:t>
            </a:r>
            <a:r>
              <a:rPr lang="en-GB" sz="2000" b="1" dirty="0">
                <a:effectLst/>
                <a:latin typeface="+mj-lt"/>
                <a:ea typeface="Calibri" panose="020F0502020204030204" pitchFamily="34" charset="0"/>
                <a:cs typeface="Times New Roman" panose="02020603050405020304" pitchFamily="18" charset="0"/>
              </a:rPr>
              <a:t>10</a:t>
            </a:r>
            <a:r>
              <a:rPr lang="en-GB" sz="2000" dirty="0">
                <a:effectLst/>
                <a:latin typeface="+mj-lt"/>
                <a:ea typeface="Calibri" panose="020F0502020204030204" pitchFamily="34" charset="0"/>
                <a:cs typeface="Times New Roman" panose="02020603050405020304" pitchFamily="18" charset="0"/>
              </a:rPr>
              <a:t> = 17</a:t>
            </a:r>
            <a:r>
              <a:rPr lang="en-GB" sz="20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000" dirty="0">
                <a:effectLst/>
                <a:latin typeface="+mj-lt"/>
                <a:ea typeface="Calibri" panose="020F0502020204030204" pitchFamily="34" charset="0"/>
                <a:cs typeface="Times New Roman" panose="02020603050405020304" pitchFamily="18" charset="0"/>
              </a:rPr>
              <a:t> + </a:t>
            </a:r>
            <a:r>
              <a:rPr lang="en-GB" sz="2000" b="1" dirty="0">
                <a:effectLst/>
                <a:latin typeface="+mj-lt"/>
                <a:ea typeface="Calibri" panose="020F0502020204030204" pitchFamily="34" charset="0"/>
                <a:cs typeface="Times New Roman" panose="02020603050405020304" pitchFamily="18" charset="0"/>
              </a:rPr>
              <a:t>122</a:t>
            </a:r>
            <a:endParaRPr lang="en-GB" sz="2000" dirty="0">
              <a:effectLst/>
              <a:latin typeface="+mj-lt"/>
              <a:ea typeface="Calibri" panose="020F0502020204030204" pitchFamily="34" charset="0"/>
              <a:cs typeface="Times New Roman" panose="02020603050405020304" pitchFamily="18" charset="0"/>
            </a:endParaRPr>
          </a:p>
          <a:p>
            <a:pPr marL="514350" indent="-514350">
              <a:buFont typeface="+mj-lt"/>
              <a:buAutoNum type="alphaLcParenR"/>
            </a:pPr>
            <a:r>
              <a:rPr lang="en-GB" sz="2000" dirty="0">
                <a:effectLst/>
                <a:latin typeface="+mj-lt"/>
                <a:ea typeface="Calibri" panose="020F0502020204030204" pitchFamily="34" charset="0"/>
                <a:cs typeface="Times New Roman" panose="02020603050405020304" pitchFamily="18" charset="0"/>
              </a:rPr>
              <a:t>the entire equation is doubled to give </a:t>
            </a:r>
            <a:r>
              <a:rPr lang="en-GB" sz="2000" b="1" dirty="0">
                <a:effectLst/>
                <a:latin typeface="+mj-lt"/>
                <a:ea typeface="Calibri" panose="020F0502020204030204" pitchFamily="34" charset="0"/>
                <a:cs typeface="Times New Roman" panose="02020603050405020304" pitchFamily="18" charset="0"/>
              </a:rPr>
              <a:t>48</a:t>
            </a:r>
            <a:r>
              <a:rPr lang="en-GB" sz="20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000" dirty="0">
                <a:effectLst/>
                <a:latin typeface="+mj-lt"/>
                <a:ea typeface="Calibri" panose="020F0502020204030204" pitchFamily="34" charset="0"/>
                <a:cs typeface="Times New Roman" panose="02020603050405020304" pitchFamily="18" charset="0"/>
              </a:rPr>
              <a:t> + </a:t>
            </a:r>
            <a:r>
              <a:rPr lang="en-GB" sz="2000" b="1" dirty="0">
                <a:effectLst/>
                <a:latin typeface="+mj-lt"/>
                <a:ea typeface="Calibri" panose="020F0502020204030204" pitchFamily="34" charset="0"/>
                <a:cs typeface="Times New Roman" panose="02020603050405020304" pitchFamily="18" charset="0"/>
              </a:rPr>
              <a:t>10</a:t>
            </a:r>
            <a:r>
              <a:rPr lang="en-GB" sz="2000" dirty="0">
                <a:effectLst/>
                <a:latin typeface="+mj-lt"/>
                <a:ea typeface="Calibri" panose="020F0502020204030204" pitchFamily="34" charset="0"/>
                <a:cs typeface="Times New Roman" panose="02020603050405020304" pitchFamily="18" charset="0"/>
              </a:rPr>
              <a:t> = </a:t>
            </a:r>
            <a:r>
              <a:rPr lang="en-GB" sz="2000" b="1" dirty="0">
                <a:effectLst/>
                <a:latin typeface="+mj-lt"/>
                <a:ea typeface="Calibri" panose="020F0502020204030204" pitchFamily="34" charset="0"/>
                <a:cs typeface="Times New Roman" panose="02020603050405020304" pitchFamily="18" charset="0"/>
              </a:rPr>
              <a:t>34</a:t>
            </a:r>
            <a:r>
              <a:rPr lang="en-GB" sz="20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000" dirty="0">
                <a:effectLst/>
                <a:latin typeface="+mj-lt"/>
                <a:ea typeface="Calibri" panose="020F0502020204030204" pitchFamily="34" charset="0"/>
                <a:cs typeface="Times New Roman" panose="02020603050405020304" pitchFamily="18" charset="0"/>
              </a:rPr>
              <a:t> + </a:t>
            </a:r>
            <a:r>
              <a:rPr lang="en-GB" sz="2000" b="1" dirty="0">
                <a:effectLst/>
                <a:latin typeface="+mj-lt"/>
                <a:ea typeface="Calibri" panose="020F0502020204030204" pitchFamily="34" charset="0"/>
                <a:cs typeface="Times New Roman" panose="02020603050405020304" pitchFamily="18" charset="0"/>
              </a:rPr>
              <a:t>122</a:t>
            </a:r>
            <a:r>
              <a:rPr lang="en-GB" sz="2000" dirty="0">
                <a:effectLst/>
                <a:latin typeface="+mj-lt"/>
                <a:ea typeface="Calibri" panose="020F0502020204030204" pitchFamily="34" charset="0"/>
                <a:cs typeface="Times New Roman" panose="02020603050405020304" pitchFamily="18" charset="0"/>
              </a:rPr>
              <a:t>.</a:t>
            </a:r>
            <a:endParaRPr lang="en-GB" sz="2000" dirty="0">
              <a:latin typeface="+mj-lt"/>
            </a:endParaRPr>
          </a:p>
        </p:txBody>
      </p:sp>
    </p:spTree>
    <p:custDataLst>
      <p:tags r:id="rId1"/>
    </p:custDataLst>
    <p:extLst>
      <p:ext uri="{BB962C8B-B14F-4D97-AF65-F5344CB8AC3E}">
        <p14:creationId xmlns:p14="http://schemas.microsoft.com/office/powerpoint/2010/main" val="3879743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ways in which equations can be manipulated while maintaining equality</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sp>
        <p:nvSpPr>
          <p:cNvPr id="5" name="TextBox 4">
            <a:extLst>
              <a:ext uri="{FF2B5EF4-FFF2-40B4-BE49-F238E27FC236}">
                <a16:creationId xmlns:a16="http://schemas.microsoft.com/office/drawing/2014/main" id="{21393131-7806-4380-977E-C7693596E980}"/>
              </a:ext>
            </a:extLst>
          </p:cNvPr>
          <p:cNvSpPr txBox="1"/>
          <p:nvPr/>
        </p:nvSpPr>
        <p:spPr>
          <a:xfrm>
            <a:off x="263352" y="1709577"/>
            <a:ext cx="11693214" cy="1241365"/>
          </a:xfrm>
          <a:prstGeom prst="rect">
            <a:avLst/>
          </a:prstGeom>
          <a:noFill/>
        </p:spPr>
        <p:txBody>
          <a:bodyPr wrap="square">
            <a:spAutoFit/>
          </a:bodyPr>
          <a:lstStyle/>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Given that </a:t>
            </a:r>
            <a:r>
              <a:rPr lang="en-GB" sz="2400" b="1" dirty="0">
                <a:effectLst/>
                <a:latin typeface="+mj-lt"/>
                <a:ea typeface="Calibri" panose="020F0502020204030204" pitchFamily="34" charset="0"/>
                <a:cs typeface="Times New Roman" panose="02020603050405020304" pitchFamily="18" charset="0"/>
              </a:rPr>
              <a:t>4</a:t>
            </a:r>
            <a:r>
              <a:rPr lang="en-GB" sz="2400" b="1"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400" b="1" dirty="0">
                <a:effectLst/>
                <a:latin typeface="+mj-lt"/>
                <a:ea typeface="Calibri" panose="020F0502020204030204" pitchFamily="34" charset="0"/>
                <a:cs typeface="Times New Roman" panose="02020603050405020304" pitchFamily="18" charset="0"/>
              </a:rPr>
              <a:t> + 12 = 10</a:t>
            </a:r>
            <a:r>
              <a:rPr lang="en-GB" sz="2400" b="1"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400" b="1" dirty="0">
                <a:effectLst/>
                <a:latin typeface="+mj-lt"/>
                <a:ea typeface="Calibri" panose="020F0502020204030204" pitchFamily="34" charset="0"/>
                <a:cs typeface="Times New Roman" panose="02020603050405020304" pitchFamily="18" charset="0"/>
              </a:rPr>
              <a:t> + 2</a:t>
            </a:r>
            <a:r>
              <a:rPr lang="en-GB" sz="2400" dirty="0">
                <a:effectLst/>
                <a:latin typeface="+mj-lt"/>
                <a:ea typeface="Calibri" panose="020F0502020204030204" pitchFamily="34" charset="0"/>
                <a:cs typeface="Times New Roman" panose="02020603050405020304" pitchFamily="18" charset="0"/>
              </a:rPr>
              <a:t>, which of these are true and which are false? Explain how you know.</a:t>
            </a:r>
          </a:p>
          <a:p>
            <a:pPr>
              <a:spcBef>
                <a:spcPts val="400"/>
              </a:spcBef>
              <a:spcAft>
                <a:spcPts val="400"/>
              </a:spcAft>
              <a:buNone/>
            </a:pPr>
            <a:r>
              <a:rPr lang="en-GB" sz="2000" dirty="0">
                <a:latin typeface="+mj-lt"/>
                <a:ea typeface="Calibri" panose="020F0502020204030204" pitchFamily="34" charset="0"/>
                <a:cs typeface="Times New Roman" panose="02020603050405020304" pitchFamily="18" charset="0"/>
              </a:rPr>
              <a:t>(These questions are sequenced in columns </a:t>
            </a:r>
            <a:r>
              <a:rPr lang="en-GB" sz="2000" b="1" dirty="0">
                <a:latin typeface="+mj-lt"/>
                <a:ea typeface="Calibri" panose="020F0502020204030204" pitchFamily="34" charset="0"/>
                <a:cs typeface="Times New Roman" panose="02020603050405020304" pitchFamily="18" charset="0"/>
              </a:rPr>
              <a:t>down</a:t>
            </a:r>
            <a:r>
              <a:rPr lang="en-GB" sz="2000" dirty="0">
                <a:latin typeface="+mj-lt"/>
                <a:ea typeface="Calibri" panose="020F0502020204030204" pitchFamily="34" charset="0"/>
                <a:cs typeface="Times New Roman" panose="02020603050405020304" pitchFamily="18" charset="0"/>
              </a:rPr>
              <a:t> the page).</a:t>
            </a:r>
            <a:endParaRPr lang="en-GB" sz="2000" dirty="0">
              <a:effectLs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9EC4C71-EEE2-48BF-9069-1C421BC1539C}"/>
              </a:ext>
            </a:extLst>
          </p:cNvPr>
          <p:cNvSpPr txBox="1"/>
          <p:nvPr/>
        </p:nvSpPr>
        <p:spPr>
          <a:xfrm>
            <a:off x="911424" y="3140968"/>
            <a:ext cx="4464496" cy="2508379"/>
          </a:xfrm>
          <a:prstGeom prst="rect">
            <a:avLst/>
          </a:prstGeom>
          <a:noFill/>
        </p:spPr>
        <p:txBody>
          <a:bodyPr wrap="square">
            <a:spAutoFit/>
          </a:bodyPr>
          <a:lstStyle/>
          <a:p>
            <a:pPr marL="342900" lvl="0" indent="-342900">
              <a:spcBef>
                <a:spcPts val="0"/>
              </a:spcBef>
              <a:spcAft>
                <a:spcPts val="1800"/>
              </a:spcAft>
              <a:buFont typeface="+mj-lt"/>
              <a:buAutoNum type="alphaLcParenR"/>
            </a:pPr>
            <a:r>
              <a:rPr lang="en-GB" sz="2800" dirty="0">
                <a:effectLst/>
                <a:latin typeface="+mj-lt"/>
                <a:ea typeface="Calibri" panose="020F0502020204030204" pitchFamily="34" charset="0"/>
                <a:cs typeface="Times New Roman" panose="02020603050405020304" pitchFamily="18" charset="0"/>
              </a:rPr>
              <a:t>4</a:t>
            </a:r>
            <a:r>
              <a:rPr lang="en-GB" sz="2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800" dirty="0">
                <a:effectLst/>
                <a:latin typeface="+mj-lt"/>
                <a:ea typeface="Calibri" panose="020F0502020204030204" pitchFamily="34" charset="0"/>
                <a:cs typeface="Times New Roman" panose="02020603050405020304" pitchFamily="18" charset="0"/>
              </a:rPr>
              <a:t> + 13 = 10</a:t>
            </a:r>
            <a:r>
              <a:rPr lang="en-GB" sz="2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800" dirty="0">
                <a:effectLst/>
                <a:latin typeface="+mj-lt"/>
                <a:ea typeface="Calibri" panose="020F0502020204030204" pitchFamily="34" charset="0"/>
                <a:cs typeface="Times New Roman" panose="02020603050405020304" pitchFamily="18" charset="0"/>
              </a:rPr>
              <a:t> + 3</a:t>
            </a:r>
          </a:p>
          <a:p>
            <a:pPr marL="342900" lvl="0" indent="-342900">
              <a:spcBef>
                <a:spcPts val="0"/>
              </a:spcBef>
              <a:spcAft>
                <a:spcPts val="1800"/>
              </a:spcAft>
              <a:buFont typeface="+mj-lt"/>
              <a:buAutoNum type="alphaLcParenR"/>
            </a:pPr>
            <a:r>
              <a:rPr lang="en-GB" sz="2800" dirty="0">
                <a:effectLst/>
                <a:latin typeface="+mj-lt"/>
                <a:ea typeface="Calibri" panose="020F0502020204030204" pitchFamily="34" charset="0"/>
                <a:cs typeface="Times New Roman" panose="02020603050405020304" pitchFamily="18" charset="0"/>
              </a:rPr>
              <a:t>8</a:t>
            </a:r>
            <a:r>
              <a:rPr lang="en-GB" sz="2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800" dirty="0">
                <a:effectLst/>
                <a:latin typeface="+mj-lt"/>
                <a:ea typeface="Calibri" panose="020F0502020204030204" pitchFamily="34" charset="0"/>
                <a:cs typeface="Times New Roman" panose="02020603050405020304" pitchFamily="18" charset="0"/>
              </a:rPr>
              <a:t> + 24 = 20</a:t>
            </a:r>
            <a:r>
              <a:rPr lang="en-GB" sz="2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800" dirty="0">
                <a:effectLst/>
                <a:latin typeface="+mj-lt"/>
                <a:ea typeface="Calibri" panose="020F0502020204030204" pitchFamily="34" charset="0"/>
                <a:cs typeface="Times New Roman" panose="02020603050405020304" pitchFamily="18" charset="0"/>
              </a:rPr>
              <a:t> + 4</a:t>
            </a:r>
          </a:p>
          <a:p>
            <a:pPr marL="342900" lvl="0" indent="-342900">
              <a:spcBef>
                <a:spcPts val="0"/>
              </a:spcBef>
              <a:spcAft>
                <a:spcPts val="1800"/>
              </a:spcAft>
              <a:buFont typeface="+mj-lt"/>
              <a:buAutoNum type="alphaLcParenR"/>
            </a:pPr>
            <a:r>
              <a:rPr lang="en-GB" sz="2800" dirty="0">
                <a:effectLst/>
                <a:latin typeface="+mj-lt"/>
                <a:ea typeface="Calibri" panose="020F0502020204030204" pitchFamily="34" charset="0"/>
                <a:cs typeface="Times New Roman" panose="02020603050405020304" pitchFamily="18" charset="0"/>
              </a:rPr>
              <a:t>4 + 12 = 10 + 2</a:t>
            </a:r>
          </a:p>
          <a:p>
            <a:pPr marL="342900" lvl="0" indent="-342900">
              <a:spcBef>
                <a:spcPts val="0"/>
              </a:spcBef>
              <a:spcAft>
                <a:spcPts val="1800"/>
              </a:spcAft>
              <a:buFont typeface="+mj-lt"/>
              <a:buAutoNum type="alphaLcParenR"/>
            </a:pPr>
            <a:r>
              <a:rPr lang="pt-BR" sz="2800" dirty="0">
                <a:effectLst/>
                <a:latin typeface="+mj-lt"/>
                <a:ea typeface="Calibri" panose="020F0502020204030204" pitchFamily="34" charset="0"/>
                <a:cs typeface="Times New Roman" panose="02020603050405020304" pitchFamily="18" charset="0"/>
              </a:rPr>
              <a:t>3</a:t>
            </a:r>
            <a:r>
              <a:rPr lang="en-GB" sz="2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pt-BR" sz="2800" dirty="0">
                <a:effectLst/>
                <a:latin typeface="+mj-lt"/>
                <a:ea typeface="Calibri" panose="020F0502020204030204" pitchFamily="34" charset="0"/>
                <a:cs typeface="Times New Roman" panose="02020603050405020304" pitchFamily="18" charset="0"/>
              </a:rPr>
              <a:t> + 12 = 10</a:t>
            </a:r>
            <a:r>
              <a:rPr lang="en-GB" sz="2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pt-BR" sz="2800" dirty="0">
                <a:effectLst/>
                <a:latin typeface="+mj-lt"/>
                <a:ea typeface="Calibri" panose="020F0502020204030204" pitchFamily="34" charset="0"/>
                <a:cs typeface="Times New Roman" panose="02020603050405020304" pitchFamily="18" charset="0"/>
              </a:rPr>
              <a:t> + 2 − </a:t>
            </a:r>
            <a:r>
              <a:rPr lang="en-GB" sz="2800" i="1" dirty="0">
                <a:effectLst/>
                <a:latin typeface="Times New Roman" panose="02020603050405020304" pitchFamily="18" charset="0"/>
                <a:ea typeface="Calibri" panose="020F0502020204030204" pitchFamily="34" charset="0"/>
                <a:cs typeface="Times New Roman" panose="02020603050405020304" pitchFamily="18" charset="0"/>
              </a:rPr>
              <a:t>x</a:t>
            </a:r>
            <a:endParaRPr lang="pt-BR" sz="2800" dirty="0">
              <a:effectLst/>
              <a:latin typeface="+mj-l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99FF598D-90AC-4DD3-883C-B39071EECFC9}"/>
              </a:ext>
            </a:extLst>
          </p:cNvPr>
          <p:cNvSpPr txBox="1"/>
          <p:nvPr/>
        </p:nvSpPr>
        <p:spPr>
          <a:xfrm>
            <a:off x="6240016" y="3140968"/>
            <a:ext cx="3623146" cy="2508379"/>
          </a:xfrm>
          <a:prstGeom prst="rect">
            <a:avLst/>
          </a:prstGeom>
          <a:noFill/>
        </p:spPr>
        <p:txBody>
          <a:bodyPr wrap="square">
            <a:spAutoFit/>
          </a:bodyPr>
          <a:lstStyle/>
          <a:p>
            <a:pPr marL="514350" lvl="0" indent="-514350">
              <a:spcBef>
                <a:spcPts val="0"/>
              </a:spcBef>
              <a:spcAft>
                <a:spcPts val="1800"/>
              </a:spcAft>
              <a:buFont typeface="+mj-lt"/>
              <a:buAutoNum type="alphaLcParenR" startAt="5"/>
            </a:pPr>
            <a:r>
              <a:rPr lang="pt-BR" sz="2800" dirty="0">
                <a:effectLst/>
                <a:latin typeface="+mj-lt"/>
                <a:ea typeface="Calibri" panose="020F0502020204030204" pitchFamily="34" charset="0"/>
                <a:cs typeface="Times New Roman" panose="02020603050405020304" pitchFamily="18" charset="0"/>
              </a:rPr>
              <a:t>2</a:t>
            </a:r>
            <a:r>
              <a:rPr lang="en-GB" sz="2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pt-BR" sz="2800" dirty="0">
                <a:effectLst/>
                <a:latin typeface="+mj-lt"/>
                <a:ea typeface="Calibri" panose="020F0502020204030204" pitchFamily="34" charset="0"/>
                <a:cs typeface="Times New Roman" panose="02020603050405020304" pitchFamily="18" charset="0"/>
              </a:rPr>
              <a:t> + 6 = 5</a:t>
            </a:r>
            <a:r>
              <a:rPr lang="en-GB" sz="2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pt-BR" sz="2800" dirty="0">
                <a:effectLst/>
                <a:latin typeface="+mj-lt"/>
                <a:ea typeface="Calibri" panose="020F0502020204030204" pitchFamily="34" charset="0"/>
                <a:cs typeface="Times New Roman" panose="02020603050405020304" pitchFamily="18" charset="0"/>
              </a:rPr>
              <a:t> + 1</a:t>
            </a:r>
          </a:p>
          <a:p>
            <a:pPr marL="514350" lvl="0" indent="-514350">
              <a:spcBef>
                <a:spcPts val="0"/>
              </a:spcBef>
              <a:spcAft>
                <a:spcPts val="1800"/>
              </a:spcAft>
              <a:buFont typeface="+mj-lt"/>
              <a:buAutoNum type="alphaLcParenR" startAt="5"/>
            </a:pPr>
            <a:r>
              <a:rPr lang="pt-BR" sz="2800" dirty="0">
                <a:effectLst/>
                <a:latin typeface="+mj-lt"/>
                <a:ea typeface="Calibri" panose="020F0502020204030204" pitchFamily="34" charset="0"/>
                <a:cs typeface="Times New Roman" panose="02020603050405020304" pitchFamily="18" charset="0"/>
              </a:rPr>
              <a:t>13 = 6</a:t>
            </a:r>
            <a:r>
              <a:rPr lang="en-GB" sz="2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pt-BR" sz="2800" dirty="0">
                <a:effectLst/>
                <a:latin typeface="+mj-lt"/>
                <a:ea typeface="Calibri" panose="020F0502020204030204" pitchFamily="34" charset="0"/>
                <a:cs typeface="Times New Roman" panose="02020603050405020304" pitchFamily="18" charset="0"/>
              </a:rPr>
              <a:t> + 3</a:t>
            </a:r>
          </a:p>
          <a:p>
            <a:pPr marL="514350" lvl="0" indent="-514350">
              <a:spcBef>
                <a:spcPts val="0"/>
              </a:spcBef>
              <a:spcAft>
                <a:spcPts val="1800"/>
              </a:spcAft>
              <a:buFont typeface="+mj-lt"/>
              <a:buAutoNum type="alphaLcParenR" startAt="5"/>
            </a:pPr>
            <a:r>
              <a:rPr lang="pt-BR" sz="2800" dirty="0">
                <a:effectLst/>
                <a:latin typeface="+mj-lt"/>
                <a:ea typeface="Calibri" panose="020F0502020204030204" pitchFamily="34" charset="0"/>
                <a:cs typeface="Times New Roman" panose="02020603050405020304" pitchFamily="18" charset="0"/>
              </a:rPr>
              <a:t>8</a:t>
            </a:r>
            <a:r>
              <a:rPr lang="en-GB" sz="2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pt-BR" sz="2800" dirty="0">
                <a:effectLst/>
                <a:latin typeface="+mj-lt"/>
                <a:ea typeface="Calibri" panose="020F0502020204030204" pitchFamily="34" charset="0"/>
                <a:cs typeface="Times New Roman" panose="02020603050405020304" pitchFamily="18" charset="0"/>
              </a:rPr>
              <a:t> + 12 = 20</a:t>
            </a:r>
            <a:r>
              <a:rPr lang="en-GB" sz="2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pt-BR" sz="2800" dirty="0">
                <a:effectLst/>
                <a:latin typeface="+mj-lt"/>
                <a:ea typeface="Calibri" panose="020F0502020204030204" pitchFamily="34" charset="0"/>
                <a:cs typeface="Times New Roman" panose="02020603050405020304" pitchFamily="18" charset="0"/>
              </a:rPr>
              <a:t> + 2</a:t>
            </a:r>
          </a:p>
          <a:p>
            <a:pPr marL="514350" lvl="0" indent="-514350">
              <a:spcBef>
                <a:spcPts val="0"/>
              </a:spcBef>
              <a:spcAft>
                <a:spcPts val="1800"/>
              </a:spcAft>
              <a:buFont typeface="+mj-lt"/>
              <a:buAutoNum type="alphaLcParenR" startAt="5"/>
            </a:pPr>
            <a:r>
              <a:rPr lang="pt-BR" sz="2800" dirty="0">
                <a:effectLst/>
                <a:latin typeface="+mj-lt"/>
                <a:ea typeface="Calibri" panose="020F0502020204030204" pitchFamily="34" charset="0"/>
                <a:cs typeface="Times New Roman" panose="02020603050405020304" pitchFamily="18" charset="0"/>
              </a:rPr>
              <a:t>4</a:t>
            </a:r>
            <a:r>
              <a:rPr lang="en-GB" sz="2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pt-BR" sz="2800" dirty="0">
                <a:effectLst/>
                <a:latin typeface="+mj-lt"/>
                <a:ea typeface="Calibri" panose="020F0502020204030204" pitchFamily="34" charset="0"/>
                <a:cs typeface="Times New Roman" panose="02020603050405020304" pitchFamily="18" charset="0"/>
              </a:rPr>
              <a:t> = 10</a:t>
            </a:r>
            <a:r>
              <a:rPr lang="en-GB" sz="2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pt-BR" sz="2800" dirty="0">
                <a:effectLst/>
                <a:latin typeface="+mj-lt"/>
                <a:ea typeface="Calibri" panose="020F0502020204030204" pitchFamily="34" charset="0"/>
                <a:cs typeface="Times New Roman" panose="02020603050405020304" pitchFamily="18" charset="0"/>
              </a:rPr>
              <a:t> + 2 − 12</a:t>
            </a:r>
          </a:p>
        </p:txBody>
      </p:sp>
    </p:spTree>
    <p:extLst>
      <p:ext uri="{BB962C8B-B14F-4D97-AF65-F5344CB8AC3E}">
        <p14:creationId xmlns:p14="http://schemas.microsoft.com/office/powerpoint/2010/main" val="3001115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2000" b="1" dirty="0"/>
              <a:t>Understand ways in which equations can be manipulated while maintaining equality</a:t>
            </a:r>
            <a:endParaRPr lang="en-GB" b="1" dirty="0"/>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misconceptions are part c) and g) designed to expose?</a:t>
            </a:r>
          </a:p>
          <a:p>
            <a:pPr marL="360000" lvl="1" fontAlgn="auto">
              <a:lnSpc>
                <a:spcPct val="100000"/>
              </a:lnSpc>
              <a:spcBef>
                <a:spcPts val="0"/>
              </a:spcBef>
              <a:spcAft>
                <a:spcPts val="1200"/>
              </a:spcAft>
              <a:buClrTx/>
            </a:pPr>
            <a:r>
              <a:rPr lang="en-GB" sz="2400" dirty="0"/>
              <a:t>Consider other misconceptions that students might have. What non-examples might you add to this set in order to expose these misconceptions?</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2101572"/>
            <a:ext cx="6160612" cy="3271644"/>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EF03EDF-DF97-41F1-9DF0-87EE8F5BCA4E}"/>
              </a:ext>
            </a:extLst>
          </p:cNvPr>
          <p:cNvSpPr txBox="1"/>
          <p:nvPr/>
        </p:nvSpPr>
        <p:spPr>
          <a:xfrm>
            <a:off x="767408" y="2150981"/>
            <a:ext cx="5832648" cy="646331"/>
          </a:xfrm>
          <a:prstGeom prst="rect">
            <a:avLst/>
          </a:prstGeom>
          <a:noFill/>
        </p:spPr>
        <p:txBody>
          <a:bodyPr wrap="square">
            <a:spAutoFit/>
          </a:bodyPr>
          <a:lstStyle/>
          <a:p>
            <a:pPr>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Given that </a:t>
            </a:r>
            <a:r>
              <a:rPr lang="en-GB" sz="1800" b="1" dirty="0">
                <a:effectLst/>
                <a:latin typeface="+mj-lt"/>
                <a:ea typeface="Calibri" panose="020F0502020204030204" pitchFamily="34" charset="0"/>
                <a:cs typeface="Times New Roman" panose="02020603050405020304" pitchFamily="18" charset="0"/>
              </a:rPr>
              <a:t>4</a:t>
            </a:r>
            <a:r>
              <a:rPr lang="en-GB" sz="1800" b="1"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1800" b="1" dirty="0">
                <a:effectLst/>
                <a:latin typeface="+mj-lt"/>
                <a:ea typeface="Calibri" panose="020F0502020204030204" pitchFamily="34" charset="0"/>
                <a:cs typeface="Times New Roman" panose="02020603050405020304" pitchFamily="18" charset="0"/>
              </a:rPr>
              <a:t> + 12 = 10</a:t>
            </a:r>
            <a:r>
              <a:rPr lang="en-GB" sz="1800" b="1"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1800" b="1" dirty="0">
                <a:effectLst/>
                <a:latin typeface="+mj-lt"/>
                <a:ea typeface="Calibri" panose="020F0502020204030204" pitchFamily="34" charset="0"/>
                <a:cs typeface="Times New Roman" panose="02020603050405020304" pitchFamily="18" charset="0"/>
              </a:rPr>
              <a:t> + 2</a:t>
            </a:r>
            <a:r>
              <a:rPr lang="en-GB" sz="1800" dirty="0">
                <a:effectLst/>
                <a:latin typeface="+mj-lt"/>
                <a:ea typeface="Calibri" panose="020F0502020204030204" pitchFamily="34" charset="0"/>
                <a:cs typeface="Times New Roman" panose="02020603050405020304" pitchFamily="18" charset="0"/>
              </a:rPr>
              <a:t>, which of these are true and which are false? Explain how you know.</a:t>
            </a:r>
          </a:p>
        </p:txBody>
      </p:sp>
      <p:sp>
        <p:nvSpPr>
          <p:cNvPr id="8" name="TextBox 7">
            <a:extLst>
              <a:ext uri="{FF2B5EF4-FFF2-40B4-BE49-F238E27FC236}">
                <a16:creationId xmlns:a16="http://schemas.microsoft.com/office/drawing/2014/main" id="{CDCD2338-BF4F-4E12-A16F-B46EEC1D3AA3}"/>
              </a:ext>
            </a:extLst>
          </p:cNvPr>
          <p:cNvSpPr txBox="1"/>
          <p:nvPr/>
        </p:nvSpPr>
        <p:spPr>
          <a:xfrm>
            <a:off x="920724" y="3079012"/>
            <a:ext cx="4464496" cy="1892826"/>
          </a:xfrm>
          <a:prstGeom prst="rect">
            <a:avLst/>
          </a:prstGeom>
          <a:noFill/>
        </p:spPr>
        <p:txBody>
          <a:bodyPr wrap="square">
            <a:spAutoFit/>
          </a:bodyPr>
          <a:lstStyle/>
          <a:p>
            <a:pPr marL="342900" lvl="0" indent="-342900">
              <a:spcBef>
                <a:spcPts val="0"/>
              </a:spcBef>
              <a:spcAft>
                <a:spcPts val="1800"/>
              </a:spcAft>
              <a:buFont typeface="+mj-lt"/>
              <a:buAutoNum type="alphaLcParenR"/>
            </a:pPr>
            <a:r>
              <a:rPr lang="en-GB" sz="1800" dirty="0">
                <a:effectLst/>
                <a:latin typeface="+mj-lt"/>
                <a:ea typeface="Calibri" panose="020F0502020204030204" pitchFamily="34" charset="0"/>
                <a:cs typeface="Times New Roman" panose="02020603050405020304" pitchFamily="18" charset="0"/>
              </a:rPr>
              <a:t>4</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1800" dirty="0">
                <a:effectLst/>
                <a:latin typeface="+mj-lt"/>
                <a:ea typeface="Calibri" panose="020F0502020204030204" pitchFamily="34" charset="0"/>
                <a:cs typeface="Times New Roman" panose="02020603050405020304" pitchFamily="18" charset="0"/>
              </a:rPr>
              <a:t> + 13 = 10</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1800" dirty="0">
                <a:effectLst/>
                <a:latin typeface="+mj-lt"/>
                <a:ea typeface="Calibri" panose="020F0502020204030204" pitchFamily="34" charset="0"/>
                <a:cs typeface="Times New Roman" panose="02020603050405020304" pitchFamily="18" charset="0"/>
              </a:rPr>
              <a:t> + 3</a:t>
            </a:r>
          </a:p>
          <a:p>
            <a:pPr marL="342900" lvl="0" indent="-342900">
              <a:spcBef>
                <a:spcPts val="0"/>
              </a:spcBef>
              <a:spcAft>
                <a:spcPts val="1800"/>
              </a:spcAft>
              <a:buFont typeface="+mj-lt"/>
              <a:buAutoNum type="alphaLcParenR"/>
            </a:pPr>
            <a:r>
              <a:rPr lang="en-GB" sz="1800" dirty="0">
                <a:effectLst/>
                <a:latin typeface="+mj-lt"/>
                <a:ea typeface="Calibri" panose="020F0502020204030204" pitchFamily="34" charset="0"/>
                <a:cs typeface="Times New Roman" panose="02020603050405020304" pitchFamily="18" charset="0"/>
              </a:rPr>
              <a:t>8</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1800" dirty="0">
                <a:effectLst/>
                <a:latin typeface="+mj-lt"/>
                <a:ea typeface="Calibri" panose="020F0502020204030204" pitchFamily="34" charset="0"/>
                <a:cs typeface="Times New Roman" panose="02020603050405020304" pitchFamily="18" charset="0"/>
              </a:rPr>
              <a:t> + 24 = 20</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1800" dirty="0">
                <a:effectLst/>
                <a:latin typeface="+mj-lt"/>
                <a:ea typeface="Calibri" panose="020F0502020204030204" pitchFamily="34" charset="0"/>
                <a:cs typeface="Times New Roman" panose="02020603050405020304" pitchFamily="18" charset="0"/>
              </a:rPr>
              <a:t> + 4</a:t>
            </a:r>
          </a:p>
          <a:p>
            <a:pPr marL="342900" lvl="0" indent="-342900">
              <a:spcBef>
                <a:spcPts val="0"/>
              </a:spcBef>
              <a:spcAft>
                <a:spcPts val="1800"/>
              </a:spcAft>
              <a:buFont typeface="+mj-lt"/>
              <a:buAutoNum type="alphaLcParenR"/>
            </a:pPr>
            <a:r>
              <a:rPr lang="en-GB" sz="1800" dirty="0">
                <a:effectLst/>
                <a:latin typeface="+mj-lt"/>
                <a:ea typeface="Calibri" panose="020F0502020204030204" pitchFamily="34" charset="0"/>
                <a:cs typeface="Times New Roman" panose="02020603050405020304" pitchFamily="18" charset="0"/>
              </a:rPr>
              <a:t>4 + 12 = 10 + 2</a:t>
            </a:r>
          </a:p>
          <a:p>
            <a:pPr marL="342900" lvl="0" indent="-342900">
              <a:spcBef>
                <a:spcPts val="0"/>
              </a:spcBef>
              <a:spcAft>
                <a:spcPts val="1800"/>
              </a:spcAft>
              <a:buFont typeface="+mj-lt"/>
              <a:buAutoNum type="alphaLcParenR"/>
            </a:pPr>
            <a:r>
              <a:rPr lang="pt-BR" sz="1800" dirty="0">
                <a:effectLst/>
                <a:latin typeface="+mj-lt"/>
                <a:ea typeface="Calibri" panose="020F0502020204030204" pitchFamily="34" charset="0"/>
                <a:cs typeface="Times New Roman" panose="02020603050405020304" pitchFamily="18" charset="0"/>
              </a:rPr>
              <a:t>3</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pt-BR" sz="1800" dirty="0">
                <a:effectLst/>
                <a:latin typeface="+mj-lt"/>
                <a:ea typeface="Calibri" panose="020F0502020204030204" pitchFamily="34" charset="0"/>
                <a:cs typeface="Times New Roman" panose="02020603050405020304" pitchFamily="18" charset="0"/>
              </a:rPr>
              <a:t> + 12 = 10</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pt-BR" sz="1800" dirty="0">
                <a:effectLst/>
                <a:latin typeface="+mj-lt"/>
                <a:ea typeface="Calibri" panose="020F0502020204030204" pitchFamily="34" charset="0"/>
                <a:cs typeface="Times New Roman" panose="02020603050405020304" pitchFamily="18" charset="0"/>
              </a:rPr>
              <a:t> + 2 − </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x</a:t>
            </a:r>
            <a:endParaRPr lang="pt-BR" sz="1800" dirty="0">
              <a:effectLst/>
              <a:latin typeface="+mj-l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91E79EB4-332B-4681-9695-C9C83783C453}"/>
              </a:ext>
            </a:extLst>
          </p:cNvPr>
          <p:cNvSpPr txBox="1"/>
          <p:nvPr/>
        </p:nvSpPr>
        <p:spPr>
          <a:xfrm>
            <a:off x="4007768" y="3048342"/>
            <a:ext cx="2799014" cy="1892826"/>
          </a:xfrm>
          <a:prstGeom prst="rect">
            <a:avLst/>
          </a:prstGeom>
          <a:noFill/>
        </p:spPr>
        <p:txBody>
          <a:bodyPr wrap="square">
            <a:spAutoFit/>
          </a:bodyPr>
          <a:lstStyle/>
          <a:p>
            <a:pPr marL="514350" lvl="0" indent="-514350">
              <a:spcBef>
                <a:spcPts val="0"/>
              </a:spcBef>
              <a:spcAft>
                <a:spcPts val="1800"/>
              </a:spcAft>
              <a:buFont typeface="+mj-lt"/>
              <a:buAutoNum type="alphaLcParenR" startAt="5"/>
            </a:pPr>
            <a:r>
              <a:rPr lang="pt-BR" sz="1800" dirty="0">
                <a:effectLst/>
                <a:latin typeface="+mj-lt"/>
                <a:ea typeface="Calibri" panose="020F0502020204030204" pitchFamily="34" charset="0"/>
                <a:cs typeface="Times New Roman" panose="02020603050405020304" pitchFamily="18" charset="0"/>
              </a:rPr>
              <a:t>2</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pt-BR" sz="1800" dirty="0">
                <a:effectLst/>
                <a:latin typeface="+mj-lt"/>
                <a:ea typeface="Calibri" panose="020F0502020204030204" pitchFamily="34" charset="0"/>
                <a:cs typeface="Times New Roman" panose="02020603050405020304" pitchFamily="18" charset="0"/>
              </a:rPr>
              <a:t> + 6 = 5</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pt-BR" sz="1800" dirty="0">
                <a:effectLst/>
                <a:latin typeface="+mj-lt"/>
                <a:ea typeface="Calibri" panose="020F0502020204030204" pitchFamily="34" charset="0"/>
                <a:cs typeface="Times New Roman" panose="02020603050405020304" pitchFamily="18" charset="0"/>
              </a:rPr>
              <a:t> + 1</a:t>
            </a:r>
          </a:p>
          <a:p>
            <a:pPr marL="514350" lvl="0" indent="-514350">
              <a:spcBef>
                <a:spcPts val="0"/>
              </a:spcBef>
              <a:spcAft>
                <a:spcPts val="1800"/>
              </a:spcAft>
              <a:buFont typeface="+mj-lt"/>
              <a:buAutoNum type="alphaLcParenR" startAt="5"/>
            </a:pPr>
            <a:r>
              <a:rPr lang="pt-BR" sz="1800" dirty="0">
                <a:effectLst/>
                <a:latin typeface="+mj-lt"/>
                <a:ea typeface="Calibri" panose="020F0502020204030204" pitchFamily="34" charset="0"/>
                <a:cs typeface="Times New Roman" panose="02020603050405020304" pitchFamily="18" charset="0"/>
              </a:rPr>
              <a:t>13 = 6</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pt-BR" sz="1800" dirty="0">
                <a:effectLst/>
                <a:latin typeface="+mj-lt"/>
                <a:ea typeface="Calibri" panose="020F0502020204030204" pitchFamily="34" charset="0"/>
                <a:cs typeface="Times New Roman" panose="02020603050405020304" pitchFamily="18" charset="0"/>
              </a:rPr>
              <a:t> + 3</a:t>
            </a:r>
          </a:p>
          <a:p>
            <a:pPr marL="514350" lvl="0" indent="-514350">
              <a:spcBef>
                <a:spcPts val="0"/>
              </a:spcBef>
              <a:spcAft>
                <a:spcPts val="1800"/>
              </a:spcAft>
              <a:buFont typeface="+mj-lt"/>
              <a:buAutoNum type="alphaLcParenR" startAt="5"/>
            </a:pPr>
            <a:r>
              <a:rPr lang="pt-BR" sz="1800" dirty="0">
                <a:effectLst/>
                <a:latin typeface="+mj-lt"/>
                <a:ea typeface="Calibri" panose="020F0502020204030204" pitchFamily="34" charset="0"/>
                <a:cs typeface="Times New Roman" panose="02020603050405020304" pitchFamily="18" charset="0"/>
              </a:rPr>
              <a:t>8</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pt-BR" sz="1800" dirty="0">
                <a:effectLst/>
                <a:latin typeface="+mj-lt"/>
                <a:ea typeface="Calibri" panose="020F0502020204030204" pitchFamily="34" charset="0"/>
                <a:cs typeface="Times New Roman" panose="02020603050405020304" pitchFamily="18" charset="0"/>
              </a:rPr>
              <a:t> + 12 = 20</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pt-BR" sz="1800" dirty="0">
                <a:effectLst/>
                <a:latin typeface="+mj-lt"/>
                <a:ea typeface="Calibri" panose="020F0502020204030204" pitchFamily="34" charset="0"/>
                <a:cs typeface="Times New Roman" panose="02020603050405020304" pitchFamily="18" charset="0"/>
              </a:rPr>
              <a:t> + 2</a:t>
            </a:r>
          </a:p>
          <a:p>
            <a:pPr marL="514350" lvl="0" indent="-514350">
              <a:spcBef>
                <a:spcPts val="0"/>
              </a:spcBef>
              <a:spcAft>
                <a:spcPts val="1800"/>
              </a:spcAft>
              <a:buFont typeface="+mj-lt"/>
              <a:buAutoNum type="alphaLcParenR" startAt="5"/>
            </a:pPr>
            <a:r>
              <a:rPr lang="pt-BR" sz="1800" dirty="0">
                <a:effectLst/>
                <a:latin typeface="+mj-lt"/>
                <a:ea typeface="Calibri" panose="020F0502020204030204" pitchFamily="34" charset="0"/>
                <a:cs typeface="Times New Roman" panose="02020603050405020304" pitchFamily="18" charset="0"/>
              </a:rPr>
              <a:t>4</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pt-BR" sz="1800" dirty="0">
                <a:effectLst/>
                <a:latin typeface="+mj-lt"/>
                <a:ea typeface="Calibri" panose="020F0502020204030204" pitchFamily="34" charset="0"/>
                <a:cs typeface="Times New Roman" panose="02020603050405020304" pitchFamily="18" charset="0"/>
              </a:rPr>
              <a:t> = 10</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pt-BR" sz="1800" dirty="0">
                <a:effectLst/>
                <a:latin typeface="+mj-lt"/>
                <a:ea typeface="Calibri" panose="020F0502020204030204" pitchFamily="34" charset="0"/>
                <a:cs typeface="Times New Roman" panose="02020603050405020304" pitchFamily="18" charset="0"/>
              </a:rPr>
              <a:t> + 2 − 12</a:t>
            </a:r>
          </a:p>
        </p:txBody>
      </p:sp>
    </p:spTree>
    <p:custDataLst>
      <p:tags r:id="rId1"/>
    </p:custDataLst>
    <p:extLst>
      <p:ext uri="{BB962C8B-B14F-4D97-AF65-F5344CB8AC3E}">
        <p14:creationId xmlns:p14="http://schemas.microsoft.com/office/powerpoint/2010/main" val="1802504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E49B8F50-A77D-4B1C-8FC0-FC6E670D2596}"/>
              </a:ext>
            </a:extLst>
          </p:cNvPr>
          <p:cNvCxnSpPr>
            <a:cxnSpLocks/>
          </p:cNvCxnSpPr>
          <p:nvPr/>
        </p:nvCxnSpPr>
        <p:spPr>
          <a:xfrm flipV="1">
            <a:off x="7010070" y="1978113"/>
            <a:ext cx="3699930" cy="15877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F2861ED-2FCA-4E58-AD3D-232C8B48DE1B}"/>
              </a:ext>
            </a:extLst>
          </p:cNvPr>
          <p:cNvCxnSpPr>
            <a:cxnSpLocks/>
            <a:endCxn id="10" idx="0"/>
          </p:cNvCxnSpPr>
          <p:nvPr/>
        </p:nvCxnSpPr>
        <p:spPr>
          <a:xfrm>
            <a:off x="6904572" y="3874775"/>
            <a:ext cx="2611808" cy="207450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94E85EF-DE69-4BC7-A775-1B9C0F1AF806}"/>
              </a:ext>
            </a:extLst>
          </p:cNvPr>
          <p:cNvCxnSpPr>
            <a:cxnSpLocks/>
          </p:cNvCxnSpPr>
          <p:nvPr/>
        </p:nvCxnSpPr>
        <p:spPr>
          <a:xfrm>
            <a:off x="1195968" y="2956263"/>
            <a:ext cx="3783963" cy="7995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D61E0A6-37AC-42F6-A025-1BC4FBA84307}"/>
              </a:ext>
            </a:extLst>
          </p:cNvPr>
          <p:cNvCxnSpPr>
            <a:cxnSpLocks/>
            <a:stCxn id="9" idx="0"/>
          </p:cNvCxnSpPr>
          <p:nvPr/>
        </p:nvCxnSpPr>
        <p:spPr>
          <a:xfrm flipV="1">
            <a:off x="3275034" y="4046711"/>
            <a:ext cx="1907688" cy="206185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lang="en-GB" sz="2400" b="1" dirty="0">
                <a:solidFill>
                  <a:srgbClr val="585858"/>
                </a:solidFill>
                <a:ea typeface="+mj-ea"/>
                <a:cs typeface="Arial" panose="020B0604020202020204" pitchFamily="34" charset="0"/>
              </a:rPr>
              <a:t>Example 6</a:t>
            </a:r>
            <a:endParaRPr lang="en-GB" dirty="0"/>
          </a:p>
        </p:txBody>
      </p:sp>
      <p:sp>
        <p:nvSpPr>
          <p:cNvPr id="3" name="Cloud 2">
            <a:extLst>
              <a:ext uri="{FF2B5EF4-FFF2-40B4-BE49-F238E27FC236}">
                <a16:creationId xmlns:a16="http://schemas.microsoft.com/office/drawing/2014/main" id="{FA8B715D-7715-4B3F-837E-E185EE659C41}"/>
              </a:ext>
            </a:extLst>
          </p:cNvPr>
          <p:cNvSpPr/>
          <p:nvPr/>
        </p:nvSpPr>
        <p:spPr>
          <a:xfrm>
            <a:off x="4612823" y="3338716"/>
            <a:ext cx="2592288" cy="783704"/>
          </a:xfrm>
          <a:prstGeom prst="cloud">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600" dirty="0">
                <a:solidFill>
                  <a:srgbClr val="585858"/>
                </a:solidFill>
              </a:rPr>
              <a:t>6</a:t>
            </a:r>
            <a:r>
              <a:rPr lang="en-GB" sz="1600" i="1" dirty="0">
                <a:solidFill>
                  <a:srgbClr val="585858"/>
                </a:solidFill>
                <a:latin typeface="Times New Roman" panose="02020603050405020304" pitchFamily="18" charset="0"/>
                <a:cs typeface="Times New Roman" panose="02020603050405020304" pitchFamily="18" charset="0"/>
              </a:rPr>
              <a:t>x</a:t>
            </a:r>
            <a:r>
              <a:rPr lang="en-GB" sz="1600" dirty="0">
                <a:solidFill>
                  <a:srgbClr val="585858"/>
                </a:solidFill>
              </a:rPr>
              <a:t> + 1 = 2</a:t>
            </a:r>
            <a:r>
              <a:rPr lang="en-GB" sz="1600" i="1" dirty="0">
                <a:solidFill>
                  <a:srgbClr val="585858"/>
                </a:solidFill>
                <a:latin typeface="Times New Roman" panose="02020603050405020304" pitchFamily="18" charset="0"/>
                <a:cs typeface="Times New Roman" panose="02020603050405020304" pitchFamily="18" charset="0"/>
              </a:rPr>
              <a:t>x</a:t>
            </a:r>
            <a:r>
              <a:rPr lang="en-GB" sz="1600" dirty="0">
                <a:solidFill>
                  <a:srgbClr val="585858"/>
                </a:solidFill>
              </a:rPr>
              <a:t> + 21</a:t>
            </a:r>
          </a:p>
        </p:txBody>
      </p:sp>
      <p:sp>
        <p:nvSpPr>
          <p:cNvPr id="4" name="Rectangle 3">
            <a:extLst>
              <a:ext uri="{FF2B5EF4-FFF2-40B4-BE49-F238E27FC236}">
                <a16:creationId xmlns:a16="http://schemas.microsoft.com/office/drawing/2014/main" id="{5C5AA41A-F60C-47D5-827E-04BE365B2176}"/>
              </a:ext>
            </a:extLst>
          </p:cNvPr>
          <p:cNvSpPr/>
          <p:nvPr/>
        </p:nvSpPr>
        <p:spPr>
          <a:xfrm>
            <a:off x="9390967" y="1345192"/>
            <a:ext cx="2664296"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600" dirty="0">
                <a:solidFill>
                  <a:srgbClr val="585858"/>
                </a:solidFill>
              </a:rPr>
              <a:t>The rule is subtract </a:t>
            </a:r>
            <a:r>
              <a:rPr lang="en-GB" sz="1600" i="1" dirty="0">
                <a:solidFill>
                  <a:srgbClr val="585858"/>
                </a:solidFill>
                <a:latin typeface="Times New Roman" panose="02020603050405020304" pitchFamily="18" charset="0"/>
                <a:cs typeface="Times New Roman" panose="02020603050405020304" pitchFamily="18" charset="0"/>
              </a:rPr>
              <a:t>x</a:t>
            </a:r>
            <a:r>
              <a:rPr lang="en-GB" sz="1600" dirty="0">
                <a:solidFill>
                  <a:srgbClr val="585858"/>
                </a:solidFill>
              </a:rPr>
              <a:t> from each side each time</a:t>
            </a:r>
          </a:p>
        </p:txBody>
      </p:sp>
      <p:sp>
        <p:nvSpPr>
          <p:cNvPr id="7" name="Rectangle 6">
            <a:extLst>
              <a:ext uri="{FF2B5EF4-FFF2-40B4-BE49-F238E27FC236}">
                <a16:creationId xmlns:a16="http://schemas.microsoft.com/office/drawing/2014/main" id="{4D220175-63BA-49EA-9605-8832EEAD55F1}"/>
              </a:ext>
            </a:extLst>
          </p:cNvPr>
          <p:cNvSpPr/>
          <p:nvPr/>
        </p:nvSpPr>
        <p:spPr>
          <a:xfrm>
            <a:off x="178633" y="2331277"/>
            <a:ext cx="2160240"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600" dirty="0">
                <a:solidFill>
                  <a:srgbClr val="585858"/>
                </a:solidFill>
              </a:rPr>
              <a:t>The rule is add </a:t>
            </a:r>
            <a:r>
              <a:rPr lang="en-GB" sz="1600" i="1" dirty="0">
                <a:solidFill>
                  <a:srgbClr val="585858"/>
                </a:solidFill>
                <a:latin typeface="Times New Roman" panose="02020603050405020304" pitchFamily="18" charset="0"/>
                <a:cs typeface="Times New Roman" panose="02020603050405020304" pitchFamily="18" charset="0"/>
              </a:rPr>
              <a:t>x</a:t>
            </a:r>
            <a:r>
              <a:rPr lang="en-GB" sz="1600" dirty="0">
                <a:solidFill>
                  <a:srgbClr val="585858"/>
                </a:solidFill>
              </a:rPr>
              <a:t> to each side each time</a:t>
            </a:r>
          </a:p>
        </p:txBody>
      </p:sp>
      <p:sp>
        <p:nvSpPr>
          <p:cNvPr id="9" name="Rectangle 8">
            <a:extLst>
              <a:ext uri="{FF2B5EF4-FFF2-40B4-BE49-F238E27FC236}">
                <a16:creationId xmlns:a16="http://schemas.microsoft.com/office/drawing/2014/main" id="{21DC521D-FAA2-4CEB-92EE-C5E37E1B4886}"/>
              </a:ext>
            </a:extLst>
          </p:cNvPr>
          <p:cNvSpPr/>
          <p:nvPr/>
        </p:nvSpPr>
        <p:spPr>
          <a:xfrm>
            <a:off x="2025286" y="6108569"/>
            <a:ext cx="2499496"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600" dirty="0">
                <a:solidFill>
                  <a:srgbClr val="585858"/>
                </a:solidFill>
              </a:rPr>
              <a:t>The rule is subtract 5 from each side each time</a:t>
            </a:r>
          </a:p>
        </p:txBody>
      </p:sp>
      <p:sp>
        <p:nvSpPr>
          <p:cNvPr id="10" name="Rectangle 9">
            <a:extLst>
              <a:ext uri="{FF2B5EF4-FFF2-40B4-BE49-F238E27FC236}">
                <a16:creationId xmlns:a16="http://schemas.microsoft.com/office/drawing/2014/main" id="{02B0521D-295B-4BAE-87FA-6DF38376BC1D}"/>
              </a:ext>
            </a:extLst>
          </p:cNvPr>
          <p:cNvSpPr/>
          <p:nvPr/>
        </p:nvSpPr>
        <p:spPr>
          <a:xfrm>
            <a:off x="8184232" y="5949280"/>
            <a:ext cx="2664296"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600" dirty="0">
                <a:solidFill>
                  <a:srgbClr val="585858"/>
                </a:solidFill>
              </a:rPr>
              <a:t>The rule is subtract 1 from each side each time</a:t>
            </a:r>
          </a:p>
        </p:txBody>
      </p:sp>
      <p:sp>
        <p:nvSpPr>
          <p:cNvPr id="13" name="Rectangle 12">
            <a:extLst>
              <a:ext uri="{FF2B5EF4-FFF2-40B4-BE49-F238E27FC236}">
                <a16:creationId xmlns:a16="http://schemas.microsoft.com/office/drawing/2014/main" id="{EB8EBD42-C782-4DAE-AC66-16EE820113A7}"/>
              </a:ext>
            </a:extLst>
          </p:cNvPr>
          <p:cNvSpPr/>
          <p:nvPr/>
        </p:nvSpPr>
        <p:spPr>
          <a:xfrm>
            <a:off x="7238606" y="3144093"/>
            <a:ext cx="1872208" cy="319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600" dirty="0">
                <a:solidFill>
                  <a:srgbClr val="585858"/>
                </a:solidFill>
              </a:rPr>
              <a:t>5</a:t>
            </a:r>
            <a:r>
              <a:rPr lang="en-GB" sz="1600" i="1" dirty="0">
                <a:solidFill>
                  <a:srgbClr val="585858"/>
                </a:solidFill>
                <a:latin typeface="Times New Roman" panose="02020603050405020304" pitchFamily="18" charset="0"/>
                <a:cs typeface="Times New Roman" panose="02020603050405020304" pitchFamily="18" charset="0"/>
              </a:rPr>
              <a:t>x</a:t>
            </a:r>
            <a:r>
              <a:rPr lang="en-GB" sz="1600" dirty="0">
                <a:solidFill>
                  <a:srgbClr val="585858"/>
                </a:solidFill>
              </a:rPr>
              <a:t> + 15 = </a:t>
            </a:r>
            <a:r>
              <a:rPr lang="en-GB" sz="1600" i="1" dirty="0">
                <a:solidFill>
                  <a:srgbClr val="585858"/>
                </a:solidFill>
                <a:latin typeface="Times New Roman" panose="02020603050405020304" pitchFamily="18" charset="0"/>
                <a:cs typeface="Times New Roman" panose="02020603050405020304" pitchFamily="18" charset="0"/>
              </a:rPr>
              <a:t>x</a:t>
            </a:r>
            <a:r>
              <a:rPr lang="en-GB" sz="1600" dirty="0">
                <a:solidFill>
                  <a:srgbClr val="585858"/>
                </a:solidFill>
              </a:rPr>
              <a:t> + 21</a:t>
            </a:r>
          </a:p>
        </p:txBody>
      </p:sp>
      <p:sp>
        <p:nvSpPr>
          <p:cNvPr id="14" name="Rectangle 13">
            <a:extLst>
              <a:ext uri="{FF2B5EF4-FFF2-40B4-BE49-F238E27FC236}">
                <a16:creationId xmlns:a16="http://schemas.microsoft.com/office/drawing/2014/main" id="{627A2D24-3C15-4AD8-832C-AE65B73BFBA5}"/>
              </a:ext>
            </a:extLst>
          </p:cNvPr>
          <p:cNvSpPr/>
          <p:nvPr/>
        </p:nvSpPr>
        <p:spPr>
          <a:xfrm>
            <a:off x="8174710" y="2612796"/>
            <a:ext cx="1597134" cy="319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600" dirty="0">
                <a:solidFill>
                  <a:srgbClr val="585858"/>
                </a:solidFill>
              </a:rPr>
              <a:t>4</a:t>
            </a:r>
            <a:r>
              <a:rPr lang="en-GB" sz="1600" i="1" dirty="0">
                <a:solidFill>
                  <a:srgbClr val="585858"/>
                </a:solidFill>
                <a:latin typeface="Times New Roman" panose="02020603050405020304" pitchFamily="18" charset="0"/>
                <a:cs typeface="Times New Roman" panose="02020603050405020304" pitchFamily="18" charset="0"/>
              </a:rPr>
              <a:t>x</a:t>
            </a:r>
            <a:r>
              <a:rPr lang="en-GB" sz="1600" dirty="0">
                <a:solidFill>
                  <a:srgbClr val="585858"/>
                </a:solidFill>
              </a:rPr>
              <a:t> + 15 = 21</a:t>
            </a:r>
          </a:p>
        </p:txBody>
      </p:sp>
      <p:sp>
        <p:nvSpPr>
          <p:cNvPr id="15" name="Rectangle 14">
            <a:extLst>
              <a:ext uri="{FF2B5EF4-FFF2-40B4-BE49-F238E27FC236}">
                <a16:creationId xmlns:a16="http://schemas.microsoft.com/office/drawing/2014/main" id="{BBB906DD-5CDC-4085-8A4B-1D10A46FDD7C}"/>
              </a:ext>
            </a:extLst>
          </p:cNvPr>
          <p:cNvSpPr/>
          <p:nvPr/>
        </p:nvSpPr>
        <p:spPr>
          <a:xfrm>
            <a:off x="8976320" y="2176241"/>
            <a:ext cx="1872208" cy="319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600" dirty="0">
                <a:solidFill>
                  <a:srgbClr val="585858"/>
                </a:solidFill>
              </a:rPr>
              <a:t>3</a:t>
            </a:r>
            <a:r>
              <a:rPr lang="en-GB" sz="1600" i="1" dirty="0">
                <a:solidFill>
                  <a:srgbClr val="585858"/>
                </a:solidFill>
                <a:latin typeface="Times New Roman" panose="02020603050405020304" pitchFamily="18" charset="0"/>
                <a:cs typeface="Times New Roman" panose="02020603050405020304" pitchFamily="18" charset="0"/>
              </a:rPr>
              <a:t>x</a:t>
            </a:r>
            <a:r>
              <a:rPr lang="en-GB" sz="1600" dirty="0">
                <a:solidFill>
                  <a:srgbClr val="585858"/>
                </a:solidFill>
              </a:rPr>
              <a:t> + 15 = 21 - </a:t>
            </a:r>
            <a:r>
              <a:rPr lang="en-GB" sz="1600" i="1" dirty="0">
                <a:solidFill>
                  <a:srgbClr val="585858"/>
                </a:solidFill>
                <a:latin typeface="Times New Roman" panose="02020603050405020304" pitchFamily="18" charset="0"/>
                <a:cs typeface="Times New Roman" panose="02020603050405020304" pitchFamily="18" charset="0"/>
              </a:rPr>
              <a:t>x</a:t>
            </a:r>
            <a:endParaRPr lang="en-GB" sz="1600" dirty="0">
              <a:solidFill>
                <a:srgbClr val="585858"/>
              </a:solidFill>
            </a:endParaRPr>
          </a:p>
        </p:txBody>
      </p:sp>
      <p:sp>
        <p:nvSpPr>
          <p:cNvPr id="16" name="Rectangle 15">
            <a:extLst>
              <a:ext uri="{FF2B5EF4-FFF2-40B4-BE49-F238E27FC236}">
                <a16:creationId xmlns:a16="http://schemas.microsoft.com/office/drawing/2014/main" id="{BDF7F9B8-706E-4753-8238-858FAAA49E9B}"/>
              </a:ext>
            </a:extLst>
          </p:cNvPr>
          <p:cNvSpPr/>
          <p:nvPr/>
        </p:nvSpPr>
        <p:spPr>
          <a:xfrm>
            <a:off x="6744072" y="4338631"/>
            <a:ext cx="1872208" cy="319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600" dirty="0">
                <a:solidFill>
                  <a:srgbClr val="585858"/>
                </a:solidFill>
              </a:rPr>
              <a:t>6</a:t>
            </a:r>
            <a:r>
              <a:rPr lang="en-GB" sz="1600" i="1" dirty="0">
                <a:solidFill>
                  <a:srgbClr val="585858"/>
                </a:solidFill>
                <a:latin typeface="Times New Roman" panose="02020603050405020304" pitchFamily="18" charset="0"/>
                <a:cs typeface="Times New Roman" panose="02020603050405020304" pitchFamily="18" charset="0"/>
              </a:rPr>
              <a:t>x</a:t>
            </a:r>
            <a:r>
              <a:rPr lang="en-GB" sz="1600" dirty="0">
                <a:solidFill>
                  <a:srgbClr val="585858"/>
                </a:solidFill>
              </a:rPr>
              <a:t> + 14 = 2</a:t>
            </a:r>
            <a:r>
              <a:rPr lang="en-GB" sz="1600" i="1" dirty="0">
                <a:solidFill>
                  <a:srgbClr val="585858"/>
                </a:solidFill>
                <a:latin typeface="Times New Roman" panose="02020603050405020304" pitchFamily="18" charset="0"/>
                <a:cs typeface="Times New Roman" panose="02020603050405020304" pitchFamily="18" charset="0"/>
              </a:rPr>
              <a:t>x</a:t>
            </a:r>
            <a:r>
              <a:rPr lang="en-GB" sz="1600" dirty="0">
                <a:solidFill>
                  <a:srgbClr val="585858"/>
                </a:solidFill>
              </a:rPr>
              <a:t> + 20</a:t>
            </a:r>
          </a:p>
        </p:txBody>
      </p:sp>
      <p:sp>
        <p:nvSpPr>
          <p:cNvPr id="17" name="Rectangle 16">
            <a:extLst>
              <a:ext uri="{FF2B5EF4-FFF2-40B4-BE49-F238E27FC236}">
                <a16:creationId xmlns:a16="http://schemas.microsoft.com/office/drawing/2014/main" id="{17CE5714-6ED4-400A-97DC-7659535E95AB}"/>
              </a:ext>
            </a:extLst>
          </p:cNvPr>
          <p:cNvSpPr/>
          <p:nvPr/>
        </p:nvSpPr>
        <p:spPr>
          <a:xfrm>
            <a:off x="7248128" y="4813444"/>
            <a:ext cx="1872208" cy="319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600" dirty="0">
                <a:solidFill>
                  <a:srgbClr val="585858"/>
                </a:solidFill>
              </a:rPr>
              <a:t>6</a:t>
            </a:r>
            <a:r>
              <a:rPr lang="en-GB" sz="1600" i="1" dirty="0">
                <a:solidFill>
                  <a:srgbClr val="585858"/>
                </a:solidFill>
                <a:latin typeface="Times New Roman" panose="02020603050405020304" pitchFamily="18" charset="0"/>
                <a:cs typeface="Times New Roman" panose="02020603050405020304" pitchFamily="18" charset="0"/>
              </a:rPr>
              <a:t>x</a:t>
            </a:r>
            <a:r>
              <a:rPr lang="en-GB" sz="1600" dirty="0">
                <a:solidFill>
                  <a:srgbClr val="585858"/>
                </a:solidFill>
              </a:rPr>
              <a:t> + 13 = 2</a:t>
            </a:r>
            <a:r>
              <a:rPr lang="en-GB" sz="1600" i="1" dirty="0">
                <a:solidFill>
                  <a:srgbClr val="585858"/>
                </a:solidFill>
                <a:latin typeface="Times New Roman" panose="02020603050405020304" pitchFamily="18" charset="0"/>
                <a:cs typeface="Times New Roman" panose="02020603050405020304" pitchFamily="18" charset="0"/>
              </a:rPr>
              <a:t>x</a:t>
            </a:r>
            <a:r>
              <a:rPr lang="en-GB" sz="1600" dirty="0">
                <a:solidFill>
                  <a:srgbClr val="585858"/>
                </a:solidFill>
              </a:rPr>
              <a:t> + 19</a:t>
            </a:r>
          </a:p>
        </p:txBody>
      </p:sp>
      <p:sp>
        <p:nvSpPr>
          <p:cNvPr id="18" name="Rectangle 17">
            <a:extLst>
              <a:ext uri="{FF2B5EF4-FFF2-40B4-BE49-F238E27FC236}">
                <a16:creationId xmlns:a16="http://schemas.microsoft.com/office/drawing/2014/main" id="{8AF1D781-1698-4CB7-97B8-B04D4D5AD502}"/>
              </a:ext>
            </a:extLst>
          </p:cNvPr>
          <p:cNvSpPr/>
          <p:nvPr/>
        </p:nvSpPr>
        <p:spPr>
          <a:xfrm>
            <a:off x="7546599" y="5341468"/>
            <a:ext cx="1872208" cy="319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600" dirty="0">
                <a:solidFill>
                  <a:srgbClr val="585858"/>
                </a:solidFill>
              </a:rPr>
              <a:t>6</a:t>
            </a:r>
            <a:r>
              <a:rPr lang="en-GB" sz="1600" i="1" dirty="0">
                <a:solidFill>
                  <a:srgbClr val="585858"/>
                </a:solidFill>
                <a:latin typeface="Times New Roman" panose="02020603050405020304" pitchFamily="18" charset="0"/>
                <a:cs typeface="Times New Roman" panose="02020603050405020304" pitchFamily="18" charset="0"/>
              </a:rPr>
              <a:t>x</a:t>
            </a:r>
            <a:r>
              <a:rPr lang="en-GB" sz="1600" dirty="0">
                <a:solidFill>
                  <a:srgbClr val="585858"/>
                </a:solidFill>
              </a:rPr>
              <a:t> + 12 = 2</a:t>
            </a:r>
            <a:r>
              <a:rPr lang="en-GB" sz="1600" i="1" dirty="0">
                <a:solidFill>
                  <a:srgbClr val="585858"/>
                </a:solidFill>
                <a:latin typeface="Times New Roman" panose="02020603050405020304" pitchFamily="18" charset="0"/>
                <a:cs typeface="Times New Roman" panose="02020603050405020304" pitchFamily="18" charset="0"/>
              </a:rPr>
              <a:t>x</a:t>
            </a:r>
            <a:r>
              <a:rPr lang="en-GB" sz="1600" dirty="0">
                <a:solidFill>
                  <a:srgbClr val="585858"/>
                </a:solidFill>
              </a:rPr>
              <a:t> + 18</a:t>
            </a:r>
          </a:p>
        </p:txBody>
      </p:sp>
      <p:sp>
        <p:nvSpPr>
          <p:cNvPr id="19" name="Rectangle 18">
            <a:extLst>
              <a:ext uri="{FF2B5EF4-FFF2-40B4-BE49-F238E27FC236}">
                <a16:creationId xmlns:a16="http://schemas.microsoft.com/office/drawing/2014/main" id="{252E84DB-A4C8-4637-A2D9-EA1CA18A8DB2}"/>
              </a:ext>
            </a:extLst>
          </p:cNvPr>
          <p:cNvSpPr/>
          <p:nvPr/>
        </p:nvSpPr>
        <p:spPr>
          <a:xfrm>
            <a:off x="2519740" y="3424360"/>
            <a:ext cx="1872208" cy="319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600" dirty="0">
                <a:solidFill>
                  <a:srgbClr val="585858"/>
                </a:solidFill>
              </a:rPr>
              <a:t>7</a:t>
            </a:r>
            <a:r>
              <a:rPr lang="en-GB" sz="1600" i="1" dirty="0">
                <a:solidFill>
                  <a:srgbClr val="585858"/>
                </a:solidFill>
                <a:latin typeface="Times New Roman" panose="02020603050405020304" pitchFamily="18" charset="0"/>
                <a:cs typeface="Times New Roman" panose="02020603050405020304" pitchFamily="18" charset="0"/>
              </a:rPr>
              <a:t>x</a:t>
            </a:r>
            <a:r>
              <a:rPr lang="en-GB" sz="1600" dirty="0">
                <a:solidFill>
                  <a:srgbClr val="585858"/>
                </a:solidFill>
              </a:rPr>
              <a:t> + 15 = 3</a:t>
            </a:r>
            <a:r>
              <a:rPr lang="en-GB" sz="1600" i="1" dirty="0">
                <a:solidFill>
                  <a:srgbClr val="585858"/>
                </a:solidFill>
                <a:latin typeface="Times New Roman" panose="02020603050405020304" pitchFamily="18" charset="0"/>
                <a:cs typeface="Times New Roman" panose="02020603050405020304" pitchFamily="18" charset="0"/>
              </a:rPr>
              <a:t>x</a:t>
            </a:r>
            <a:r>
              <a:rPr lang="en-GB" sz="1600" dirty="0">
                <a:solidFill>
                  <a:srgbClr val="585858"/>
                </a:solidFill>
              </a:rPr>
              <a:t> + 21</a:t>
            </a:r>
          </a:p>
        </p:txBody>
      </p:sp>
      <p:sp>
        <p:nvSpPr>
          <p:cNvPr id="20" name="Rectangle 19">
            <a:extLst>
              <a:ext uri="{FF2B5EF4-FFF2-40B4-BE49-F238E27FC236}">
                <a16:creationId xmlns:a16="http://schemas.microsoft.com/office/drawing/2014/main" id="{BF5FB670-E973-4D65-8451-7DC58DB3C5B6}"/>
              </a:ext>
            </a:extLst>
          </p:cNvPr>
          <p:cNvSpPr/>
          <p:nvPr/>
        </p:nvSpPr>
        <p:spPr>
          <a:xfrm>
            <a:off x="1638672" y="3024200"/>
            <a:ext cx="1872208" cy="319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600" dirty="0">
                <a:solidFill>
                  <a:srgbClr val="585858"/>
                </a:solidFill>
              </a:rPr>
              <a:t>8</a:t>
            </a:r>
            <a:r>
              <a:rPr lang="en-GB" sz="1600" i="1" dirty="0">
                <a:solidFill>
                  <a:srgbClr val="585858"/>
                </a:solidFill>
                <a:latin typeface="Times New Roman" panose="02020603050405020304" pitchFamily="18" charset="0"/>
                <a:cs typeface="Times New Roman" panose="02020603050405020304" pitchFamily="18" charset="0"/>
              </a:rPr>
              <a:t>x</a:t>
            </a:r>
            <a:r>
              <a:rPr lang="en-GB" sz="1600" dirty="0">
                <a:solidFill>
                  <a:srgbClr val="585858"/>
                </a:solidFill>
              </a:rPr>
              <a:t> + 15 = 4</a:t>
            </a:r>
            <a:r>
              <a:rPr lang="en-GB" sz="1600" i="1" dirty="0">
                <a:solidFill>
                  <a:srgbClr val="585858"/>
                </a:solidFill>
                <a:latin typeface="Times New Roman" panose="02020603050405020304" pitchFamily="18" charset="0"/>
                <a:cs typeface="Times New Roman" panose="02020603050405020304" pitchFamily="18" charset="0"/>
              </a:rPr>
              <a:t>x</a:t>
            </a:r>
            <a:r>
              <a:rPr lang="en-GB" sz="1600" dirty="0">
                <a:solidFill>
                  <a:srgbClr val="585858"/>
                </a:solidFill>
              </a:rPr>
              <a:t> + 21</a:t>
            </a:r>
          </a:p>
        </p:txBody>
      </p:sp>
      <p:sp>
        <p:nvSpPr>
          <p:cNvPr id="22" name="Rectangle 21">
            <a:extLst>
              <a:ext uri="{FF2B5EF4-FFF2-40B4-BE49-F238E27FC236}">
                <a16:creationId xmlns:a16="http://schemas.microsoft.com/office/drawing/2014/main" id="{0FE05E9F-982A-443E-A405-7D7E483D7A2E}"/>
              </a:ext>
            </a:extLst>
          </p:cNvPr>
          <p:cNvSpPr/>
          <p:nvPr/>
        </p:nvSpPr>
        <p:spPr>
          <a:xfrm>
            <a:off x="3855510" y="4227042"/>
            <a:ext cx="1872208" cy="319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600" dirty="0">
                <a:solidFill>
                  <a:srgbClr val="585858"/>
                </a:solidFill>
              </a:rPr>
              <a:t>6</a:t>
            </a:r>
            <a:r>
              <a:rPr lang="en-GB" sz="1600" i="1" dirty="0">
                <a:solidFill>
                  <a:srgbClr val="585858"/>
                </a:solidFill>
                <a:latin typeface="Times New Roman" panose="02020603050405020304" pitchFamily="18" charset="0"/>
                <a:cs typeface="Times New Roman" panose="02020603050405020304" pitchFamily="18" charset="0"/>
              </a:rPr>
              <a:t>x </a:t>
            </a:r>
            <a:r>
              <a:rPr lang="en-GB" sz="1600" dirty="0">
                <a:solidFill>
                  <a:srgbClr val="585858"/>
                </a:solidFill>
              </a:rPr>
              <a:t>+ 10 = 2</a:t>
            </a:r>
            <a:r>
              <a:rPr lang="en-GB" sz="1600" i="1" dirty="0">
                <a:solidFill>
                  <a:srgbClr val="585858"/>
                </a:solidFill>
                <a:latin typeface="Times New Roman" panose="02020603050405020304" pitchFamily="18" charset="0"/>
                <a:cs typeface="Times New Roman" panose="02020603050405020304" pitchFamily="18" charset="0"/>
              </a:rPr>
              <a:t>x</a:t>
            </a:r>
            <a:r>
              <a:rPr lang="en-GB" sz="1600" dirty="0">
                <a:solidFill>
                  <a:srgbClr val="585858"/>
                </a:solidFill>
              </a:rPr>
              <a:t> + 16</a:t>
            </a:r>
          </a:p>
        </p:txBody>
      </p:sp>
      <p:sp>
        <p:nvSpPr>
          <p:cNvPr id="23" name="Rectangle 22">
            <a:extLst>
              <a:ext uri="{FF2B5EF4-FFF2-40B4-BE49-F238E27FC236}">
                <a16:creationId xmlns:a16="http://schemas.microsoft.com/office/drawing/2014/main" id="{1B2E5579-A734-4A1F-A729-707820AED5A6}"/>
              </a:ext>
            </a:extLst>
          </p:cNvPr>
          <p:cNvSpPr/>
          <p:nvPr/>
        </p:nvSpPr>
        <p:spPr>
          <a:xfrm>
            <a:off x="3415222" y="4698341"/>
            <a:ext cx="1872208" cy="319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600" dirty="0">
                <a:solidFill>
                  <a:srgbClr val="585858"/>
                </a:solidFill>
              </a:rPr>
              <a:t>6</a:t>
            </a:r>
            <a:r>
              <a:rPr lang="en-GB" sz="1600" i="1" dirty="0">
                <a:solidFill>
                  <a:srgbClr val="585858"/>
                </a:solidFill>
                <a:latin typeface="Times New Roman" panose="02020603050405020304" pitchFamily="18" charset="0"/>
                <a:cs typeface="Times New Roman" panose="02020603050405020304" pitchFamily="18" charset="0"/>
              </a:rPr>
              <a:t>x</a:t>
            </a:r>
            <a:r>
              <a:rPr lang="en-GB" sz="1600" dirty="0">
                <a:solidFill>
                  <a:srgbClr val="585858"/>
                </a:solidFill>
              </a:rPr>
              <a:t> + 5 = 2</a:t>
            </a:r>
            <a:r>
              <a:rPr lang="en-GB" sz="1600" i="1" dirty="0">
                <a:solidFill>
                  <a:srgbClr val="585858"/>
                </a:solidFill>
                <a:latin typeface="Times New Roman" panose="02020603050405020304" pitchFamily="18" charset="0"/>
                <a:cs typeface="Times New Roman" panose="02020603050405020304" pitchFamily="18" charset="0"/>
              </a:rPr>
              <a:t>x</a:t>
            </a:r>
            <a:r>
              <a:rPr lang="en-GB" sz="1600" dirty="0">
                <a:solidFill>
                  <a:srgbClr val="585858"/>
                </a:solidFill>
              </a:rPr>
              <a:t> + 11</a:t>
            </a:r>
          </a:p>
        </p:txBody>
      </p:sp>
      <p:sp>
        <p:nvSpPr>
          <p:cNvPr id="24" name="Rectangle 23">
            <a:extLst>
              <a:ext uri="{FF2B5EF4-FFF2-40B4-BE49-F238E27FC236}">
                <a16:creationId xmlns:a16="http://schemas.microsoft.com/office/drawing/2014/main" id="{A22FC0EF-5970-4E2E-8292-FB7357EFC039}"/>
              </a:ext>
            </a:extLst>
          </p:cNvPr>
          <p:cNvSpPr/>
          <p:nvPr/>
        </p:nvSpPr>
        <p:spPr>
          <a:xfrm>
            <a:off x="2878990" y="5127426"/>
            <a:ext cx="1597134" cy="319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600" dirty="0">
                <a:solidFill>
                  <a:srgbClr val="585858"/>
                </a:solidFill>
              </a:rPr>
              <a:t>6</a:t>
            </a:r>
            <a:r>
              <a:rPr lang="en-GB" sz="1600" i="1" dirty="0">
                <a:solidFill>
                  <a:srgbClr val="585858"/>
                </a:solidFill>
                <a:latin typeface="Times New Roman" panose="02020603050405020304" pitchFamily="18" charset="0"/>
                <a:cs typeface="Times New Roman" panose="02020603050405020304" pitchFamily="18" charset="0"/>
              </a:rPr>
              <a:t>x</a:t>
            </a:r>
            <a:r>
              <a:rPr lang="en-GB" sz="1600" dirty="0">
                <a:solidFill>
                  <a:srgbClr val="585858"/>
                </a:solidFill>
              </a:rPr>
              <a:t> = 2</a:t>
            </a:r>
            <a:r>
              <a:rPr lang="en-GB" sz="1600" i="1" dirty="0">
                <a:solidFill>
                  <a:srgbClr val="585858"/>
                </a:solidFill>
                <a:latin typeface="Times New Roman" panose="02020603050405020304" pitchFamily="18" charset="0"/>
                <a:cs typeface="Times New Roman" panose="02020603050405020304" pitchFamily="18" charset="0"/>
              </a:rPr>
              <a:t>x</a:t>
            </a:r>
            <a:r>
              <a:rPr lang="en-GB" sz="1600" dirty="0">
                <a:solidFill>
                  <a:srgbClr val="585858"/>
                </a:solidFill>
              </a:rPr>
              <a:t> + 6</a:t>
            </a:r>
          </a:p>
        </p:txBody>
      </p:sp>
      <p:sp>
        <p:nvSpPr>
          <p:cNvPr id="26" name="Rectangle 25">
            <a:extLst>
              <a:ext uri="{FF2B5EF4-FFF2-40B4-BE49-F238E27FC236}">
                <a16:creationId xmlns:a16="http://schemas.microsoft.com/office/drawing/2014/main" id="{7D79FF86-6BD3-42FF-9CE0-85001148EF7F}"/>
              </a:ext>
            </a:extLst>
          </p:cNvPr>
          <p:cNvSpPr/>
          <p:nvPr/>
        </p:nvSpPr>
        <p:spPr>
          <a:xfrm>
            <a:off x="2321248" y="5657662"/>
            <a:ext cx="1872208" cy="319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600" dirty="0">
                <a:solidFill>
                  <a:srgbClr val="585858"/>
                </a:solidFill>
              </a:rPr>
              <a:t>6</a:t>
            </a:r>
            <a:r>
              <a:rPr lang="en-GB" sz="1600" i="1" dirty="0">
                <a:solidFill>
                  <a:srgbClr val="585858"/>
                </a:solidFill>
                <a:latin typeface="Times New Roman" panose="02020603050405020304" pitchFamily="18" charset="0"/>
                <a:cs typeface="Times New Roman" panose="02020603050405020304" pitchFamily="18" charset="0"/>
              </a:rPr>
              <a:t>x</a:t>
            </a:r>
            <a:r>
              <a:rPr lang="en-GB" sz="1600" dirty="0">
                <a:solidFill>
                  <a:srgbClr val="585858"/>
                </a:solidFill>
              </a:rPr>
              <a:t> – 5 = 2</a:t>
            </a:r>
            <a:r>
              <a:rPr lang="en-GB" sz="1600" i="1" dirty="0">
                <a:solidFill>
                  <a:srgbClr val="585858"/>
                </a:solidFill>
                <a:latin typeface="Times New Roman" panose="02020603050405020304" pitchFamily="18" charset="0"/>
                <a:cs typeface="Times New Roman" panose="02020603050405020304" pitchFamily="18" charset="0"/>
              </a:rPr>
              <a:t>x</a:t>
            </a:r>
            <a:r>
              <a:rPr lang="en-GB" sz="1600" dirty="0">
                <a:solidFill>
                  <a:srgbClr val="585858"/>
                </a:solidFill>
              </a:rPr>
              <a:t> + 1</a:t>
            </a:r>
          </a:p>
        </p:txBody>
      </p:sp>
      <p:sp>
        <p:nvSpPr>
          <p:cNvPr id="31" name="TextBox 30">
            <a:extLst>
              <a:ext uri="{FF2B5EF4-FFF2-40B4-BE49-F238E27FC236}">
                <a16:creationId xmlns:a16="http://schemas.microsoft.com/office/drawing/2014/main" id="{B54210FB-EC91-4BF1-B6F9-84A3764BC079}"/>
              </a:ext>
            </a:extLst>
          </p:cNvPr>
          <p:cNvSpPr txBox="1"/>
          <p:nvPr/>
        </p:nvSpPr>
        <p:spPr>
          <a:xfrm>
            <a:off x="2732845" y="1145135"/>
            <a:ext cx="5654970" cy="1107996"/>
          </a:xfrm>
          <a:prstGeom prst="rect">
            <a:avLst/>
          </a:prstGeom>
          <a:noFill/>
        </p:spPr>
        <p:txBody>
          <a:bodyPr wrap="square">
            <a:spAutoFit/>
          </a:bodyPr>
          <a:lstStyle/>
          <a:p>
            <a:pPr algn="ctr">
              <a:buNone/>
            </a:pPr>
            <a:r>
              <a:rPr lang="en-GB" sz="2200" dirty="0">
                <a:effectLst/>
                <a:latin typeface="+mj-lt"/>
                <a:ea typeface="Calibri" panose="020F0502020204030204" pitchFamily="34" charset="0"/>
                <a:cs typeface="Times New Roman" panose="02020603050405020304" pitchFamily="18" charset="0"/>
              </a:rPr>
              <a:t>Explain why the two highlighted transformations are useful in finding a solution to the equation 6</a:t>
            </a:r>
            <a:r>
              <a:rPr lang="en-GB" sz="22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200" dirty="0">
                <a:effectLst/>
                <a:latin typeface="+mj-lt"/>
                <a:ea typeface="Calibri" panose="020F0502020204030204" pitchFamily="34" charset="0"/>
                <a:cs typeface="Times New Roman" panose="02020603050405020304" pitchFamily="18" charset="0"/>
              </a:rPr>
              <a:t> + 15 = 2</a:t>
            </a:r>
            <a:r>
              <a:rPr lang="en-GB" sz="22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200" dirty="0">
                <a:effectLst/>
                <a:latin typeface="+mj-lt"/>
                <a:ea typeface="Calibri" panose="020F0502020204030204" pitchFamily="34" charset="0"/>
                <a:cs typeface="Times New Roman" panose="02020603050405020304" pitchFamily="18" charset="0"/>
              </a:rPr>
              <a:t> + 21.</a:t>
            </a:r>
            <a:endParaRPr lang="en-GB" sz="2200" dirty="0">
              <a:latin typeface="+mj-lt"/>
            </a:endParaRPr>
          </a:p>
        </p:txBody>
      </p:sp>
      <p:sp>
        <p:nvSpPr>
          <p:cNvPr id="29" name="Rectangle: Rounded Corners 28">
            <a:extLst>
              <a:ext uri="{FF2B5EF4-FFF2-40B4-BE49-F238E27FC236}">
                <a16:creationId xmlns:a16="http://schemas.microsoft.com/office/drawing/2014/main" id="{C438BE1E-1F3B-4810-88B6-91C2542C5E16}"/>
              </a:ext>
            </a:extLst>
          </p:cNvPr>
          <p:cNvSpPr/>
          <p:nvPr/>
        </p:nvSpPr>
        <p:spPr>
          <a:xfrm>
            <a:off x="2878990" y="5127425"/>
            <a:ext cx="1597134" cy="31978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Rounded Corners 34">
            <a:extLst>
              <a:ext uri="{FF2B5EF4-FFF2-40B4-BE49-F238E27FC236}">
                <a16:creationId xmlns:a16="http://schemas.microsoft.com/office/drawing/2014/main" id="{613E606D-DCB1-431B-A211-F54B04B100E5}"/>
              </a:ext>
            </a:extLst>
          </p:cNvPr>
          <p:cNvSpPr/>
          <p:nvPr/>
        </p:nvSpPr>
        <p:spPr>
          <a:xfrm>
            <a:off x="8174710" y="2612796"/>
            <a:ext cx="1597134" cy="31978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itle 1">
            <a:extLst>
              <a:ext uri="{FF2B5EF4-FFF2-40B4-BE49-F238E27FC236}">
                <a16:creationId xmlns:a16="http://schemas.microsoft.com/office/drawing/2014/main" id="{EBAC6A66-903D-4F99-8396-08033E462795}"/>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2000" b="1" dirty="0"/>
              <a:t>Understand the manipulations that will efficiently work towards solving an equation</a:t>
            </a:r>
            <a:endParaRPr lang="en-GB" b="1" dirty="0"/>
          </a:p>
        </p:txBody>
      </p:sp>
    </p:spTree>
    <p:extLst>
      <p:ext uri="{BB962C8B-B14F-4D97-AF65-F5344CB8AC3E}">
        <p14:creationId xmlns:p14="http://schemas.microsoft.com/office/powerpoint/2010/main" val="4142011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268760"/>
            <a:ext cx="10972800" cy="3888432"/>
          </a:xfrm>
        </p:spPr>
        <p:txBody>
          <a:bodyPr>
            <a:noAutofit/>
          </a:bodyPr>
          <a:lstStyle/>
          <a:p>
            <a:pPr marL="0" indent="0">
              <a:buNone/>
            </a:pPr>
            <a:r>
              <a:rPr lang="en-GB" dirty="0"/>
              <a:t>The slides are structured as follows:</a:t>
            </a:r>
          </a:p>
          <a:p>
            <a:pPr lvl="1"/>
            <a:r>
              <a:rPr lang="en-GB" dirty="0"/>
              <a:t>The big picture:</a:t>
            </a:r>
          </a:p>
          <a:p>
            <a:pPr lvl="2"/>
            <a:r>
              <a:rPr lang="en-GB" dirty="0"/>
              <a:t>Where does this fit in? </a:t>
            </a:r>
          </a:p>
          <a:p>
            <a:pPr lvl="2"/>
            <a:r>
              <a:rPr lang="en-GB" dirty="0"/>
              <a:t>What do students need to understand? </a:t>
            </a:r>
          </a:p>
          <a:p>
            <a:pPr lvl="2"/>
            <a:r>
              <a:rPr lang="en-GB" dirty="0"/>
              <a:t>Why is this key idea important?</a:t>
            </a:r>
          </a:p>
          <a:p>
            <a:pPr lvl="1"/>
            <a:r>
              <a:rPr lang="en-GB" dirty="0"/>
              <a:t>Prior learning </a:t>
            </a:r>
          </a:p>
          <a:p>
            <a:pPr lvl="1"/>
            <a:r>
              <a:rPr lang="en-GB" dirty="0"/>
              <a:t>Misconceptions</a:t>
            </a:r>
          </a:p>
          <a:p>
            <a:pPr lvl="1"/>
            <a:r>
              <a:rPr lang="en-GB" b="1" dirty="0"/>
              <a:t>Exemplified key ideas</a:t>
            </a:r>
          </a:p>
          <a:p>
            <a:pPr lvl="1"/>
            <a:r>
              <a:rPr lang="en-GB" dirty="0"/>
              <a:t>Reflection questions</a:t>
            </a:r>
          </a:p>
          <a:p>
            <a:pPr lvl="1"/>
            <a:r>
              <a:rPr lang="en-GB" dirty="0"/>
              <a:t>Appendices:</a:t>
            </a:r>
          </a:p>
          <a:p>
            <a:pPr lvl="2"/>
            <a:r>
              <a:rPr lang="en-GB" dirty="0"/>
              <a:t>Key vocabulary</a:t>
            </a:r>
          </a:p>
          <a:p>
            <a:pPr lvl="2"/>
            <a:r>
              <a:rPr lang="en-GB" dirty="0"/>
              <a:t>Representations and structure</a:t>
            </a:r>
          </a:p>
          <a:p>
            <a:pPr lvl="2"/>
            <a:r>
              <a:rPr lang="en-GB" dirty="0"/>
              <a:t>Previous and Future learning</a:t>
            </a:r>
          </a:p>
          <a:p>
            <a:pPr lvl="2"/>
            <a:r>
              <a:rPr lang="en-GB" dirty="0"/>
              <a:t>Useful links</a:t>
            </a:r>
          </a:p>
        </p:txBody>
      </p:sp>
      <p:sp>
        <p:nvSpPr>
          <p:cNvPr id="6" name="TextBox 5">
            <a:extLst>
              <a:ext uri="{FF2B5EF4-FFF2-40B4-BE49-F238E27FC236}">
                <a16:creationId xmlns:a16="http://schemas.microsoft.com/office/drawing/2014/main" id="{C93CE553-E2B8-463F-A228-214C727F90EF}"/>
              </a:ext>
            </a:extLst>
          </p:cNvPr>
          <p:cNvSpPr txBox="1"/>
          <p:nvPr/>
        </p:nvSpPr>
        <p:spPr>
          <a:xfrm>
            <a:off x="6456040" y="1638667"/>
            <a:ext cx="5301844" cy="3662541"/>
          </a:xfrm>
          <a:prstGeom prst="rect">
            <a:avLst/>
          </a:prstGeom>
          <a:solidFill>
            <a:schemeClr val="accent2">
              <a:lumMod val="20000"/>
              <a:lumOff val="80000"/>
            </a:schemeClr>
          </a:solidFill>
        </p:spPr>
        <p:txBody>
          <a:bodyPr wrap="square">
            <a:spAutoFit/>
          </a:bodyPr>
          <a:lstStyle/>
          <a:p>
            <a:pPr marL="0" indent="0" algn="l">
              <a:lnSpc>
                <a:spcPct val="100000"/>
              </a:lnSpc>
              <a:spcBef>
                <a:spcPts val="1200"/>
              </a:spcBef>
              <a:spcAft>
                <a:spcPts val="1200"/>
              </a:spcAft>
              <a:buNone/>
            </a:pPr>
            <a:r>
              <a:rPr lang="en-GB" sz="1400" dirty="0">
                <a:solidFill>
                  <a:srgbClr val="585858"/>
                </a:solidFill>
                <a:effectLst/>
                <a:ea typeface="Times New Roman" panose="02020603050405020304" pitchFamily="18" charset="0"/>
                <a:cs typeface="Arial" panose="020B0604020202020204" pitchFamily="34" charset="0"/>
              </a:rPr>
              <a:t>The </a:t>
            </a:r>
            <a:r>
              <a:rPr lang="en-GB" sz="1400" b="1" dirty="0">
                <a:solidFill>
                  <a:srgbClr val="585858"/>
                </a:solidFill>
                <a:ea typeface="Times New Roman" panose="02020603050405020304" pitchFamily="18" charset="0"/>
                <a:cs typeface="Arial" panose="020B0604020202020204" pitchFamily="34" charset="0"/>
              </a:rPr>
              <a:t>exemplified key idea </a:t>
            </a:r>
            <a:r>
              <a:rPr lang="en-GB" sz="1400" dirty="0">
                <a:solidFill>
                  <a:srgbClr val="585858"/>
                </a:solidFill>
                <a:effectLst/>
                <a:ea typeface="Times New Roman" panose="02020603050405020304" pitchFamily="18" charset="0"/>
                <a:cs typeface="Arial" panose="020B0604020202020204" pitchFamily="34" charset="0"/>
              </a:rPr>
              <a:t>slides have the following symbols to indicate how they have been designed to be used:</a:t>
            </a: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effectLst/>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p:txBody>
      </p:sp>
      <p:sp>
        <p:nvSpPr>
          <p:cNvPr id="8" name="TextBox 7">
            <a:extLst>
              <a:ext uri="{FF2B5EF4-FFF2-40B4-BE49-F238E27FC236}">
                <a16:creationId xmlns:a16="http://schemas.microsoft.com/office/drawing/2014/main" id="{79E969ED-E4E1-40D7-B371-487C5836F744}"/>
              </a:ext>
            </a:extLst>
          </p:cNvPr>
          <p:cNvSpPr txBox="1"/>
          <p:nvPr/>
        </p:nvSpPr>
        <p:spPr>
          <a:xfrm>
            <a:off x="7683351" y="2184299"/>
            <a:ext cx="3996000" cy="1686616"/>
          </a:xfrm>
          <a:prstGeom prst="rect">
            <a:avLst/>
          </a:prstGeom>
          <a:noFill/>
        </p:spPr>
        <p:txBody>
          <a:bodyPr wrap="square" rtlCol="0">
            <a:spAutoFit/>
          </a:bodyPr>
          <a:lstStyle/>
          <a:p>
            <a:pPr>
              <a:buNone/>
            </a:pPr>
            <a:r>
              <a:rPr lang="en-GB" sz="1400" b="1" dirty="0">
                <a:solidFill>
                  <a:srgbClr val="585858"/>
                </a:solidFill>
                <a:cs typeface="Arial" panose="020B0604020202020204" pitchFamily="34" charset="0"/>
              </a:rPr>
              <a:t>Into the classroom</a:t>
            </a:r>
          </a:p>
          <a:p>
            <a:pPr>
              <a:buNone/>
            </a:pPr>
            <a:r>
              <a:rPr lang="en-GB" sz="1400" b="0" dirty="0">
                <a:solidFill>
                  <a:srgbClr val="585858"/>
                </a:solidFill>
                <a:effectLst/>
                <a:ea typeface="Times New Roman" panose="02020603050405020304" pitchFamily="18" charset="0"/>
                <a:cs typeface="Arial" panose="020B0604020202020204" pitchFamily="34" charset="0"/>
              </a:rPr>
              <a:t>The examples are presented on these slides </a:t>
            </a:r>
            <a:r>
              <a:rPr lang="en-GB" sz="1400" dirty="0">
                <a:solidFill>
                  <a:srgbClr val="585858"/>
                </a:solidFill>
                <a:ea typeface="Times New Roman" panose="02020603050405020304" pitchFamily="18" charset="0"/>
                <a:cs typeface="Arial" panose="020B0604020202020204" pitchFamily="34" charset="0"/>
              </a:rPr>
              <a:t>so that they could be used in PD, but also </a:t>
            </a:r>
            <a:r>
              <a:rPr lang="en-GB" sz="1400" b="0" dirty="0">
                <a:solidFill>
                  <a:srgbClr val="585858"/>
                </a:solidFill>
                <a:effectLst/>
                <a:ea typeface="Times New Roman" panose="02020603050405020304" pitchFamily="18" charset="0"/>
                <a:cs typeface="Arial" panose="020B0604020202020204" pitchFamily="34" charset="0"/>
              </a:rPr>
              <a:t>directly in the classroom. The notes feature suggested questions and things teachers might consider when using with students.</a:t>
            </a:r>
            <a:endParaRPr lang="en-GB" sz="1400" b="0" dirty="0">
              <a:solidFill>
                <a:srgbClr val="585858"/>
              </a:solidFill>
              <a:cs typeface="Arial" panose="020B0604020202020204" pitchFamily="34" charset="0"/>
            </a:endParaRPr>
          </a:p>
          <a:p>
            <a:pPr>
              <a:buNone/>
            </a:pPr>
            <a:endParaRPr lang="en-GB" sz="1400" b="1" dirty="0">
              <a:solidFill>
                <a:srgbClr val="585858"/>
              </a:solidFill>
              <a:cs typeface="Arial" panose="020B0604020202020204" pitchFamily="34" charset="0"/>
            </a:endParaRPr>
          </a:p>
        </p:txBody>
      </p:sp>
      <p:sp>
        <p:nvSpPr>
          <p:cNvPr id="12" name="TextBox 11">
            <a:extLst>
              <a:ext uri="{FF2B5EF4-FFF2-40B4-BE49-F238E27FC236}">
                <a16:creationId xmlns:a16="http://schemas.microsoft.com/office/drawing/2014/main" id="{33564DB4-F5AF-4C7D-8130-A24CA070635D}"/>
              </a:ext>
            </a:extLst>
          </p:cNvPr>
          <p:cNvSpPr txBox="1"/>
          <p:nvPr/>
        </p:nvSpPr>
        <p:spPr>
          <a:xfrm>
            <a:off x="7671520" y="3757405"/>
            <a:ext cx="3996000" cy="1384995"/>
          </a:xfrm>
          <a:prstGeom prst="rect">
            <a:avLst/>
          </a:prstGeom>
          <a:noFill/>
        </p:spPr>
        <p:txBody>
          <a:bodyPr wrap="square">
            <a:spAutoFit/>
          </a:bodyPr>
          <a:lstStyle/>
          <a:p>
            <a:pPr fontAlgn="auto">
              <a:spcBef>
                <a:spcPts val="0"/>
              </a:spcBef>
              <a:spcAft>
                <a:spcPts val="0"/>
              </a:spcAft>
              <a:buClrTx/>
              <a:buNone/>
              <a:defRPr/>
            </a:pPr>
            <a:r>
              <a:rPr lang="en-GB" sz="1400" b="1" dirty="0">
                <a:solidFill>
                  <a:srgbClr val="585858"/>
                </a:solidFill>
                <a:cs typeface="Arial" panose="020B0604020202020204" pitchFamily="34" charset="0"/>
              </a:rPr>
              <a:t>PD</a:t>
            </a:r>
            <a:r>
              <a:rPr lang="en-GB" sz="1400" dirty="0">
                <a:solidFill>
                  <a:srgbClr val="585858"/>
                </a:solidFill>
                <a:cs typeface="Arial" panose="020B0604020202020204" pitchFamily="34" charset="0"/>
              </a:rPr>
              <a:t> </a:t>
            </a:r>
            <a:r>
              <a:rPr lang="en-GB" sz="1400" b="1" dirty="0">
                <a:solidFill>
                  <a:srgbClr val="585858"/>
                </a:solidFill>
                <a:cs typeface="Arial" panose="020B0604020202020204" pitchFamily="34" charset="0"/>
              </a:rPr>
              <a:t>discussion prompts</a:t>
            </a:r>
          </a:p>
          <a:p>
            <a:pPr fontAlgn="auto">
              <a:spcBef>
                <a:spcPts val="0"/>
              </a:spcBef>
              <a:spcAft>
                <a:spcPts val="0"/>
              </a:spcAft>
              <a:buClrTx/>
              <a:buNone/>
              <a:defRPr/>
            </a:pPr>
            <a:r>
              <a:rPr lang="en-GB" sz="1400" dirty="0">
                <a:solidFill>
                  <a:srgbClr val="585858"/>
                </a:solidFill>
                <a:cs typeface="Arial" panose="020B0604020202020204" pitchFamily="34" charset="0"/>
              </a:rPr>
              <a:t>These slides look at the examples in more detail, with question prompts to promote discussion among maths teachers. The notes feature reference to further information and guidance within the Core Concepts document.</a:t>
            </a:r>
          </a:p>
        </p:txBody>
      </p:sp>
      <p:pic>
        <p:nvPicPr>
          <p:cNvPr id="3" name="Picture 2" descr="Logo, icon&#10;&#10;Description automatically generated">
            <a:extLst>
              <a:ext uri="{FF2B5EF4-FFF2-40B4-BE49-F238E27FC236}">
                <a16:creationId xmlns:a16="http://schemas.microsoft.com/office/drawing/2014/main" id="{98372D16-5B8D-44D5-A8F3-B5B81CEA2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355" y="2451568"/>
            <a:ext cx="993650" cy="993650"/>
          </a:xfrm>
          <a:prstGeom prst="rect">
            <a:avLst/>
          </a:prstGeom>
        </p:spPr>
      </p:pic>
      <p:pic>
        <p:nvPicPr>
          <p:cNvPr id="9" name="Picture 8" descr="Icon&#10;&#10;Description automatically generated">
            <a:extLst>
              <a:ext uri="{FF2B5EF4-FFF2-40B4-BE49-F238E27FC236}">
                <a16:creationId xmlns:a16="http://schemas.microsoft.com/office/drawing/2014/main" id="{1D0A02C7-CE34-44AA-8167-2E440C37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355" y="3951785"/>
            <a:ext cx="993650" cy="993650"/>
          </a:xfrm>
          <a:prstGeom prst="rect">
            <a:avLst/>
          </a:prstGeom>
        </p:spPr>
      </p:pic>
    </p:spTree>
    <p:extLst>
      <p:ext uri="{BB962C8B-B14F-4D97-AF65-F5344CB8AC3E}">
        <p14:creationId xmlns:p14="http://schemas.microsoft.com/office/powerpoint/2010/main" val="299831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340769"/>
            <a:ext cx="4891318" cy="4248472"/>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Example 6 looks again at transforming equations, now drawing attention to the idea that removing one of the terms makes it easier to find a solution. How does this approach differ from how you have taught this in the past? </a:t>
            </a:r>
          </a:p>
          <a:p>
            <a:pPr marL="360000" lvl="1" fontAlgn="auto">
              <a:lnSpc>
                <a:spcPct val="100000"/>
              </a:lnSpc>
              <a:spcBef>
                <a:spcPts val="0"/>
              </a:spcBef>
              <a:spcAft>
                <a:spcPts val="1200"/>
              </a:spcAft>
              <a:buClrTx/>
            </a:pPr>
            <a:r>
              <a:rPr lang="en-GB" sz="2400" dirty="0"/>
              <a:t>What is the benefit of giving students opportunities to manipulate algebra, without a focus on solving?</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63352" y="1776676"/>
            <a:ext cx="6453861"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188A70AB-1088-4B4D-BB08-BD1F8F8378CC}"/>
              </a:ext>
            </a:extLst>
          </p:cNvPr>
          <p:cNvSpPr txBox="1"/>
          <p:nvPr/>
        </p:nvSpPr>
        <p:spPr>
          <a:xfrm>
            <a:off x="367445" y="1884495"/>
            <a:ext cx="6349768" cy="646331"/>
          </a:xfrm>
          <a:prstGeom prst="rect">
            <a:avLst/>
          </a:prstGeom>
          <a:noFill/>
        </p:spPr>
        <p:txBody>
          <a:bodyPr wrap="square">
            <a:spAutoFit/>
          </a:bodyPr>
          <a:lstStyle/>
          <a:p>
            <a:pPr algn="ctr">
              <a:buNone/>
            </a:pPr>
            <a:r>
              <a:rPr lang="en-GB" sz="1800" dirty="0">
                <a:effectLst/>
                <a:latin typeface="+mj-lt"/>
                <a:ea typeface="Calibri" panose="020F0502020204030204" pitchFamily="34" charset="0"/>
                <a:cs typeface="Times New Roman" panose="02020603050405020304" pitchFamily="18" charset="0"/>
              </a:rPr>
              <a:t>Explain why the two highlighted transformations are useful in finding a solution to the equation 6x + 15 = 2x + 21.</a:t>
            </a:r>
            <a:endParaRPr lang="en-GB" sz="1800" dirty="0">
              <a:latin typeface="+mj-lt"/>
            </a:endParaRPr>
          </a:p>
        </p:txBody>
      </p:sp>
      <p:sp>
        <p:nvSpPr>
          <p:cNvPr id="10" name="Title 1">
            <a:extLst>
              <a:ext uri="{FF2B5EF4-FFF2-40B4-BE49-F238E27FC236}">
                <a16:creationId xmlns:a16="http://schemas.microsoft.com/office/drawing/2014/main" id="{E515EDB3-E0D3-4486-B5B7-F4681B2C5B78}"/>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2000" b="1" dirty="0"/>
              <a:t>Understand the manipulations that will efficiently work towards solving an equation</a:t>
            </a:r>
            <a:endParaRPr lang="en-GB" b="1" dirty="0"/>
          </a:p>
        </p:txBody>
      </p:sp>
      <p:pic>
        <p:nvPicPr>
          <p:cNvPr id="2" name="Picture 1">
            <a:extLst>
              <a:ext uri="{FF2B5EF4-FFF2-40B4-BE49-F238E27FC236}">
                <a16:creationId xmlns:a16="http://schemas.microsoft.com/office/drawing/2014/main" id="{4A07046A-F121-4292-92B6-21AD05618215}"/>
              </a:ext>
            </a:extLst>
          </p:cNvPr>
          <p:cNvPicPr>
            <a:picLocks noChangeAspect="1"/>
          </p:cNvPicPr>
          <p:nvPr/>
        </p:nvPicPr>
        <p:blipFill>
          <a:blip r:embed="rId4"/>
          <a:stretch>
            <a:fillRect/>
          </a:stretch>
        </p:blipFill>
        <p:spPr>
          <a:xfrm>
            <a:off x="565698" y="2638645"/>
            <a:ext cx="5953261" cy="2731245"/>
          </a:xfrm>
          <a:prstGeom prst="rect">
            <a:avLst/>
          </a:prstGeom>
        </p:spPr>
      </p:pic>
    </p:spTree>
    <p:custDataLst>
      <p:tags r:id="rId1"/>
    </p:custDataLst>
    <p:extLst>
      <p:ext uri="{BB962C8B-B14F-4D97-AF65-F5344CB8AC3E}">
        <p14:creationId xmlns:p14="http://schemas.microsoft.com/office/powerpoint/2010/main" val="820618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the manipulations that will efficiently work towards solving an equation</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131731" y="1083399"/>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a:t>
            </a:r>
            <a:endParaRPr lang="en-GB" dirty="0"/>
          </a:p>
        </p:txBody>
      </p:sp>
      <p:sp>
        <p:nvSpPr>
          <p:cNvPr id="5" name="TextBox 4">
            <a:extLst>
              <a:ext uri="{FF2B5EF4-FFF2-40B4-BE49-F238E27FC236}">
                <a16:creationId xmlns:a16="http://schemas.microsoft.com/office/drawing/2014/main" id="{CED10516-1493-407E-9FB8-8FCAD6FCECD0}"/>
              </a:ext>
            </a:extLst>
          </p:cNvPr>
          <p:cNvSpPr txBox="1"/>
          <p:nvPr/>
        </p:nvSpPr>
        <p:spPr>
          <a:xfrm>
            <a:off x="7032104" y="1545064"/>
            <a:ext cx="3528392" cy="4374531"/>
          </a:xfrm>
          <a:prstGeom prst="rect">
            <a:avLst/>
          </a:prstGeom>
          <a:noFill/>
        </p:spPr>
        <p:txBody>
          <a:bodyPr wrap="square">
            <a:spAutoFit/>
          </a:bodyPr>
          <a:lstStyle/>
          <a:p>
            <a:pPr marL="514350" indent="-720000">
              <a:spcBef>
                <a:spcPts val="400"/>
              </a:spcBef>
              <a:spcAft>
                <a:spcPts val="1200"/>
              </a:spcAft>
              <a:buFont typeface="+mj-lt"/>
              <a:buAutoNum type="romanLcPeriod"/>
              <a:tabLst>
                <a:tab pos="548640" algn="l"/>
              </a:tabLst>
            </a:pPr>
            <a:r>
              <a:rPr lang="en-GB" dirty="0">
                <a:effectLst/>
                <a:latin typeface="+mj-lt"/>
                <a:ea typeface="Calibri" panose="020F0502020204030204" pitchFamily="34" charset="0"/>
                <a:cs typeface="Times New Roman" panose="02020603050405020304" pitchFamily="18" charset="0"/>
              </a:rPr>
              <a:t>d − 9 = 3 − 3d </a:t>
            </a:r>
          </a:p>
          <a:p>
            <a:pPr marL="514350" indent="-720000">
              <a:spcBef>
                <a:spcPts val="400"/>
              </a:spcBef>
              <a:spcAft>
                <a:spcPts val="1200"/>
              </a:spcAft>
              <a:buFont typeface="+mj-lt"/>
              <a:buAutoNum type="romanLcPeriod"/>
              <a:tabLst>
                <a:tab pos="552450" algn="l"/>
              </a:tabLst>
            </a:pPr>
            <a:r>
              <a:rPr lang="en-GB" dirty="0">
                <a:effectLst/>
                <a:latin typeface="+mj-lt"/>
                <a:ea typeface="Calibri" panose="020F0502020204030204" pitchFamily="34" charset="0"/>
                <a:cs typeface="Times New Roman" panose="02020603050405020304" pitchFamily="18" charset="0"/>
              </a:rPr>
              <a:t>−9 = 3 − 4d </a:t>
            </a:r>
          </a:p>
          <a:p>
            <a:pPr marL="514350" indent="-720000">
              <a:spcBef>
                <a:spcPts val="400"/>
              </a:spcBef>
              <a:spcAft>
                <a:spcPts val="1200"/>
              </a:spcAft>
              <a:buFont typeface="+mj-lt"/>
              <a:buAutoNum type="romanLcPeriod"/>
              <a:tabLst>
                <a:tab pos="552450" algn="l"/>
              </a:tabLst>
            </a:pPr>
            <a:r>
              <a:rPr lang="en-GB" dirty="0">
                <a:effectLst/>
                <a:latin typeface="+mj-lt"/>
                <a:ea typeface="Calibri" panose="020F0502020204030204" pitchFamily="34" charset="0"/>
                <a:cs typeface="Times New Roman" panose="02020603050405020304" pitchFamily="18" charset="0"/>
              </a:rPr>
              <a:t>11d = 7d + 12</a:t>
            </a:r>
          </a:p>
          <a:p>
            <a:pPr marL="514350" indent="-720000">
              <a:spcBef>
                <a:spcPts val="400"/>
              </a:spcBef>
              <a:spcAft>
                <a:spcPts val="1200"/>
              </a:spcAft>
              <a:buFont typeface="+mj-lt"/>
              <a:buAutoNum type="romanLcPeriod"/>
              <a:tabLst>
                <a:tab pos="552450" algn="l"/>
              </a:tabLst>
            </a:pPr>
            <a:r>
              <a:rPr lang="en-GB" dirty="0">
                <a:effectLst/>
                <a:latin typeface="+mj-lt"/>
                <a:ea typeface="Calibri" panose="020F0502020204030204" pitchFamily="34" charset="0"/>
                <a:cs typeface="Times New Roman" panose="02020603050405020304" pitchFamily="18" charset="0"/>
              </a:rPr>
              <a:t>10d − 9 = 6d + 3</a:t>
            </a:r>
          </a:p>
          <a:p>
            <a:pPr marL="514350" indent="-720000">
              <a:spcBef>
                <a:spcPts val="400"/>
              </a:spcBef>
              <a:spcAft>
                <a:spcPts val="1200"/>
              </a:spcAft>
              <a:buFont typeface="+mj-lt"/>
              <a:buAutoNum type="romanLcPeriod"/>
              <a:tabLst>
                <a:tab pos="552450" algn="l"/>
              </a:tabLst>
            </a:pPr>
            <a:r>
              <a:rPr lang="en-GB" dirty="0">
                <a:effectLst/>
                <a:latin typeface="+mj-lt"/>
                <a:ea typeface="Calibri" panose="020F0502020204030204" pitchFamily="34" charset="0"/>
                <a:cs typeface="Times New Roman" panose="02020603050405020304" pitchFamily="18" charset="0"/>
              </a:rPr>
              <a:t>4d − 9 = 3</a:t>
            </a:r>
          </a:p>
          <a:p>
            <a:pPr marL="514350" lvl="0" indent="-720000">
              <a:spcBef>
                <a:spcPts val="400"/>
              </a:spcBef>
              <a:spcAft>
                <a:spcPts val="1200"/>
              </a:spcAft>
              <a:buFont typeface="+mj-lt"/>
              <a:buAutoNum type="romanLcPeriod"/>
              <a:tabLst>
                <a:tab pos="552450" algn="l"/>
              </a:tabLst>
            </a:pPr>
            <a:r>
              <a:rPr lang="en-GB" dirty="0">
                <a:effectLst/>
                <a:latin typeface="+mj-lt"/>
                <a:ea typeface="Calibri" panose="020F0502020204030204" pitchFamily="34" charset="0"/>
                <a:cs typeface="Times New Roman" panose="02020603050405020304" pitchFamily="18" charset="0"/>
              </a:rPr>
              <a:t>11d − 12 = 7d</a:t>
            </a:r>
          </a:p>
          <a:p>
            <a:pPr marL="514350" indent="-720000">
              <a:spcAft>
                <a:spcPts val="1200"/>
              </a:spcAft>
              <a:buFont typeface="+mj-lt"/>
              <a:buAutoNum type="romanLcPeriod"/>
            </a:pPr>
            <a:r>
              <a:rPr lang="en-GB" dirty="0">
                <a:effectLst/>
                <a:latin typeface="+mj-lt"/>
                <a:ea typeface="Calibri" panose="020F0502020204030204" pitchFamily="34" charset="0"/>
                <a:cs typeface="Times New Roman" panose="02020603050405020304" pitchFamily="18" charset="0"/>
              </a:rPr>
              <a:t>0 = 12 − 4d</a:t>
            </a:r>
            <a:endParaRPr lang="en-GB" dirty="0">
              <a:latin typeface="+mj-lt"/>
            </a:endParaRPr>
          </a:p>
        </p:txBody>
      </p:sp>
      <p:sp>
        <p:nvSpPr>
          <p:cNvPr id="7" name="TextBox 6">
            <a:extLst>
              <a:ext uri="{FF2B5EF4-FFF2-40B4-BE49-F238E27FC236}">
                <a16:creationId xmlns:a16="http://schemas.microsoft.com/office/drawing/2014/main" id="{3F87574D-7FE8-4F39-88EE-EFB6D60D64FD}"/>
              </a:ext>
            </a:extLst>
          </p:cNvPr>
          <p:cNvSpPr txBox="1"/>
          <p:nvPr/>
        </p:nvSpPr>
        <p:spPr>
          <a:xfrm>
            <a:off x="670867" y="1988840"/>
            <a:ext cx="5555188" cy="830997"/>
          </a:xfrm>
          <a:prstGeom prst="rect">
            <a:avLst/>
          </a:prstGeom>
          <a:noFill/>
        </p:spPr>
        <p:txBody>
          <a:bodyPr wrap="square">
            <a:spAutoFit/>
          </a:bodyPr>
          <a:lstStyle/>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Parts </a:t>
            </a:r>
            <a:r>
              <a:rPr lang="en-GB" sz="2400" dirty="0" err="1">
                <a:effectLst/>
                <a:latin typeface="+mj-lt"/>
                <a:ea typeface="Calibri" panose="020F0502020204030204" pitchFamily="34" charset="0"/>
                <a:cs typeface="Times New Roman" panose="02020603050405020304" pitchFamily="18" charset="0"/>
              </a:rPr>
              <a:t>i</a:t>
            </a:r>
            <a:r>
              <a:rPr lang="en-GB" sz="2400" dirty="0">
                <a:effectLst/>
                <a:latin typeface="+mj-lt"/>
                <a:ea typeface="Calibri" panose="020F0502020204030204" pitchFamily="34" charset="0"/>
                <a:cs typeface="Times New Roman" panose="02020603050405020304" pitchFamily="18" charset="0"/>
              </a:rPr>
              <a:t>–vii are all correct transformations for </a:t>
            </a:r>
            <a:r>
              <a:rPr lang="en-GB" sz="2400" b="1" dirty="0">
                <a:effectLst/>
                <a:latin typeface="+mj-lt"/>
                <a:ea typeface="Calibri" panose="020F0502020204030204" pitchFamily="34" charset="0"/>
                <a:cs typeface="Times New Roman" panose="02020603050405020304" pitchFamily="18" charset="0"/>
              </a:rPr>
              <a:t>11d − 9 = 7d + 3</a:t>
            </a:r>
            <a:r>
              <a:rPr lang="en-GB" sz="2400" dirty="0">
                <a:effectLst/>
                <a:latin typeface="+mj-lt"/>
                <a:ea typeface="Calibri" panose="020F050202020403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1D2A3472-123A-4E54-8D4A-23A9946F0659}"/>
              </a:ext>
            </a:extLst>
          </p:cNvPr>
          <p:cNvSpPr txBox="1"/>
          <p:nvPr/>
        </p:nvSpPr>
        <p:spPr>
          <a:xfrm>
            <a:off x="670867" y="3263613"/>
            <a:ext cx="5425133" cy="1672253"/>
          </a:xfrm>
          <a:prstGeom prst="rect">
            <a:avLst/>
          </a:prstGeom>
          <a:noFill/>
        </p:spPr>
        <p:txBody>
          <a:bodyPr wrap="square">
            <a:spAutoFit/>
          </a:bodyPr>
          <a:lstStyle/>
          <a:p>
            <a:pPr marL="342900" lvl="0" indent="-342900">
              <a:spcBef>
                <a:spcPts val="400"/>
              </a:spcBef>
              <a:spcAft>
                <a:spcPts val="40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Which ones are helpful in finding a solution?</a:t>
            </a:r>
          </a:p>
          <a:p>
            <a:pPr marL="342900" lvl="0" indent="-342900">
              <a:spcBef>
                <a:spcPts val="400"/>
              </a:spcBef>
              <a:spcAft>
                <a:spcPts val="40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Which would you use to find the value of d? Explain why. </a:t>
            </a:r>
          </a:p>
        </p:txBody>
      </p:sp>
    </p:spTree>
    <p:extLst>
      <p:ext uri="{BB962C8B-B14F-4D97-AF65-F5344CB8AC3E}">
        <p14:creationId xmlns:p14="http://schemas.microsoft.com/office/powerpoint/2010/main" val="4009223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2000" b="1" dirty="0"/>
              <a:t>Understand the manipulations that will efficiently work towards solving an equation</a:t>
            </a:r>
            <a:endParaRPr lang="en-GB" b="1" dirty="0"/>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fontScale="92500" lnSpcReduction="2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Do you have a preference for the order in which equations like this are solved? </a:t>
            </a:r>
          </a:p>
          <a:p>
            <a:pPr marL="360000" lvl="1" fontAlgn="auto">
              <a:lnSpc>
                <a:spcPct val="100000"/>
              </a:lnSpc>
              <a:spcBef>
                <a:spcPts val="0"/>
              </a:spcBef>
              <a:spcAft>
                <a:spcPts val="1200"/>
              </a:spcAft>
              <a:buClrTx/>
            </a:pPr>
            <a:r>
              <a:rPr lang="en-GB" sz="2400" dirty="0"/>
              <a:t>Do you teach students to manipulate the constant terms first – as in parts (iii) and (vi) – or to deal with the unknown first – as in parts (ii) and (v)? </a:t>
            </a:r>
          </a:p>
          <a:p>
            <a:pPr marL="360000" lvl="1" fontAlgn="auto">
              <a:lnSpc>
                <a:spcPct val="100000"/>
              </a:lnSpc>
              <a:spcBef>
                <a:spcPts val="0"/>
              </a:spcBef>
              <a:spcAft>
                <a:spcPts val="1200"/>
              </a:spcAft>
              <a:buClrTx/>
            </a:pPr>
            <a:r>
              <a:rPr lang="en-GB" sz="2400" dirty="0"/>
              <a:t>Do you consider the ‘larger’ term first or the ‘smaller’? </a:t>
            </a:r>
          </a:p>
          <a:p>
            <a:pPr marL="360000" lvl="1" fontAlgn="auto">
              <a:lnSpc>
                <a:spcPct val="100000"/>
              </a:lnSpc>
              <a:spcBef>
                <a:spcPts val="0"/>
              </a:spcBef>
              <a:spcAft>
                <a:spcPts val="1200"/>
              </a:spcAft>
              <a:buClrTx/>
            </a:pPr>
            <a:r>
              <a:rPr lang="en-GB" sz="2400" dirty="0"/>
              <a:t>Why do you teach this particular process?</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676E5F5-F8BD-4B47-BFE0-3CF2D198988C}"/>
              </a:ext>
            </a:extLst>
          </p:cNvPr>
          <p:cNvSpPr txBox="1"/>
          <p:nvPr/>
        </p:nvSpPr>
        <p:spPr>
          <a:xfrm>
            <a:off x="3606498" y="1921318"/>
            <a:ext cx="2849542" cy="3488134"/>
          </a:xfrm>
          <a:prstGeom prst="rect">
            <a:avLst/>
          </a:prstGeom>
          <a:noFill/>
        </p:spPr>
        <p:txBody>
          <a:bodyPr wrap="square">
            <a:spAutoFit/>
          </a:bodyPr>
          <a:lstStyle/>
          <a:p>
            <a:pPr marL="514350" indent="-720000">
              <a:spcBef>
                <a:spcPts val="400"/>
              </a:spcBef>
              <a:spcAft>
                <a:spcPts val="1200"/>
              </a:spcAft>
              <a:buFont typeface="+mj-lt"/>
              <a:buAutoNum type="romanLcPeriod"/>
              <a:tabLst>
                <a:tab pos="548640" algn="l"/>
              </a:tabLst>
            </a:pPr>
            <a:r>
              <a:rPr lang="en-GB" sz="2000" dirty="0">
                <a:effectLst/>
                <a:latin typeface="+mj-lt"/>
                <a:ea typeface="Calibri" panose="020F0502020204030204" pitchFamily="34" charset="0"/>
                <a:cs typeface="Times New Roman" panose="02020603050405020304" pitchFamily="18" charset="0"/>
              </a:rPr>
              <a:t>d − 9 = 3 − 3d </a:t>
            </a:r>
          </a:p>
          <a:p>
            <a:pPr marL="514350" indent="-720000">
              <a:spcBef>
                <a:spcPts val="400"/>
              </a:spcBef>
              <a:spcAft>
                <a:spcPts val="1200"/>
              </a:spcAft>
              <a:buFont typeface="+mj-lt"/>
              <a:buAutoNum type="romanLcPeriod"/>
              <a:tabLst>
                <a:tab pos="552450" algn="l"/>
              </a:tabLst>
            </a:pPr>
            <a:r>
              <a:rPr lang="en-GB" sz="2000" dirty="0">
                <a:effectLst/>
                <a:latin typeface="+mj-lt"/>
                <a:ea typeface="Calibri" panose="020F0502020204030204" pitchFamily="34" charset="0"/>
                <a:cs typeface="Times New Roman" panose="02020603050405020304" pitchFamily="18" charset="0"/>
              </a:rPr>
              <a:t>−9 = 3 − 4d </a:t>
            </a:r>
          </a:p>
          <a:p>
            <a:pPr marL="514350" indent="-720000">
              <a:spcBef>
                <a:spcPts val="400"/>
              </a:spcBef>
              <a:spcAft>
                <a:spcPts val="1200"/>
              </a:spcAft>
              <a:buFont typeface="+mj-lt"/>
              <a:buAutoNum type="romanLcPeriod"/>
              <a:tabLst>
                <a:tab pos="552450" algn="l"/>
              </a:tabLst>
            </a:pPr>
            <a:r>
              <a:rPr lang="en-GB" sz="2000" dirty="0">
                <a:effectLst/>
                <a:latin typeface="+mj-lt"/>
                <a:ea typeface="Calibri" panose="020F0502020204030204" pitchFamily="34" charset="0"/>
                <a:cs typeface="Times New Roman" panose="02020603050405020304" pitchFamily="18" charset="0"/>
              </a:rPr>
              <a:t>11d = 7d + 12</a:t>
            </a:r>
          </a:p>
          <a:p>
            <a:pPr marL="514350" indent="-720000">
              <a:spcBef>
                <a:spcPts val="400"/>
              </a:spcBef>
              <a:spcAft>
                <a:spcPts val="1200"/>
              </a:spcAft>
              <a:buFont typeface="+mj-lt"/>
              <a:buAutoNum type="romanLcPeriod"/>
              <a:tabLst>
                <a:tab pos="552450" algn="l"/>
              </a:tabLst>
            </a:pPr>
            <a:r>
              <a:rPr lang="en-GB" sz="2000" dirty="0">
                <a:effectLst/>
                <a:latin typeface="+mj-lt"/>
                <a:ea typeface="Calibri" panose="020F0502020204030204" pitchFamily="34" charset="0"/>
                <a:cs typeface="Times New Roman" panose="02020603050405020304" pitchFamily="18" charset="0"/>
              </a:rPr>
              <a:t>10d − 9 = 6d + 3</a:t>
            </a:r>
          </a:p>
          <a:p>
            <a:pPr marL="514350" indent="-720000">
              <a:spcBef>
                <a:spcPts val="400"/>
              </a:spcBef>
              <a:spcAft>
                <a:spcPts val="1200"/>
              </a:spcAft>
              <a:buFont typeface="+mj-lt"/>
              <a:buAutoNum type="romanLcPeriod"/>
              <a:tabLst>
                <a:tab pos="552450" algn="l"/>
              </a:tabLst>
            </a:pPr>
            <a:r>
              <a:rPr lang="en-GB" sz="2000" dirty="0">
                <a:effectLst/>
                <a:latin typeface="+mj-lt"/>
                <a:ea typeface="Calibri" panose="020F0502020204030204" pitchFamily="34" charset="0"/>
                <a:cs typeface="Times New Roman" panose="02020603050405020304" pitchFamily="18" charset="0"/>
              </a:rPr>
              <a:t>4d − 9 = 3</a:t>
            </a:r>
          </a:p>
          <a:p>
            <a:pPr marL="514350" lvl="0" indent="-720000">
              <a:spcBef>
                <a:spcPts val="400"/>
              </a:spcBef>
              <a:spcAft>
                <a:spcPts val="1200"/>
              </a:spcAft>
              <a:buFont typeface="+mj-lt"/>
              <a:buAutoNum type="romanLcPeriod"/>
              <a:tabLst>
                <a:tab pos="552450" algn="l"/>
              </a:tabLst>
            </a:pPr>
            <a:r>
              <a:rPr lang="en-GB" sz="2000" dirty="0">
                <a:effectLst/>
                <a:latin typeface="+mj-lt"/>
                <a:ea typeface="Calibri" panose="020F0502020204030204" pitchFamily="34" charset="0"/>
                <a:cs typeface="Times New Roman" panose="02020603050405020304" pitchFamily="18" charset="0"/>
              </a:rPr>
              <a:t>11d − 12 = 7d</a:t>
            </a:r>
          </a:p>
          <a:p>
            <a:pPr marL="514350" indent="-720000">
              <a:spcAft>
                <a:spcPts val="1200"/>
              </a:spcAft>
              <a:buFont typeface="+mj-lt"/>
              <a:buAutoNum type="romanLcPeriod"/>
            </a:pPr>
            <a:r>
              <a:rPr lang="en-GB" sz="2000" dirty="0">
                <a:effectLst/>
                <a:latin typeface="+mj-lt"/>
                <a:ea typeface="Calibri" panose="020F0502020204030204" pitchFamily="34" charset="0"/>
                <a:cs typeface="Times New Roman" panose="02020603050405020304" pitchFamily="18" charset="0"/>
              </a:rPr>
              <a:t>0 = 12 − 4d</a:t>
            </a:r>
            <a:endParaRPr lang="en-GB" sz="2000" dirty="0">
              <a:latin typeface="+mj-lt"/>
            </a:endParaRPr>
          </a:p>
        </p:txBody>
      </p:sp>
      <p:sp>
        <p:nvSpPr>
          <p:cNvPr id="8" name="TextBox 7">
            <a:extLst>
              <a:ext uri="{FF2B5EF4-FFF2-40B4-BE49-F238E27FC236}">
                <a16:creationId xmlns:a16="http://schemas.microsoft.com/office/drawing/2014/main" id="{2544AFAA-8F12-4D26-BCD0-5C9CFEED7260}"/>
              </a:ext>
            </a:extLst>
          </p:cNvPr>
          <p:cNvSpPr txBox="1"/>
          <p:nvPr/>
        </p:nvSpPr>
        <p:spPr>
          <a:xfrm>
            <a:off x="807043" y="2039491"/>
            <a:ext cx="2799455" cy="923330"/>
          </a:xfrm>
          <a:prstGeom prst="rect">
            <a:avLst/>
          </a:prstGeom>
          <a:noFill/>
        </p:spPr>
        <p:txBody>
          <a:bodyPr wrap="square">
            <a:spAutoFit/>
          </a:bodyPr>
          <a:lstStyle/>
          <a:p>
            <a:pPr>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Parts </a:t>
            </a:r>
            <a:r>
              <a:rPr lang="en-GB" sz="1800" dirty="0" err="1">
                <a:effectLst/>
                <a:latin typeface="+mj-lt"/>
                <a:ea typeface="Calibri" panose="020F0502020204030204" pitchFamily="34" charset="0"/>
                <a:cs typeface="Times New Roman" panose="02020603050405020304" pitchFamily="18" charset="0"/>
              </a:rPr>
              <a:t>i</a:t>
            </a:r>
            <a:r>
              <a:rPr lang="en-GB" sz="1800" dirty="0">
                <a:effectLst/>
                <a:latin typeface="+mj-lt"/>
                <a:ea typeface="Calibri" panose="020F0502020204030204" pitchFamily="34" charset="0"/>
                <a:cs typeface="Times New Roman" panose="02020603050405020304" pitchFamily="18" charset="0"/>
              </a:rPr>
              <a:t>–vii are all correct transformations for </a:t>
            </a:r>
            <a:r>
              <a:rPr lang="en-GB" sz="1800" b="1" dirty="0">
                <a:effectLst/>
                <a:latin typeface="+mj-lt"/>
                <a:ea typeface="Calibri" panose="020F0502020204030204" pitchFamily="34" charset="0"/>
                <a:cs typeface="Times New Roman" panose="02020603050405020304" pitchFamily="18" charset="0"/>
              </a:rPr>
              <a:t>11d − 9 = 7d + 3</a:t>
            </a:r>
            <a:r>
              <a:rPr lang="en-GB" sz="1800" dirty="0">
                <a:effectLst/>
                <a:latin typeface="+mj-lt"/>
                <a:ea typeface="Calibri" panose="020F050202020403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3DCBF9EB-AFA7-4B8C-9DDB-1CCCE7C4D64F}"/>
              </a:ext>
            </a:extLst>
          </p:cNvPr>
          <p:cNvSpPr txBox="1"/>
          <p:nvPr/>
        </p:nvSpPr>
        <p:spPr>
          <a:xfrm>
            <a:off x="807043" y="3260780"/>
            <a:ext cx="2616821" cy="1856919"/>
          </a:xfrm>
          <a:prstGeom prst="rect">
            <a:avLst/>
          </a:prstGeom>
          <a:noFill/>
        </p:spPr>
        <p:txBody>
          <a:bodyPr wrap="square">
            <a:spAutoFit/>
          </a:bodyPr>
          <a:lstStyle/>
          <a:p>
            <a:pPr marL="342900" lvl="0" indent="-342900">
              <a:spcBef>
                <a:spcPts val="400"/>
              </a:spcBef>
              <a:spcAft>
                <a:spcPts val="400"/>
              </a:spcAft>
              <a:buFont typeface="+mj-lt"/>
              <a:buAutoNum type="alphaLcParenR"/>
            </a:pPr>
            <a:r>
              <a:rPr lang="en-GB" sz="1800" dirty="0">
                <a:effectLst/>
                <a:latin typeface="+mj-lt"/>
                <a:ea typeface="Calibri" panose="020F0502020204030204" pitchFamily="34" charset="0"/>
                <a:cs typeface="Times New Roman" panose="02020603050405020304" pitchFamily="18" charset="0"/>
              </a:rPr>
              <a:t>Which ones are helpful in finding a solution?</a:t>
            </a:r>
          </a:p>
          <a:p>
            <a:pPr marL="342900" lvl="0" indent="-342900">
              <a:spcBef>
                <a:spcPts val="400"/>
              </a:spcBef>
              <a:spcAft>
                <a:spcPts val="400"/>
              </a:spcAft>
              <a:buFont typeface="+mj-lt"/>
              <a:buAutoNum type="alphaLcParenR"/>
            </a:pPr>
            <a:r>
              <a:rPr lang="en-GB" sz="1800" dirty="0">
                <a:effectLst/>
                <a:latin typeface="+mj-lt"/>
                <a:ea typeface="Calibri" panose="020F0502020204030204" pitchFamily="34" charset="0"/>
                <a:cs typeface="Times New Roman" panose="02020603050405020304" pitchFamily="18" charset="0"/>
              </a:rPr>
              <a:t>Which would you use to find the value of d? Explain why. </a:t>
            </a:r>
          </a:p>
        </p:txBody>
      </p:sp>
    </p:spTree>
    <p:custDataLst>
      <p:tags r:id="rId1"/>
    </p:custDataLst>
    <p:extLst>
      <p:ext uri="{BB962C8B-B14F-4D97-AF65-F5344CB8AC3E}">
        <p14:creationId xmlns:p14="http://schemas.microsoft.com/office/powerpoint/2010/main" val="141724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the manipulations that will efficiently work towards solving an equation</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8 </a:t>
            </a:r>
            <a:endParaRPr lang="en-GB" dirty="0"/>
          </a:p>
        </p:txBody>
      </p:sp>
      <p:sp>
        <p:nvSpPr>
          <p:cNvPr id="5" name="TextBox 4">
            <a:extLst>
              <a:ext uri="{FF2B5EF4-FFF2-40B4-BE49-F238E27FC236}">
                <a16:creationId xmlns:a16="http://schemas.microsoft.com/office/drawing/2014/main" id="{9B8EF418-3C2D-4C1A-BB86-E8468443D29B}"/>
              </a:ext>
            </a:extLst>
          </p:cNvPr>
          <p:cNvSpPr txBox="1"/>
          <p:nvPr/>
        </p:nvSpPr>
        <p:spPr>
          <a:xfrm>
            <a:off x="259840" y="1565783"/>
            <a:ext cx="11524792" cy="830997"/>
          </a:xfrm>
          <a:prstGeom prst="rect">
            <a:avLst/>
          </a:prstGeom>
          <a:noFill/>
        </p:spPr>
        <p:txBody>
          <a:bodyPr wrap="square">
            <a:spAutoFit/>
          </a:bodyPr>
          <a:lstStyle/>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Use the given information to fill in each gap with a number or an expression so that the equations balance.</a:t>
            </a:r>
          </a:p>
        </p:txBody>
      </p:sp>
      <p:cxnSp>
        <p:nvCxnSpPr>
          <p:cNvPr id="8" name="Straight Arrow Connector 7">
            <a:extLst>
              <a:ext uri="{FF2B5EF4-FFF2-40B4-BE49-F238E27FC236}">
                <a16:creationId xmlns:a16="http://schemas.microsoft.com/office/drawing/2014/main" id="{CAE51EC3-A101-4B5A-B4CF-530FF06DDEA4}"/>
              </a:ext>
            </a:extLst>
          </p:cNvPr>
          <p:cNvCxnSpPr>
            <a:cxnSpLocks/>
            <a:stCxn id="4" idx="2"/>
            <a:endCxn id="9" idx="1"/>
          </p:cNvCxnSpPr>
          <p:nvPr/>
        </p:nvCxnSpPr>
        <p:spPr>
          <a:xfrm>
            <a:off x="1209141" y="3054933"/>
            <a:ext cx="551154" cy="54354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5FC053B-4244-413B-8876-B1A8846D63C2}"/>
              </a:ext>
            </a:extLst>
          </p:cNvPr>
          <p:cNvCxnSpPr>
            <a:cxnSpLocks/>
            <a:stCxn id="9" idx="0"/>
          </p:cNvCxnSpPr>
          <p:nvPr/>
        </p:nvCxnSpPr>
        <p:spPr>
          <a:xfrm flipV="1">
            <a:off x="2480375" y="2845839"/>
            <a:ext cx="598890" cy="52181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716BA54-79DE-4D1D-8262-A7EC9F0BB188}"/>
              </a:ext>
            </a:extLst>
          </p:cNvPr>
          <p:cNvCxnSpPr>
            <a:cxnSpLocks/>
          </p:cNvCxnSpPr>
          <p:nvPr/>
        </p:nvCxnSpPr>
        <p:spPr>
          <a:xfrm>
            <a:off x="3885996" y="3085663"/>
            <a:ext cx="1163876" cy="76555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AAA2339-F5D4-4919-A3D9-2FC2A5B95F7F}"/>
              </a:ext>
            </a:extLst>
          </p:cNvPr>
          <p:cNvSpPr/>
          <p:nvPr/>
        </p:nvSpPr>
        <p:spPr>
          <a:xfrm>
            <a:off x="633077" y="2593268"/>
            <a:ext cx="1152128" cy="4616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solidFill>
                  <a:srgbClr val="585858"/>
                </a:solidFill>
              </a:rPr>
              <a:t>n = 2</a:t>
            </a:r>
          </a:p>
        </p:txBody>
      </p:sp>
      <p:sp>
        <p:nvSpPr>
          <p:cNvPr id="9" name="Rectangle 8">
            <a:extLst>
              <a:ext uri="{FF2B5EF4-FFF2-40B4-BE49-F238E27FC236}">
                <a16:creationId xmlns:a16="http://schemas.microsoft.com/office/drawing/2014/main" id="{6F780F63-812A-4ABE-A14F-4670F8AB55B2}"/>
              </a:ext>
            </a:extLst>
          </p:cNvPr>
          <p:cNvSpPr/>
          <p:nvPr/>
        </p:nvSpPr>
        <p:spPr>
          <a:xfrm>
            <a:off x="1760295" y="3367649"/>
            <a:ext cx="1440160" cy="4616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solidFill>
                  <a:srgbClr val="585858"/>
                </a:solidFill>
              </a:rPr>
              <a:t>11n = __</a:t>
            </a:r>
          </a:p>
        </p:txBody>
      </p:sp>
      <p:sp>
        <p:nvSpPr>
          <p:cNvPr id="14" name="Rectangle 13">
            <a:extLst>
              <a:ext uri="{FF2B5EF4-FFF2-40B4-BE49-F238E27FC236}">
                <a16:creationId xmlns:a16="http://schemas.microsoft.com/office/drawing/2014/main" id="{6956DF5F-183B-4351-8E23-52E7DAF9A9EB}"/>
              </a:ext>
            </a:extLst>
          </p:cNvPr>
          <p:cNvSpPr/>
          <p:nvPr/>
        </p:nvSpPr>
        <p:spPr>
          <a:xfrm>
            <a:off x="3063072" y="2646019"/>
            <a:ext cx="2099980" cy="4616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solidFill>
                  <a:srgbClr val="585858"/>
                </a:solidFill>
              </a:rPr>
              <a:t>11n + 7 = __</a:t>
            </a:r>
          </a:p>
        </p:txBody>
      </p:sp>
      <p:sp>
        <p:nvSpPr>
          <p:cNvPr id="17" name="Rectangle 16">
            <a:extLst>
              <a:ext uri="{FF2B5EF4-FFF2-40B4-BE49-F238E27FC236}">
                <a16:creationId xmlns:a16="http://schemas.microsoft.com/office/drawing/2014/main" id="{A36A4AEF-315D-40FB-9979-C9FE71A50766}"/>
              </a:ext>
            </a:extLst>
          </p:cNvPr>
          <p:cNvSpPr/>
          <p:nvPr/>
        </p:nvSpPr>
        <p:spPr>
          <a:xfrm>
            <a:off x="4004256" y="3851221"/>
            <a:ext cx="1989868" cy="4616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solidFill>
                  <a:srgbClr val="585858"/>
                </a:solidFill>
              </a:rPr>
              <a:t>13n + 7 = __</a:t>
            </a:r>
          </a:p>
        </p:txBody>
      </p:sp>
      <p:cxnSp>
        <p:nvCxnSpPr>
          <p:cNvPr id="18" name="Straight Arrow Connector 17">
            <a:extLst>
              <a:ext uri="{FF2B5EF4-FFF2-40B4-BE49-F238E27FC236}">
                <a16:creationId xmlns:a16="http://schemas.microsoft.com/office/drawing/2014/main" id="{51EF7136-FD38-4852-BFCB-9F55051F8FA3}"/>
              </a:ext>
            </a:extLst>
          </p:cNvPr>
          <p:cNvCxnSpPr>
            <a:cxnSpLocks/>
            <a:stCxn id="21" idx="2"/>
            <a:endCxn id="22" idx="1"/>
          </p:cNvCxnSpPr>
          <p:nvPr/>
        </p:nvCxnSpPr>
        <p:spPr>
          <a:xfrm>
            <a:off x="7028950" y="3086260"/>
            <a:ext cx="717996" cy="53412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BFFD420-71A2-4549-9BEC-F50F325718EE}"/>
              </a:ext>
            </a:extLst>
          </p:cNvPr>
          <p:cNvCxnSpPr>
            <a:cxnSpLocks/>
            <a:stCxn id="22" idx="0"/>
          </p:cNvCxnSpPr>
          <p:nvPr/>
        </p:nvCxnSpPr>
        <p:spPr>
          <a:xfrm flipV="1">
            <a:off x="8467026" y="2845839"/>
            <a:ext cx="580436" cy="5437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C800D14-2785-4500-ADDC-2C8838692E46}"/>
              </a:ext>
            </a:extLst>
          </p:cNvPr>
          <p:cNvCxnSpPr>
            <a:cxnSpLocks/>
          </p:cNvCxnSpPr>
          <p:nvPr/>
        </p:nvCxnSpPr>
        <p:spPr>
          <a:xfrm>
            <a:off x="9814959" y="3085663"/>
            <a:ext cx="1163876" cy="76555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CEC2435-5D66-4680-91D7-730BEC228C3A}"/>
              </a:ext>
            </a:extLst>
          </p:cNvPr>
          <p:cNvSpPr/>
          <p:nvPr/>
        </p:nvSpPr>
        <p:spPr>
          <a:xfrm>
            <a:off x="6452886" y="2624595"/>
            <a:ext cx="1152128" cy="4616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solidFill>
                  <a:srgbClr val="585858"/>
                </a:solidFill>
              </a:rPr>
              <a:t>t = __</a:t>
            </a:r>
          </a:p>
        </p:txBody>
      </p:sp>
      <p:sp>
        <p:nvSpPr>
          <p:cNvPr id="22" name="Rectangle 21">
            <a:extLst>
              <a:ext uri="{FF2B5EF4-FFF2-40B4-BE49-F238E27FC236}">
                <a16:creationId xmlns:a16="http://schemas.microsoft.com/office/drawing/2014/main" id="{5EA6256F-3BC8-4AD3-B98A-32D8AB7ED782}"/>
              </a:ext>
            </a:extLst>
          </p:cNvPr>
          <p:cNvSpPr/>
          <p:nvPr/>
        </p:nvSpPr>
        <p:spPr>
          <a:xfrm>
            <a:off x="7746946" y="3389556"/>
            <a:ext cx="1440160" cy="4616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solidFill>
                  <a:srgbClr val="585858"/>
                </a:solidFill>
              </a:rPr>
              <a:t>3t = __</a:t>
            </a:r>
          </a:p>
        </p:txBody>
      </p:sp>
      <p:sp>
        <p:nvSpPr>
          <p:cNvPr id="23" name="Rectangle 22">
            <a:extLst>
              <a:ext uri="{FF2B5EF4-FFF2-40B4-BE49-F238E27FC236}">
                <a16:creationId xmlns:a16="http://schemas.microsoft.com/office/drawing/2014/main" id="{5F05B0E4-590E-430E-B3AD-378263E7FC86}"/>
              </a:ext>
            </a:extLst>
          </p:cNvPr>
          <p:cNvSpPr/>
          <p:nvPr/>
        </p:nvSpPr>
        <p:spPr>
          <a:xfrm>
            <a:off x="9046501" y="2635955"/>
            <a:ext cx="2099980" cy="4616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solidFill>
                  <a:srgbClr val="585858"/>
                </a:solidFill>
              </a:rPr>
              <a:t>3t – 1 = 23</a:t>
            </a:r>
          </a:p>
        </p:txBody>
      </p:sp>
      <p:sp>
        <p:nvSpPr>
          <p:cNvPr id="24" name="Rectangle 23">
            <a:extLst>
              <a:ext uri="{FF2B5EF4-FFF2-40B4-BE49-F238E27FC236}">
                <a16:creationId xmlns:a16="http://schemas.microsoft.com/office/drawing/2014/main" id="{4865A88B-7A88-419F-A1D3-FD9E520F6171}"/>
              </a:ext>
            </a:extLst>
          </p:cNvPr>
          <p:cNvSpPr/>
          <p:nvPr/>
        </p:nvSpPr>
        <p:spPr>
          <a:xfrm>
            <a:off x="9933219" y="3851221"/>
            <a:ext cx="1989868" cy="4616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solidFill>
                  <a:srgbClr val="585858"/>
                </a:solidFill>
              </a:rPr>
              <a:t>5t – 1 = __</a:t>
            </a:r>
          </a:p>
        </p:txBody>
      </p:sp>
      <p:cxnSp>
        <p:nvCxnSpPr>
          <p:cNvPr id="25" name="Straight Arrow Connector 24">
            <a:extLst>
              <a:ext uri="{FF2B5EF4-FFF2-40B4-BE49-F238E27FC236}">
                <a16:creationId xmlns:a16="http://schemas.microsoft.com/office/drawing/2014/main" id="{E57A215A-61A9-4515-8D0A-495030056C58}"/>
              </a:ext>
            </a:extLst>
          </p:cNvPr>
          <p:cNvCxnSpPr>
            <a:stCxn id="28" idx="2"/>
          </p:cNvCxnSpPr>
          <p:nvPr/>
        </p:nvCxnSpPr>
        <p:spPr>
          <a:xfrm>
            <a:off x="3717018" y="5318100"/>
            <a:ext cx="792088" cy="5464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B77207B-964E-4203-80E9-0003A5A615D0}"/>
              </a:ext>
            </a:extLst>
          </p:cNvPr>
          <p:cNvCxnSpPr>
            <a:cxnSpLocks/>
            <a:stCxn id="29" idx="0"/>
          </p:cNvCxnSpPr>
          <p:nvPr/>
        </p:nvCxnSpPr>
        <p:spPr>
          <a:xfrm flipV="1">
            <a:off x="5229186" y="5087268"/>
            <a:ext cx="598890" cy="52181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A258E43-BA92-4CB7-A61D-AF56194837B1}"/>
              </a:ext>
            </a:extLst>
          </p:cNvPr>
          <p:cNvCxnSpPr>
            <a:cxnSpLocks/>
          </p:cNvCxnSpPr>
          <p:nvPr/>
        </p:nvCxnSpPr>
        <p:spPr>
          <a:xfrm>
            <a:off x="6767110" y="5305185"/>
            <a:ext cx="1163876" cy="76555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C1E704A6-5912-4776-97E8-CBBB5B4C16A8}"/>
              </a:ext>
            </a:extLst>
          </p:cNvPr>
          <p:cNvSpPr/>
          <p:nvPr/>
        </p:nvSpPr>
        <p:spPr>
          <a:xfrm>
            <a:off x="3140954" y="4856435"/>
            <a:ext cx="1152128" cy="4616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solidFill>
                  <a:srgbClr val="585858"/>
                </a:solidFill>
              </a:rPr>
              <a:t>m = __</a:t>
            </a:r>
          </a:p>
        </p:txBody>
      </p:sp>
      <p:sp>
        <p:nvSpPr>
          <p:cNvPr id="29" name="Rectangle 28">
            <a:extLst>
              <a:ext uri="{FF2B5EF4-FFF2-40B4-BE49-F238E27FC236}">
                <a16:creationId xmlns:a16="http://schemas.microsoft.com/office/drawing/2014/main" id="{65D2F64B-6327-40E3-B27F-1647EE2AE80E}"/>
              </a:ext>
            </a:extLst>
          </p:cNvPr>
          <p:cNvSpPr/>
          <p:nvPr/>
        </p:nvSpPr>
        <p:spPr>
          <a:xfrm>
            <a:off x="4509106" y="5609078"/>
            <a:ext cx="1440160" cy="4616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solidFill>
                  <a:srgbClr val="585858"/>
                </a:solidFill>
              </a:rPr>
              <a:t>5m = __</a:t>
            </a:r>
          </a:p>
        </p:txBody>
      </p:sp>
      <p:sp>
        <p:nvSpPr>
          <p:cNvPr id="30" name="Rectangle 29">
            <a:extLst>
              <a:ext uri="{FF2B5EF4-FFF2-40B4-BE49-F238E27FC236}">
                <a16:creationId xmlns:a16="http://schemas.microsoft.com/office/drawing/2014/main" id="{0BFEABE1-0C58-422E-9391-3BF959EBF67E}"/>
              </a:ext>
            </a:extLst>
          </p:cNvPr>
          <p:cNvSpPr/>
          <p:nvPr/>
        </p:nvSpPr>
        <p:spPr>
          <a:xfrm>
            <a:off x="5831006" y="4856434"/>
            <a:ext cx="2099980" cy="4616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solidFill>
                  <a:srgbClr val="585858"/>
                </a:solidFill>
              </a:rPr>
              <a:t>5m + 6 = __</a:t>
            </a:r>
          </a:p>
        </p:txBody>
      </p:sp>
      <p:sp>
        <p:nvSpPr>
          <p:cNvPr id="31" name="Rectangle 30">
            <a:extLst>
              <a:ext uri="{FF2B5EF4-FFF2-40B4-BE49-F238E27FC236}">
                <a16:creationId xmlns:a16="http://schemas.microsoft.com/office/drawing/2014/main" id="{A3B6CFE2-3ED1-4E9A-8BC1-595F06B1BA76}"/>
              </a:ext>
            </a:extLst>
          </p:cNvPr>
          <p:cNvSpPr/>
          <p:nvPr/>
        </p:nvSpPr>
        <p:spPr>
          <a:xfrm>
            <a:off x="6885370" y="6070743"/>
            <a:ext cx="2595006" cy="4616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solidFill>
                  <a:srgbClr val="585858"/>
                </a:solidFill>
              </a:rPr>
              <a:t>2m + 6 = 61 – 3m </a:t>
            </a:r>
          </a:p>
        </p:txBody>
      </p:sp>
      <p:sp>
        <p:nvSpPr>
          <p:cNvPr id="33" name="TextBox 32">
            <a:extLst>
              <a:ext uri="{FF2B5EF4-FFF2-40B4-BE49-F238E27FC236}">
                <a16:creationId xmlns:a16="http://schemas.microsoft.com/office/drawing/2014/main" id="{240054B7-433F-4C3E-A955-B3F64D6CF28C}"/>
              </a:ext>
            </a:extLst>
          </p:cNvPr>
          <p:cNvSpPr txBox="1"/>
          <p:nvPr/>
        </p:nvSpPr>
        <p:spPr>
          <a:xfrm>
            <a:off x="69714" y="2555786"/>
            <a:ext cx="598890" cy="461665"/>
          </a:xfrm>
          <a:prstGeom prst="rect">
            <a:avLst/>
          </a:prstGeom>
          <a:noFill/>
        </p:spPr>
        <p:txBody>
          <a:bodyPr wrap="square">
            <a:spAutoFit/>
          </a:bodyPr>
          <a:lstStyle/>
          <a:p>
            <a:pPr>
              <a:buNone/>
            </a:pPr>
            <a:r>
              <a:rPr lang="en-GB" sz="2400" dirty="0">
                <a:solidFill>
                  <a:srgbClr val="00628C"/>
                </a:solidFill>
                <a:effectLst/>
                <a:latin typeface="+mj-lt"/>
                <a:ea typeface="Calibri" panose="020F0502020204030204" pitchFamily="34" charset="0"/>
                <a:cs typeface="Times New Roman" panose="02020603050405020304" pitchFamily="18" charset="0"/>
              </a:rPr>
              <a:t>a)</a:t>
            </a:r>
            <a:endParaRPr lang="en-GB" sz="2400" dirty="0">
              <a:solidFill>
                <a:srgbClr val="00628C"/>
              </a:solidFill>
            </a:endParaRPr>
          </a:p>
        </p:txBody>
      </p:sp>
      <p:sp>
        <p:nvSpPr>
          <p:cNvPr id="39" name="TextBox 38">
            <a:extLst>
              <a:ext uri="{FF2B5EF4-FFF2-40B4-BE49-F238E27FC236}">
                <a16:creationId xmlns:a16="http://schemas.microsoft.com/office/drawing/2014/main" id="{C30BA709-BD22-455B-904C-EDD995C3F93F}"/>
              </a:ext>
            </a:extLst>
          </p:cNvPr>
          <p:cNvSpPr txBox="1"/>
          <p:nvPr/>
        </p:nvSpPr>
        <p:spPr>
          <a:xfrm>
            <a:off x="5994124" y="2589369"/>
            <a:ext cx="598890" cy="461665"/>
          </a:xfrm>
          <a:prstGeom prst="rect">
            <a:avLst/>
          </a:prstGeom>
          <a:noFill/>
        </p:spPr>
        <p:txBody>
          <a:bodyPr wrap="square">
            <a:spAutoFit/>
          </a:bodyPr>
          <a:lstStyle/>
          <a:p>
            <a:pPr>
              <a:buNone/>
            </a:pPr>
            <a:r>
              <a:rPr lang="en-GB" sz="2400" dirty="0">
                <a:solidFill>
                  <a:srgbClr val="00628C"/>
                </a:solidFill>
                <a:effectLst/>
                <a:latin typeface="+mj-lt"/>
                <a:ea typeface="Calibri" panose="020F0502020204030204" pitchFamily="34" charset="0"/>
                <a:cs typeface="Times New Roman" panose="02020603050405020304" pitchFamily="18" charset="0"/>
              </a:rPr>
              <a:t>b)</a:t>
            </a:r>
            <a:endParaRPr lang="en-GB" sz="2400" dirty="0">
              <a:solidFill>
                <a:srgbClr val="00628C"/>
              </a:solidFill>
            </a:endParaRPr>
          </a:p>
        </p:txBody>
      </p:sp>
      <p:sp>
        <p:nvSpPr>
          <p:cNvPr id="40" name="TextBox 39">
            <a:extLst>
              <a:ext uri="{FF2B5EF4-FFF2-40B4-BE49-F238E27FC236}">
                <a16:creationId xmlns:a16="http://schemas.microsoft.com/office/drawing/2014/main" id="{EB09E8D9-5F4C-45AD-8684-0DF71CAEB8D5}"/>
              </a:ext>
            </a:extLst>
          </p:cNvPr>
          <p:cNvSpPr txBox="1"/>
          <p:nvPr/>
        </p:nvSpPr>
        <p:spPr>
          <a:xfrm>
            <a:off x="2616454" y="4800183"/>
            <a:ext cx="598890" cy="461665"/>
          </a:xfrm>
          <a:prstGeom prst="rect">
            <a:avLst/>
          </a:prstGeom>
          <a:noFill/>
        </p:spPr>
        <p:txBody>
          <a:bodyPr wrap="square">
            <a:spAutoFit/>
          </a:bodyPr>
          <a:lstStyle/>
          <a:p>
            <a:pPr>
              <a:buNone/>
            </a:pPr>
            <a:r>
              <a:rPr lang="en-GB" sz="2400" dirty="0">
                <a:solidFill>
                  <a:srgbClr val="00628C"/>
                </a:solidFill>
                <a:effectLst/>
                <a:latin typeface="+mj-lt"/>
                <a:ea typeface="Calibri" panose="020F0502020204030204" pitchFamily="34" charset="0"/>
                <a:cs typeface="Times New Roman" panose="02020603050405020304" pitchFamily="18" charset="0"/>
              </a:rPr>
              <a:t>c)</a:t>
            </a:r>
            <a:endParaRPr lang="en-GB" sz="2400" dirty="0">
              <a:solidFill>
                <a:srgbClr val="00628C"/>
              </a:solidFill>
            </a:endParaRPr>
          </a:p>
        </p:txBody>
      </p:sp>
    </p:spTree>
    <p:extLst>
      <p:ext uri="{BB962C8B-B14F-4D97-AF65-F5344CB8AC3E}">
        <p14:creationId xmlns:p14="http://schemas.microsoft.com/office/powerpoint/2010/main" val="61428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2000" b="1" dirty="0"/>
              <a:t>Understand the manipulations that will efficiently work towards solving an equation</a:t>
            </a:r>
            <a:endParaRPr lang="en-GB" b="1" dirty="0"/>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8</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478866" y="1741531"/>
            <a:ext cx="5233759"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might this activity build students towards understanding that they can transform equations into simpler equivalent equations to solve them?</a:t>
            </a:r>
          </a:p>
          <a:p>
            <a:pPr marL="360000" lvl="1" fontAlgn="auto">
              <a:lnSpc>
                <a:spcPct val="100000"/>
              </a:lnSpc>
              <a:spcBef>
                <a:spcPts val="0"/>
              </a:spcBef>
              <a:spcAft>
                <a:spcPts val="1200"/>
              </a:spcAft>
              <a:buClrTx/>
            </a:pPr>
            <a:r>
              <a:rPr lang="en-GB" sz="2400" dirty="0"/>
              <a:t>What questions might you ask alongside this? What language might you want students to use?</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5696981" cy="4351764"/>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069E2327-064A-4A8B-88A5-E4E3245904E5}"/>
              </a:ext>
            </a:extLst>
          </p:cNvPr>
          <p:cNvSpPr txBox="1"/>
          <p:nvPr/>
        </p:nvSpPr>
        <p:spPr>
          <a:xfrm>
            <a:off x="983432" y="1829212"/>
            <a:ext cx="598890" cy="461665"/>
          </a:xfrm>
          <a:prstGeom prst="rect">
            <a:avLst/>
          </a:prstGeom>
          <a:noFill/>
        </p:spPr>
        <p:txBody>
          <a:bodyPr wrap="square">
            <a:spAutoFit/>
          </a:bodyPr>
          <a:lstStyle/>
          <a:p>
            <a:pPr>
              <a:buNone/>
            </a:pPr>
            <a:r>
              <a:rPr lang="en-GB" sz="2400" dirty="0">
                <a:solidFill>
                  <a:srgbClr val="00628C"/>
                </a:solidFill>
                <a:effectLst/>
                <a:latin typeface="+mj-lt"/>
                <a:ea typeface="Calibri" panose="020F0502020204030204" pitchFamily="34" charset="0"/>
                <a:cs typeface="Times New Roman" panose="02020603050405020304" pitchFamily="18" charset="0"/>
              </a:rPr>
              <a:t>a)</a:t>
            </a:r>
            <a:endParaRPr lang="en-GB" sz="2400" dirty="0">
              <a:solidFill>
                <a:srgbClr val="00628C"/>
              </a:solidFill>
            </a:endParaRPr>
          </a:p>
        </p:txBody>
      </p:sp>
      <p:sp>
        <p:nvSpPr>
          <p:cNvPr id="11" name="TextBox 10">
            <a:extLst>
              <a:ext uri="{FF2B5EF4-FFF2-40B4-BE49-F238E27FC236}">
                <a16:creationId xmlns:a16="http://schemas.microsoft.com/office/drawing/2014/main" id="{9421C7D8-B5A3-4CDA-BD6E-49140E133628}"/>
              </a:ext>
            </a:extLst>
          </p:cNvPr>
          <p:cNvSpPr txBox="1"/>
          <p:nvPr/>
        </p:nvSpPr>
        <p:spPr>
          <a:xfrm>
            <a:off x="997791" y="3203720"/>
            <a:ext cx="598890" cy="461665"/>
          </a:xfrm>
          <a:prstGeom prst="rect">
            <a:avLst/>
          </a:prstGeom>
          <a:noFill/>
        </p:spPr>
        <p:txBody>
          <a:bodyPr wrap="square">
            <a:spAutoFit/>
          </a:bodyPr>
          <a:lstStyle/>
          <a:p>
            <a:pPr>
              <a:buNone/>
            </a:pPr>
            <a:r>
              <a:rPr lang="en-GB" sz="2400" dirty="0">
                <a:solidFill>
                  <a:srgbClr val="00628C"/>
                </a:solidFill>
                <a:effectLst/>
                <a:latin typeface="+mj-lt"/>
                <a:ea typeface="Calibri" panose="020F0502020204030204" pitchFamily="34" charset="0"/>
                <a:cs typeface="Times New Roman" panose="02020603050405020304" pitchFamily="18" charset="0"/>
              </a:rPr>
              <a:t>b)</a:t>
            </a:r>
            <a:endParaRPr lang="en-GB" sz="2400" dirty="0">
              <a:solidFill>
                <a:srgbClr val="00628C"/>
              </a:solidFill>
            </a:endParaRPr>
          </a:p>
        </p:txBody>
      </p:sp>
      <p:sp>
        <p:nvSpPr>
          <p:cNvPr id="12" name="TextBox 11">
            <a:extLst>
              <a:ext uri="{FF2B5EF4-FFF2-40B4-BE49-F238E27FC236}">
                <a16:creationId xmlns:a16="http://schemas.microsoft.com/office/drawing/2014/main" id="{E62A61DC-EAC9-467E-9B30-4ABC0FF79930}"/>
              </a:ext>
            </a:extLst>
          </p:cNvPr>
          <p:cNvSpPr txBox="1"/>
          <p:nvPr/>
        </p:nvSpPr>
        <p:spPr>
          <a:xfrm>
            <a:off x="983432" y="4614699"/>
            <a:ext cx="598890" cy="461665"/>
          </a:xfrm>
          <a:prstGeom prst="rect">
            <a:avLst/>
          </a:prstGeom>
          <a:noFill/>
        </p:spPr>
        <p:txBody>
          <a:bodyPr wrap="square">
            <a:spAutoFit/>
          </a:bodyPr>
          <a:lstStyle/>
          <a:p>
            <a:pPr>
              <a:buNone/>
            </a:pPr>
            <a:r>
              <a:rPr lang="en-GB" sz="2400" dirty="0">
                <a:solidFill>
                  <a:srgbClr val="00628C"/>
                </a:solidFill>
                <a:effectLst/>
                <a:latin typeface="+mj-lt"/>
                <a:ea typeface="Calibri" panose="020F0502020204030204" pitchFamily="34" charset="0"/>
                <a:cs typeface="Times New Roman" panose="02020603050405020304" pitchFamily="18" charset="0"/>
              </a:rPr>
              <a:t>c)</a:t>
            </a:r>
            <a:endParaRPr lang="en-GB" sz="2400" dirty="0">
              <a:solidFill>
                <a:srgbClr val="00628C"/>
              </a:solidFill>
            </a:endParaRPr>
          </a:p>
        </p:txBody>
      </p:sp>
      <p:pic>
        <p:nvPicPr>
          <p:cNvPr id="5" name="Picture 4">
            <a:extLst>
              <a:ext uri="{FF2B5EF4-FFF2-40B4-BE49-F238E27FC236}">
                <a16:creationId xmlns:a16="http://schemas.microsoft.com/office/drawing/2014/main" id="{FB8DB662-62AB-44F7-918E-35ADEA2661A7}"/>
              </a:ext>
            </a:extLst>
          </p:cNvPr>
          <p:cNvPicPr>
            <a:picLocks noChangeAspect="1"/>
          </p:cNvPicPr>
          <p:nvPr/>
        </p:nvPicPr>
        <p:blipFill>
          <a:blip r:embed="rId4"/>
          <a:stretch>
            <a:fillRect/>
          </a:stretch>
        </p:blipFill>
        <p:spPr>
          <a:xfrm>
            <a:off x="1487488" y="1898219"/>
            <a:ext cx="3456384" cy="1215774"/>
          </a:xfrm>
          <a:prstGeom prst="rect">
            <a:avLst/>
          </a:prstGeom>
        </p:spPr>
      </p:pic>
      <p:pic>
        <p:nvPicPr>
          <p:cNvPr id="6" name="Picture 5">
            <a:extLst>
              <a:ext uri="{FF2B5EF4-FFF2-40B4-BE49-F238E27FC236}">
                <a16:creationId xmlns:a16="http://schemas.microsoft.com/office/drawing/2014/main" id="{8E512925-E8AB-4DA5-B1F2-3AFE2D55FB54}"/>
              </a:ext>
            </a:extLst>
          </p:cNvPr>
          <p:cNvPicPr>
            <a:picLocks noChangeAspect="1"/>
          </p:cNvPicPr>
          <p:nvPr/>
        </p:nvPicPr>
        <p:blipFill>
          <a:blip r:embed="rId5"/>
          <a:stretch>
            <a:fillRect/>
          </a:stretch>
        </p:blipFill>
        <p:spPr>
          <a:xfrm>
            <a:off x="1497454" y="3298733"/>
            <a:ext cx="3615352" cy="1234608"/>
          </a:xfrm>
          <a:prstGeom prst="rect">
            <a:avLst/>
          </a:prstGeom>
        </p:spPr>
      </p:pic>
      <p:pic>
        <p:nvPicPr>
          <p:cNvPr id="7" name="Picture 6">
            <a:extLst>
              <a:ext uri="{FF2B5EF4-FFF2-40B4-BE49-F238E27FC236}">
                <a16:creationId xmlns:a16="http://schemas.microsoft.com/office/drawing/2014/main" id="{A182DB7C-8D83-434C-91CE-115405A93805}"/>
              </a:ext>
            </a:extLst>
          </p:cNvPr>
          <p:cNvPicPr>
            <a:picLocks noChangeAspect="1"/>
          </p:cNvPicPr>
          <p:nvPr/>
        </p:nvPicPr>
        <p:blipFill>
          <a:blip r:embed="rId6"/>
          <a:stretch>
            <a:fillRect/>
          </a:stretch>
        </p:blipFill>
        <p:spPr>
          <a:xfrm>
            <a:off x="1544543" y="4736213"/>
            <a:ext cx="4440939" cy="1252994"/>
          </a:xfrm>
          <a:prstGeom prst="rect">
            <a:avLst/>
          </a:prstGeom>
        </p:spPr>
      </p:pic>
    </p:spTree>
    <p:custDataLst>
      <p:tags r:id="rId1"/>
    </p:custDataLst>
    <p:extLst>
      <p:ext uri="{BB962C8B-B14F-4D97-AF65-F5344CB8AC3E}">
        <p14:creationId xmlns:p14="http://schemas.microsoft.com/office/powerpoint/2010/main" val="653441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the manipulations that will efficiently work towards solving an equation</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9</a:t>
            </a:r>
            <a:endParaRPr lang="en-GB" dirty="0"/>
          </a:p>
        </p:txBody>
      </p:sp>
      <p:sp>
        <p:nvSpPr>
          <p:cNvPr id="5" name="TextBox 4">
            <a:extLst>
              <a:ext uri="{FF2B5EF4-FFF2-40B4-BE49-F238E27FC236}">
                <a16:creationId xmlns:a16="http://schemas.microsoft.com/office/drawing/2014/main" id="{B254157C-9FE4-40E2-90EA-78F9DB43C816}"/>
              </a:ext>
            </a:extLst>
          </p:cNvPr>
          <p:cNvSpPr txBox="1"/>
          <p:nvPr/>
        </p:nvSpPr>
        <p:spPr>
          <a:xfrm>
            <a:off x="623392" y="1968901"/>
            <a:ext cx="6097836" cy="2349361"/>
          </a:xfrm>
          <a:prstGeom prst="rect">
            <a:avLst/>
          </a:prstGeom>
          <a:noFill/>
        </p:spPr>
        <p:txBody>
          <a:bodyPr wrap="square">
            <a:spAutoFit/>
          </a:bodyPr>
          <a:lstStyle/>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Solve these equations.</a:t>
            </a:r>
          </a:p>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	</a:t>
            </a:r>
          </a:p>
          <a:p>
            <a:pPr marL="514350" indent="-514350">
              <a:spcBef>
                <a:spcPts val="400"/>
              </a:spcBef>
              <a:spcAft>
                <a:spcPts val="400"/>
              </a:spcAft>
              <a:buAutoNum type="romanLcParenBoth"/>
            </a:pPr>
            <a:r>
              <a:rPr lang="en-GB" sz="2400" dirty="0">
                <a:effectLst/>
                <a:latin typeface="+mj-lt"/>
                <a:ea typeface="Calibri" panose="020F0502020204030204" pitchFamily="34" charset="0"/>
                <a:cs typeface="Times New Roman" panose="02020603050405020304" pitchFamily="18" charset="0"/>
              </a:rPr>
              <a:t> 5</a:t>
            </a: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400" dirty="0">
                <a:effectLst/>
                <a:latin typeface="+mj-lt"/>
                <a:ea typeface="Calibri" panose="020F0502020204030204" pitchFamily="34" charset="0"/>
                <a:cs typeface="Times New Roman" panose="02020603050405020304" pitchFamily="18" charset="0"/>
              </a:rPr>
              <a:t> + 8 = 43</a:t>
            </a:r>
          </a:p>
          <a:p>
            <a:pPr marL="514350" indent="-514350">
              <a:spcBef>
                <a:spcPts val="400"/>
              </a:spcBef>
              <a:spcAft>
                <a:spcPts val="400"/>
              </a:spcAft>
              <a:buAutoNum type="romanLcParenBoth"/>
            </a:pPr>
            <a:r>
              <a:rPr lang="en-GB" sz="2400" dirty="0">
                <a:effectLst/>
                <a:latin typeface="+mj-lt"/>
                <a:ea typeface="Calibri" panose="020F0502020204030204" pitchFamily="34" charset="0"/>
                <a:cs typeface="Times New Roman" panose="02020603050405020304" pitchFamily="18" charset="0"/>
              </a:rPr>
              <a:t> 7</a:t>
            </a: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400" dirty="0">
                <a:effectLst/>
                <a:latin typeface="+mj-lt"/>
                <a:ea typeface="Calibri" panose="020F0502020204030204" pitchFamily="34" charset="0"/>
                <a:cs typeface="Times New Roman" panose="02020603050405020304" pitchFamily="18" charset="0"/>
              </a:rPr>
              <a:t> + 8 = 2</a:t>
            </a: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400" dirty="0">
                <a:effectLst/>
                <a:latin typeface="+mj-lt"/>
                <a:ea typeface="Calibri" panose="020F0502020204030204" pitchFamily="34" charset="0"/>
                <a:cs typeface="Times New Roman" panose="02020603050405020304" pitchFamily="18" charset="0"/>
              </a:rPr>
              <a:t> + 43</a:t>
            </a:r>
          </a:p>
          <a:p>
            <a:pPr marL="514350" indent="-514350">
              <a:spcBef>
                <a:spcPts val="400"/>
              </a:spcBef>
              <a:spcAft>
                <a:spcPts val="400"/>
              </a:spcAft>
              <a:buAutoNum type="romanLcParenBoth"/>
            </a:pPr>
            <a:r>
              <a:rPr lang="en-GB" sz="2400" dirty="0">
                <a:effectLst/>
                <a:latin typeface="+mj-lt"/>
                <a:ea typeface="Calibri" panose="020F0502020204030204" pitchFamily="34" charset="0"/>
                <a:cs typeface="Times New Roman" panose="02020603050405020304" pitchFamily="18" charset="0"/>
              </a:rPr>
              <a:t> </a:t>
            </a: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400" dirty="0">
                <a:effectLst/>
                <a:latin typeface="+mj-lt"/>
                <a:ea typeface="Calibri" panose="020F0502020204030204" pitchFamily="34" charset="0"/>
                <a:cs typeface="Times New Roman" panose="02020603050405020304" pitchFamily="18" charset="0"/>
              </a:rPr>
              <a:t> + 8 = 43 − 4</a:t>
            </a: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x</a:t>
            </a:r>
            <a:endParaRPr lang="en-GB" sz="2400" dirty="0">
              <a:effectLs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7F080C9-BA1C-43E1-A63B-C042DE2C4F1E}"/>
              </a:ext>
            </a:extLst>
          </p:cNvPr>
          <p:cNvSpPr txBox="1"/>
          <p:nvPr/>
        </p:nvSpPr>
        <p:spPr>
          <a:xfrm>
            <a:off x="4658557" y="2438002"/>
            <a:ext cx="3165635" cy="2349361"/>
          </a:xfrm>
          <a:prstGeom prst="rect">
            <a:avLst/>
          </a:prstGeom>
          <a:noFill/>
        </p:spPr>
        <p:txBody>
          <a:bodyPr wrap="square">
            <a:spAutoFit/>
          </a:bodyPr>
          <a:lstStyle/>
          <a:p>
            <a:pPr lvl="0">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 </a:t>
            </a:r>
          </a:p>
          <a:p>
            <a:pPr marL="514350" lvl="0" indent="-514350">
              <a:spcBef>
                <a:spcPts val="400"/>
              </a:spcBef>
              <a:spcAft>
                <a:spcPts val="400"/>
              </a:spcAft>
              <a:buAutoNum type="romanLcParenBoth"/>
            </a:pPr>
            <a:r>
              <a:rPr lang="en-GB" sz="2400" dirty="0">
                <a:effectLst/>
                <a:latin typeface="+mj-lt"/>
                <a:ea typeface="Calibri" panose="020F0502020204030204" pitchFamily="34" charset="0"/>
                <a:cs typeface="Times New Roman" panose="02020603050405020304" pitchFamily="18" charset="0"/>
              </a:rPr>
              <a:t> 2 − </a:t>
            </a: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 x </a:t>
            </a:r>
            <a:r>
              <a:rPr lang="en-GB" sz="2400" dirty="0">
                <a:effectLst/>
                <a:latin typeface="+mj-lt"/>
                <a:ea typeface="Calibri" panose="020F0502020204030204" pitchFamily="34" charset="0"/>
                <a:cs typeface="Times New Roman" panose="02020603050405020304" pitchFamily="18" charset="0"/>
              </a:rPr>
              <a:t>= 3</a:t>
            </a: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 x </a:t>
            </a:r>
            <a:r>
              <a:rPr lang="en-GB" sz="2400" dirty="0">
                <a:effectLst/>
                <a:latin typeface="+mj-lt"/>
                <a:ea typeface="Calibri" panose="020F0502020204030204" pitchFamily="34" charset="0"/>
                <a:cs typeface="Times New Roman" panose="02020603050405020304" pitchFamily="18" charset="0"/>
              </a:rPr>
              <a:t>− 12</a:t>
            </a:r>
          </a:p>
          <a:p>
            <a:pPr marL="514350" lvl="0" indent="-514350">
              <a:spcBef>
                <a:spcPts val="400"/>
              </a:spcBef>
              <a:spcAft>
                <a:spcPts val="400"/>
              </a:spcAft>
              <a:buAutoNum type="romanLcParenBoth"/>
            </a:pPr>
            <a:r>
              <a:rPr lang="en-GB" sz="2400" dirty="0">
                <a:effectLst/>
                <a:latin typeface="+mj-lt"/>
                <a:ea typeface="Calibri" panose="020F0502020204030204" pitchFamily="34" charset="0"/>
                <a:cs typeface="Times New Roman" panose="02020603050405020304" pitchFamily="18" charset="0"/>
              </a:rPr>
              <a:t> 2 − </a:t>
            </a: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400" dirty="0">
                <a:effectLst/>
                <a:latin typeface="+mj-lt"/>
                <a:ea typeface="Calibri" panose="020F0502020204030204" pitchFamily="34" charset="0"/>
                <a:cs typeface="Times New Roman" panose="02020603050405020304" pitchFamily="18" charset="0"/>
              </a:rPr>
              <a:t> = 12 − 3</a:t>
            </a: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 x </a:t>
            </a:r>
          </a:p>
          <a:p>
            <a:pPr marL="514350" lvl="0" indent="-514350">
              <a:spcBef>
                <a:spcPts val="400"/>
              </a:spcBef>
              <a:spcAft>
                <a:spcPts val="400"/>
              </a:spcAft>
              <a:buAutoNum type="romanLcParenBoth"/>
            </a:pPr>
            <a:r>
              <a:rPr lang="en-GB" sz="2400" dirty="0">
                <a:effectLst/>
                <a:latin typeface="+mj-lt"/>
                <a:ea typeface="Calibri" panose="020F0502020204030204" pitchFamily="34" charset="0"/>
                <a:cs typeface="Times New Roman" panose="02020603050405020304" pitchFamily="18" charset="0"/>
              </a:rPr>
              <a:t> </a:t>
            </a: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400" dirty="0">
                <a:effectLst/>
                <a:latin typeface="+mj-lt"/>
                <a:ea typeface="Calibri" panose="020F0502020204030204" pitchFamily="34" charset="0"/>
                <a:cs typeface="Times New Roman" panose="02020603050405020304" pitchFamily="18" charset="0"/>
              </a:rPr>
              <a:t> − 2 = −3</a:t>
            </a: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400" dirty="0">
                <a:effectLst/>
                <a:latin typeface="+mj-lt"/>
                <a:ea typeface="Calibri" panose="020F0502020204030204" pitchFamily="34" charset="0"/>
                <a:cs typeface="Times New Roman" panose="02020603050405020304" pitchFamily="18" charset="0"/>
              </a:rPr>
              <a:t> − 12</a:t>
            </a:r>
          </a:p>
          <a:p>
            <a:pPr lvl="0">
              <a:spcBef>
                <a:spcPts val="400"/>
              </a:spcBef>
              <a:spcAft>
                <a:spcPts val="400"/>
              </a:spcAft>
              <a:buNone/>
            </a:pPr>
            <a:endParaRPr lang="en-GB" sz="2400" dirty="0">
              <a:effectLst/>
              <a:latin typeface="+mj-l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887B67DD-9BCF-4D3D-A7BA-C95055C83688}"/>
              </a:ext>
            </a:extLst>
          </p:cNvPr>
          <p:cNvSpPr txBox="1"/>
          <p:nvPr/>
        </p:nvSpPr>
        <p:spPr>
          <a:xfrm>
            <a:off x="230324" y="2888378"/>
            <a:ext cx="537084" cy="461665"/>
          </a:xfrm>
          <a:prstGeom prst="rect">
            <a:avLst/>
          </a:prstGeom>
          <a:noFill/>
        </p:spPr>
        <p:txBody>
          <a:bodyPr wrap="square">
            <a:spAutoFit/>
          </a:bodyPr>
          <a:lstStyle/>
          <a:p>
            <a:pPr>
              <a:buNone/>
            </a:pPr>
            <a:r>
              <a:rPr lang="en-GB" sz="2400" dirty="0">
                <a:solidFill>
                  <a:srgbClr val="00628C"/>
                </a:solidFill>
                <a:effectLst/>
                <a:latin typeface="+mj-lt"/>
                <a:ea typeface="Calibri" panose="020F0502020204030204" pitchFamily="34" charset="0"/>
                <a:cs typeface="Times New Roman" panose="02020603050405020304" pitchFamily="18" charset="0"/>
              </a:rPr>
              <a:t>a)</a:t>
            </a:r>
            <a:endParaRPr lang="en-GB" sz="2400" dirty="0"/>
          </a:p>
        </p:txBody>
      </p:sp>
      <p:sp>
        <p:nvSpPr>
          <p:cNvPr id="10" name="TextBox 9">
            <a:extLst>
              <a:ext uri="{FF2B5EF4-FFF2-40B4-BE49-F238E27FC236}">
                <a16:creationId xmlns:a16="http://schemas.microsoft.com/office/drawing/2014/main" id="{08FB9D62-3D4B-4ABA-AE7F-849AB0C46BC6}"/>
              </a:ext>
            </a:extLst>
          </p:cNvPr>
          <p:cNvSpPr txBox="1"/>
          <p:nvPr/>
        </p:nvSpPr>
        <p:spPr>
          <a:xfrm>
            <a:off x="8172276" y="2947183"/>
            <a:ext cx="537084" cy="461665"/>
          </a:xfrm>
          <a:prstGeom prst="rect">
            <a:avLst/>
          </a:prstGeom>
          <a:noFill/>
        </p:spPr>
        <p:txBody>
          <a:bodyPr wrap="square">
            <a:spAutoFit/>
          </a:bodyPr>
          <a:lstStyle/>
          <a:p>
            <a:pPr>
              <a:buNone/>
            </a:pPr>
            <a:r>
              <a:rPr lang="en-GB" sz="2400" dirty="0">
                <a:solidFill>
                  <a:srgbClr val="00628C"/>
                </a:solidFill>
                <a:effectLst/>
                <a:latin typeface="+mj-lt"/>
                <a:ea typeface="Calibri" panose="020F0502020204030204" pitchFamily="34" charset="0"/>
                <a:cs typeface="Times New Roman" panose="02020603050405020304" pitchFamily="18" charset="0"/>
              </a:rPr>
              <a:t>c)</a:t>
            </a:r>
            <a:endParaRPr lang="en-GB" sz="2400" dirty="0"/>
          </a:p>
        </p:txBody>
      </p:sp>
      <p:sp>
        <p:nvSpPr>
          <p:cNvPr id="12" name="TextBox 11">
            <a:extLst>
              <a:ext uri="{FF2B5EF4-FFF2-40B4-BE49-F238E27FC236}">
                <a16:creationId xmlns:a16="http://schemas.microsoft.com/office/drawing/2014/main" id="{61BB5F95-81FE-4A28-BA4D-2DC6D0209BEB}"/>
              </a:ext>
            </a:extLst>
          </p:cNvPr>
          <p:cNvSpPr txBox="1"/>
          <p:nvPr/>
        </p:nvSpPr>
        <p:spPr>
          <a:xfrm>
            <a:off x="8577300" y="2938651"/>
            <a:ext cx="3384376" cy="1348061"/>
          </a:xfrm>
          <a:prstGeom prst="rect">
            <a:avLst/>
          </a:prstGeom>
          <a:noFill/>
        </p:spPr>
        <p:txBody>
          <a:bodyPr wrap="square">
            <a:spAutoFit/>
          </a:bodyPr>
          <a:lstStyle/>
          <a:p>
            <a:pPr marL="514350" indent="-514350">
              <a:buAutoNum type="romanLcParenBoth"/>
            </a:pPr>
            <a:r>
              <a:rPr lang="nn-NO" sz="2400" dirty="0"/>
              <a:t> </a:t>
            </a: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x</a:t>
            </a:r>
            <a:r>
              <a:rPr lang="nn-NO" sz="2400" dirty="0"/>
              <a:t> + 73 = 5</a:t>
            </a: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x</a:t>
            </a:r>
            <a:r>
              <a:rPr lang="nn-NO" sz="2400" dirty="0"/>
              <a:t> + 5</a:t>
            </a:r>
          </a:p>
          <a:p>
            <a:pPr marL="514350" indent="-514350">
              <a:buAutoNum type="romanLcParenBoth"/>
            </a:pPr>
            <a:r>
              <a:rPr lang="nn-NO" sz="2400" dirty="0"/>
              <a:t> </a:t>
            </a: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x</a:t>
            </a:r>
            <a:r>
              <a:rPr lang="nn-NO" sz="2400" dirty="0"/>
              <a:t> + 7.3 = 5</a:t>
            </a: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x</a:t>
            </a:r>
            <a:r>
              <a:rPr lang="nn-NO" sz="2400" dirty="0"/>
              <a:t> + 0.5</a:t>
            </a:r>
          </a:p>
          <a:p>
            <a:pPr marL="514350" indent="-514350">
              <a:buAutoNum type="romanLcParenBoth"/>
            </a:pPr>
            <a:r>
              <a:rPr lang="nn-NO" sz="2400" dirty="0"/>
              <a:t> </a:t>
            </a: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x</a:t>
            </a:r>
            <a:r>
              <a:rPr lang="nn-NO" sz="2400" dirty="0"/>
              <a:t> + 7.3 = 5</a:t>
            </a: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x</a:t>
            </a:r>
            <a:r>
              <a:rPr lang="nn-NO" sz="2400" dirty="0"/>
              <a:t> + 0.5</a:t>
            </a:r>
          </a:p>
        </p:txBody>
      </p:sp>
      <p:sp>
        <p:nvSpPr>
          <p:cNvPr id="13" name="TextBox 12">
            <a:extLst>
              <a:ext uri="{FF2B5EF4-FFF2-40B4-BE49-F238E27FC236}">
                <a16:creationId xmlns:a16="http://schemas.microsoft.com/office/drawing/2014/main" id="{9B12F113-B438-491E-B23D-3F874092DA49}"/>
              </a:ext>
            </a:extLst>
          </p:cNvPr>
          <p:cNvSpPr txBox="1"/>
          <p:nvPr/>
        </p:nvSpPr>
        <p:spPr>
          <a:xfrm>
            <a:off x="4277321" y="2908042"/>
            <a:ext cx="537084" cy="461665"/>
          </a:xfrm>
          <a:prstGeom prst="rect">
            <a:avLst/>
          </a:prstGeom>
          <a:noFill/>
        </p:spPr>
        <p:txBody>
          <a:bodyPr wrap="square">
            <a:spAutoFit/>
          </a:bodyPr>
          <a:lstStyle/>
          <a:p>
            <a:pPr>
              <a:buNone/>
            </a:pPr>
            <a:r>
              <a:rPr lang="en-GB" sz="2400" dirty="0">
                <a:solidFill>
                  <a:srgbClr val="00628C"/>
                </a:solidFill>
                <a:effectLst/>
                <a:latin typeface="+mj-lt"/>
                <a:ea typeface="Calibri" panose="020F0502020204030204" pitchFamily="34" charset="0"/>
                <a:cs typeface="Times New Roman" panose="02020603050405020304" pitchFamily="18" charset="0"/>
              </a:rPr>
              <a:t>b)</a:t>
            </a:r>
            <a:endParaRPr lang="en-GB" sz="2400" dirty="0"/>
          </a:p>
        </p:txBody>
      </p:sp>
    </p:spTree>
    <p:extLst>
      <p:ext uri="{BB962C8B-B14F-4D97-AF65-F5344CB8AC3E}">
        <p14:creationId xmlns:p14="http://schemas.microsoft.com/office/powerpoint/2010/main" val="13382307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2000" b="1" dirty="0"/>
              <a:t>Understand the manipulations that will efficiently work towards solving an equation</a:t>
            </a:r>
            <a:endParaRPr lang="en-GB" b="1" dirty="0"/>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9</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484784"/>
            <a:ext cx="4891318" cy="4248472"/>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is the same and different in each set of three questions?</a:t>
            </a:r>
          </a:p>
          <a:p>
            <a:pPr marL="360000" lvl="1" fontAlgn="auto">
              <a:lnSpc>
                <a:spcPct val="100000"/>
              </a:lnSpc>
              <a:spcBef>
                <a:spcPts val="0"/>
              </a:spcBef>
              <a:spcAft>
                <a:spcPts val="1200"/>
              </a:spcAft>
              <a:buClrTx/>
            </a:pPr>
            <a:r>
              <a:rPr lang="en-GB" sz="2400" dirty="0"/>
              <a:t>What opportunities for discussion might be created by the sequencing of these questions?</a:t>
            </a:r>
          </a:p>
          <a:p>
            <a:pPr marL="360000" lvl="1" fontAlgn="auto">
              <a:lnSpc>
                <a:spcPct val="100000"/>
              </a:lnSpc>
              <a:spcBef>
                <a:spcPts val="0"/>
              </a:spcBef>
              <a:spcAft>
                <a:spcPts val="1200"/>
              </a:spcAft>
              <a:buClrTx/>
            </a:pPr>
            <a:r>
              <a:rPr lang="en-GB" sz="2400" dirty="0"/>
              <a:t>How will you build on the experience students have built up in examples 1-8 in your approach to this example?</a:t>
            </a:r>
          </a:p>
          <a:p>
            <a:pPr marL="360000" lvl="1" fontAlgn="auto">
              <a:lnSpc>
                <a:spcPct val="100000"/>
              </a:lnSpc>
              <a:spcBef>
                <a:spcPts val="0"/>
              </a:spcBef>
              <a:spcAft>
                <a:spcPts val="1200"/>
              </a:spcAft>
              <a:buClrTx/>
            </a:pPr>
            <a:endParaRPr lang="en-GB" sz="2400" dirty="0"/>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407368" y="2029564"/>
            <a:ext cx="6160612" cy="3415660"/>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9BC2427-7F36-42D1-947C-7F738E10A1A5}"/>
              </a:ext>
            </a:extLst>
          </p:cNvPr>
          <p:cNvSpPr txBox="1"/>
          <p:nvPr/>
        </p:nvSpPr>
        <p:spPr>
          <a:xfrm>
            <a:off x="818228" y="2552602"/>
            <a:ext cx="2746487" cy="1508105"/>
          </a:xfrm>
          <a:prstGeom prst="rect">
            <a:avLst/>
          </a:prstGeom>
          <a:noFill/>
        </p:spPr>
        <p:txBody>
          <a:bodyPr wrap="square">
            <a:spAutoFit/>
          </a:bodyPr>
          <a:lstStyle/>
          <a:p>
            <a:pPr marL="514350" indent="-514350">
              <a:spcBef>
                <a:spcPts val="400"/>
              </a:spcBef>
              <a:spcAft>
                <a:spcPts val="400"/>
              </a:spcAft>
              <a:buAutoNum type="romanLcParenBoth"/>
            </a:pPr>
            <a:r>
              <a:rPr lang="en-GB" sz="1800" dirty="0">
                <a:effectLst/>
                <a:latin typeface="+mj-lt"/>
                <a:ea typeface="Calibri" panose="020F0502020204030204" pitchFamily="34" charset="0"/>
                <a:cs typeface="Times New Roman" panose="02020603050405020304" pitchFamily="18" charset="0"/>
              </a:rPr>
              <a:t> 5</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1800" dirty="0">
                <a:effectLst/>
                <a:latin typeface="+mj-lt"/>
                <a:ea typeface="Calibri" panose="020F0502020204030204" pitchFamily="34" charset="0"/>
                <a:cs typeface="Times New Roman" panose="02020603050405020304" pitchFamily="18" charset="0"/>
              </a:rPr>
              <a:t> + 8 = 43</a:t>
            </a:r>
          </a:p>
          <a:p>
            <a:pPr marL="514350" indent="-514350">
              <a:spcBef>
                <a:spcPts val="400"/>
              </a:spcBef>
              <a:spcAft>
                <a:spcPts val="400"/>
              </a:spcAft>
              <a:buAutoNum type="romanLcParenBoth"/>
            </a:pPr>
            <a:r>
              <a:rPr lang="en-GB" sz="1800" dirty="0">
                <a:effectLst/>
                <a:latin typeface="+mj-lt"/>
                <a:ea typeface="Calibri" panose="020F0502020204030204" pitchFamily="34" charset="0"/>
                <a:cs typeface="Times New Roman" panose="02020603050405020304" pitchFamily="18" charset="0"/>
              </a:rPr>
              <a:t> 7</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1800" dirty="0">
                <a:effectLst/>
                <a:latin typeface="+mj-lt"/>
                <a:ea typeface="Calibri" panose="020F0502020204030204" pitchFamily="34" charset="0"/>
                <a:cs typeface="Times New Roman" panose="02020603050405020304" pitchFamily="18" charset="0"/>
              </a:rPr>
              <a:t> + 8 = 2</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1800" dirty="0">
                <a:effectLst/>
                <a:latin typeface="+mj-lt"/>
                <a:ea typeface="Calibri" panose="020F0502020204030204" pitchFamily="34" charset="0"/>
                <a:cs typeface="Times New Roman" panose="02020603050405020304" pitchFamily="18" charset="0"/>
              </a:rPr>
              <a:t> + 43</a:t>
            </a:r>
          </a:p>
          <a:p>
            <a:pPr marL="514350" indent="-514350">
              <a:spcBef>
                <a:spcPts val="400"/>
              </a:spcBef>
              <a:spcAft>
                <a:spcPts val="400"/>
              </a:spcAft>
              <a:buAutoNum type="romanLcParenBoth"/>
            </a:pPr>
            <a:r>
              <a:rPr lang="en-GB" sz="1800" dirty="0">
                <a:effectLst/>
                <a:latin typeface="+mj-lt"/>
                <a:ea typeface="Calibri" panose="020F0502020204030204" pitchFamily="34" charset="0"/>
                <a:cs typeface="Times New Roman" panose="02020603050405020304" pitchFamily="18" charset="0"/>
              </a:rPr>
              <a:t> </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1800" dirty="0">
                <a:effectLst/>
                <a:latin typeface="+mj-lt"/>
                <a:ea typeface="Calibri" panose="020F0502020204030204" pitchFamily="34" charset="0"/>
                <a:cs typeface="Times New Roman" panose="02020603050405020304" pitchFamily="18" charset="0"/>
              </a:rPr>
              <a:t> + 8 = 43 − 4</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x</a:t>
            </a:r>
            <a:endParaRPr lang="en-GB" sz="1800" dirty="0">
              <a:effectLst/>
              <a:latin typeface="+mj-lt"/>
              <a:ea typeface="Calibri" panose="020F0502020204030204" pitchFamily="34" charset="0"/>
              <a:cs typeface="Times New Roman" panose="02020603050405020304" pitchFamily="18" charset="0"/>
            </a:endParaRPr>
          </a:p>
          <a:p>
            <a:pPr>
              <a:spcBef>
                <a:spcPts val="400"/>
              </a:spcBef>
              <a:spcAft>
                <a:spcPts val="400"/>
              </a:spcAft>
              <a:buNone/>
            </a:pPr>
            <a:endParaRPr lang="en-GB" sz="1800" dirty="0">
              <a:effectLst/>
              <a:latin typeface="+mj-l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A32CFD3-BCBD-48A1-8795-0D5556688690}"/>
              </a:ext>
            </a:extLst>
          </p:cNvPr>
          <p:cNvSpPr txBox="1"/>
          <p:nvPr/>
        </p:nvSpPr>
        <p:spPr>
          <a:xfrm>
            <a:off x="4093839" y="2179355"/>
            <a:ext cx="3165635" cy="1887696"/>
          </a:xfrm>
          <a:prstGeom prst="rect">
            <a:avLst/>
          </a:prstGeom>
          <a:noFill/>
        </p:spPr>
        <p:txBody>
          <a:bodyPr wrap="square">
            <a:spAutoFit/>
          </a:bodyPr>
          <a:lstStyle/>
          <a:p>
            <a:pPr lvl="0">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 </a:t>
            </a:r>
          </a:p>
          <a:p>
            <a:pPr marL="514350" lvl="0" indent="-514350">
              <a:spcBef>
                <a:spcPts val="400"/>
              </a:spcBef>
              <a:spcAft>
                <a:spcPts val="400"/>
              </a:spcAft>
              <a:buAutoNum type="romanLcParenBoth"/>
            </a:pPr>
            <a:r>
              <a:rPr lang="en-GB" sz="1800" dirty="0">
                <a:effectLst/>
                <a:latin typeface="+mj-lt"/>
                <a:ea typeface="Calibri" panose="020F0502020204030204" pitchFamily="34" charset="0"/>
                <a:cs typeface="Times New Roman" panose="02020603050405020304" pitchFamily="18" charset="0"/>
              </a:rPr>
              <a:t> 2 − </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1800" dirty="0">
                <a:effectLst/>
                <a:latin typeface="+mj-lt"/>
                <a:ea typeface="Calibri" panose="020F0502020204030204" pitchFamily="34" charset="0"/>
                <a:cs typeface="Times New Roman" panose="02020603050405020304" pitchFamily="18" charset="0"/>
              </a:rPr>
              <a:t> = 3</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1800" dirty="0">
                <a:effectLst/>
                <a:latin typeface="+mj-lt"/>
                <a:ea typeface="Calibri" panose="020F0502020204030204" pitchFamily="34" charset="0"/>
                <a:cs typeface="Times New Roman" panose="02020603050405020304" pitchFamily="18" charset="0"/>
              </a:rPr>
              <a:t> − 12</a:t>
            </a:r>
          </a:p>
          <a:p>
            <a:pPr marL="514350" lvl="0" indent="-514350">
              <a:spcBef>
                <a:spcPts val="400"/>
              </a:spcBef>
              <a:spcAft>
                <a:spcPts val="400"/>
              </a:spcAft>
              <a:buAutoNum type="romanLcParenBoth"/>
            </a:pPr>
            <a:r>
              <a:rPr lang="en-GB" sz="1800" dirty="0">
                <a:effectLst/>
                <a:latin typeface="+mj-lt"/>
                <a:ea typeface="Calibri" panose="020F0502020204030204" pitchFamily="34" charset="0"/>
                <a:cs typeface="Times New Roman" panose="02020603050405020304" pitchFamily="18" charset="0"/>
              </a:rPr>
              <a:t> 2 − </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1800" dirty="0">
                <a:effectLst/>
                <a:latin typeface="+mj-lt"/>
                <a:ea typeface="Calibri" panose="020F0502020204030204" pitchFamily="34" charset="0"/>
                <a:cs typeface="Times New Roman" panose="02020603050405020304" pitchFamily="18" charset="0"/>
              </a:rPr>
              <a:t> = 12 − 3</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x</a:t>
            </a:r>
          </a:p>
          <a:p>
            <a:pPr marL="514350" lvl="0" indent="-514350">
              <a:spcBef>
                <a:spcPts val="400"/>
              </a:spcBef>
              <a:spcAft>
                <a:spcPts val="400"/>
              </a:spcAft>
              <a:buAutoNum type="romanLcParenBoth"/>
            </a:pPr>
            <a:r>
              <a:rPr lang="en-GB" sz="1800" dirty="0">
                <a:effectLst/>
                <a:latin typeface="+mj-lt"/>
                <a:ea typeface="Calibri" panose="020F0502020204030204" pitchFamily="34" charset="0"/>
                <a:cs typeface="Times New Roman" panose="02020603050405020304" pitchFamily="18" charset="0"/>
              </a:rPr>
              <a:t> </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1800" dirty="0">
                <a:effectLst/>
                <a:latin typeface="+mj-lt"/>
                <a:ea typeface="Calibri" panose="020F0502020204030204" pitchFamily="34" charset="0"/>
                <a:cs typeface="Times New Roman" panose="02020603050405020304" pitchFamily="18" charset="0"/>
              </a:rPr>
              <a:t> − 2 = −3</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1800" dirty="0">
                <a:effectLst/>
                <a:latin typeface="+mj-lt"/>
                <a:ea typeface="Calibri" panose="020F0502020204030204" pitchFamily="34" charset="0"/>
                <a:cs typeface="Times New Roman" panose="02020603050405020304" pitchFamily="18" charset="0"/>
              </a:rPr>
              <a:t> − 12</a:t>
            </a:r>
          </a:p>
          <a:p>
            <a:pPr lvl="0">
              <a:spcBef>
                <a:spcPts val="400"/>
              </a:spcBef>
              <a:spcAft>
                <a:spcPts val="400"/>
              </a:spcAft>
              <a:buNone/>
            </a:pPr>
            <a:endParaRPr lang="en-GB" sz="1800" dirty="0">
              <a:effectLst/>
              <a:latin typeface="+mj-l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2700166E-547E-4FE0-85BA-FE0A792706D5}"/>
              </a:ext>
            </a:extLst>
          </p:cNvPr>
          <p:cNvSpPr txBox="1"/>
          <p:nvPr/>
        </p:nvSpPr>
        <p:spPr>
          <a:xfrm>
            <a:off x="454733" y="2555455"/>
            <a:ext cx="537084" cy="369332"/>
          </a:xfrm>
          <a:prstGeom prst="rect">
            <a:avLst/>
          </a:prstGeom>
          <a:noFill/>
        </p:spPr>
        <p:txBody>
          <a:bodyPr wrap="square">
            <a:spAutoFit/>
          </a:bodyPr>
          <a:lstStyle/>
          <a:p>
            <a:pPr>
              <a:buNone/>
            </a:pPr>
            <a:r>
              <a:rPr lang="en-GB" sz="1800" dirty="0">
                <a:solidFill>
                  <a:srgbClr val="00628C"/>
                </a:solidFill>
                <a:effectLst/>
                <a:latin typeface="+mj-lt"/>
                <a:ea typeface="Calibri" panose="020F0502020204030204" pitchFamily="34" charset="0"/>
                <a:cs typeface="Times New Roman" panose="02020603050405020304" pitchFamily="18" charset="0"/>
              </a:rPr>
              <a:t>a)</a:t>
            </a:r>
            <a:endParaRPr lang="en-GB" sz="1800" dirty="0"/>
          </a:p>
        </p:txBody>
      </p:sp>
      <p:sp>
        <p:nvSpPr>
          <p:cNvPr id="10" name="TextBox 9">
            <a:extLst>
              <a:ext uri="{FF2B5EF4-FFF2-40B4-BE49-F238E27FC236}">
                <a16:creationId xmlns:a16="http://schemas.microsoft.com/office/drawing/2014/main" id="{B3C932EF-244D-45A2-A87F-164E777DC62A}"/>
              </a:ext>
            </a:extLst>
          </p:cNvPr>
          <p:cNvSpPr txBox="1"/>
          <p:nvPr/>
        </p:nvSpPr>
        <p:spPr>
          <a:xfrm>
            <a:off x="2219682" y="4079887"/>
            <a:ext cx="537084" cy="369332"/>
          </a:xfrm>
          <a:prstGeom prst="rect">
            <a:avLst/>
          </a:prstGeom>
          <a:noFill/>
        </p:spPr>
        <p:txBody>
          <a:bodyPr wrap="square">
            <a:spAutoFit/>
          </a:bodyPr>
          <a:lstStyle/>
          <a:p>
            <a:pPr>
              <a:buNone/>
            </a:pPr>
            <a:r>
              <a:rPr lang="en-GB" sz="1800" dirty="0">
                <a:solidFill>
                  <a:srgbClr val="00628C"/>
                </a:solidFill>
                <a:effectLst/>
                <a:latin typeface="+mj-lt"/>
                <a:ea typeface="Calibri" panose="020F0502020204030204" pitchFamily="34" charset="0"/>
                <a:cs typeface="Times New Roman" panose="02020603050405020304" pitchFamily="18" charset="0"/>
              </a:rPr>
              <a:t>c)</a:t>
            </a:r>
            <a:endParaRPr lang="en-GB" sz="1800" dirty="0"/>
          </a:p>
        </p:txBody>
      </p:sp>
      <p:sp>
        <p:nvSpPr>
          <p:cNvPr id="11" name="TextBox 10">
            <a:extLst>
              <a:ext uri="{FF2B5EF4-FFF2-40B4-BE49-F238E27FC236}">
                <a16:creationId xmlns:a16="http://schemas.microsoft.com/office/drawing/2014/main" id="{C6C60580-31C7-432A-BA6D-2299C4A87952}"/>
              </a:ext>
            </a:extLst>
          </p:cNvPr>
          <p:cNvSpPr txBox="1"/>
          <p:nvPr/>
        </p:nvSpPr>
        <p:spPr>
          <a:xfrm>
            <a:off x="2488224" y="4079887"/>
            <a:ext cx="3384376" cy="1034129"/>
          </a:xfrm>
          <a:prstGeom prst="rect">
            <a:avLst/>
          </a:prstGeom>
          <a:noFill/>
        </p:spPr>
        <p:txBody>
          <a:bodyPr wrap="square">
            <a:spAutoFit/>
          </a:bodyPr>
          <a:lstStyle/>
          <a:p>
            <a:pPr marL="514350" indent="-514350">
              <a:buAutoNum type="romanLcParenBoth"/>
            </a:pPr>
            <a:r>
              <a:rPr lang="nn-NO" sz="1800" dirty="0"/>
              <a:t> </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nn-NO" sz="1800" dirty="0"/>
              <a:t> + 73 = 5</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nn-NO" sz="1800" dirty="0"/>
              <a:t> + 5</a:t>
            </a:r>
          </a:p>
          <a:p>
            <a:pPr marL="514350" indent="-514350">
              <a:buAutoNum type="romanLcParenBoth"/>
            </a:pPr>
            <a:r>
              <a:rPr lang="nn-NO" sz="1800" dirty="0"/>
              <a:t> </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nn-NO" sz="1800" dirty="0"/>
              <a:t> + 7.3 = 5</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nn-NO" sz="1800" dirty="0"/>
              <a:t> + 0.5</a:t>
            </a:r>
          </a:p>
          <a:p>
            <a:pPr marL="514350" indent="-514350">
              <a:buAutoNum type="romanLcParenBoth"/>
            </a:pPr>
            <a:r>
              <a:rPr lang="nn-NO" sz="1800" dirty="0"/>
              <a:t> </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nn-NO" sz="1800" dirty="0"/>
              <a:t> + 7.3 = 5</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nn-NO" sz="1800" dirty="0"/>
              <a:t> + 0.5</a:t>
            </a:r>
          </a:p>
        </p:txBody>
      </p:sp>
      <p:sp>
        <p:nvSpPr>
          <p:cNvPr id="12" name="TextBox 11">
            <a:extLst>
              <a:ext uri="{FF2B5EF4-FFF2-40B4-BE49-F238E27FC236}">
                <a16:creationId xmlns:a16="http://schemas.microsoft.com/office/drawing/2014/main" id="{D97BEB33-5785-473D-9B51-C191A2AA1968}"/>
              </a:ext>
            </a:extLst>
          </p:cNvPr>
          <p:cNvSpPr txBox="1"/>
          <p:nvPr/>
        </p:nvSpPr>
        <p:spPr>
          <a:xfrm>
            <a:off x="3788604" y="2555455"/>
            <a:ext cx="537084" cy="369332"/>
          </a:xfrm>
          <a:prstGeom prst="rect">
            <a:avLst/>
          </a:prstGeom>
          <a:noFill/>
        </p:spPr>
        <p:txBody>
          <a:bodyPr wrap="square">
            <a:spAutoFit/>
          </a:bodyPr>
          <a:lstStyle/>
          <a:p>
            <a:pPr>
              <a:buNone/>
            </a:pPr>
            <a:r>
              <a:rPr lang="en-GB" sz="1800" dirty="0">
                <a:solidFill>
                  <a:srgbClr val="00628C"/>
                </a:solidFill>
                <a:effectLst/>
                <a:latin typeface="+mj-lt"/>
                <a:ea typeface="Calibri" panose="020F0502020204030204" pitchFamily="34" charset="0"/>
                <a:cs typeface="Times New Roman" panose="02020603050405020304" pitchFamily="18" charset="0"/>
              </a:rPr>
              <a:t>b)</a:t>
            </a:r>
            <a:endParaRPr lang="en-GB" sz="1800" dirty="0"/>
          </a:p>
        </p:txBody>
      </p:sp>
      <p:sp>
        <p:nvSpPr>
          <p:cNvPr id="14" name="TextBox 13">
            <a:extLst>
              <a:ext uri="{FF2B5EF4-FFF2-40B4-BE49-F238E27FC236}">
                <a16:creationId xmlns:a16="http://schemas.microsoft.com/office/drawing/2014/main" id="{46C41868-813A-41B7-91CE-553951C627B7}"/>
              </a:ext>
            </a:extLst>
          </p:cNvPr>
          <p:cNvSpPr txBox="1"/>
          <p:nvPr/>
        </p:nvSpPr>
        <p:spPr>
          <a:xfrm>
            <a:off x="470144" y="2128086"/>
            <a:ext cx="2932201" cy="369332"/>
          </a:xfrm>
          <a:prstGeom prst="rect">
            <a:avLst/>
          </a:prstGeom>
          <a:noFill/>
        </p:spPr>
        <p:txBody>
          <a:bodyPr wrap="square">
            <a:spAutoFit/>
          </a:bodyPr>
          <a:lstStyle/>
          <a:p>
            <a:pPr>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Solve these equations.</a:t>
            </a:r>
          </a:p>
        </p:txBody>
      </p:sp>
    </p:spTree>
    <p:custDataLst>
      <p:tags r:id="rId1"/>
    </p:custDataLst>
    <p:extLst>
      <p:ext uri="{BB962C8B-B14F-4D97-AF65-F5344CB8AC3E}">
        <p14:creationId xmlns:p14="http://schemas.microsoft.com/office/powerpoint/2010/main" val="22679075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7846-9DE0-445C-89A0-00B7CA53A9CE}"/>
              </a:ext>
            </a:extLst>
          </p:cNvPr>
          <p:cNvSpPr>
            <a:spLocks noGrp="1"/>
          </p:cNvSpPr>
          <p:nvPr>
            <p:ph type="title"/>
          </p:nvPr>
        </p:nvSpPr>
        <p:spPr/>
        <p:txBody>
          <a:bodyPr/>
          <a:lstStyle/>
          <a:p>
            <a:r>
              <a:rPr lang="en-GB" dirty="0"/>
              <a:t>Reflection questions</a:t>
            </a:r>
          </a:p>
        </p:txBody>
      </p:sp>
      <p:sp>
        <p:nvSpPr>
          <p:cNvPr id="3" name="Content Placeholder 2">
            <a:extLst>
              <a:ext uri="{FF2B5EF4-FFF2-40B4-BE49-F238E27FC236}">
                <a16:creationId xmlns:a16="http://schemas.microsoft.com/office/drawing/2014/main" id="{923646C7-46FE-425F-95E4-89AD873B4356}"/>
              </a:ext>
            </a:extLst>
          </p:cNvPr>
          <p:cNvSpPr>
            <a:spLocks noGrp="1"/>
          </p:cNvSpPr>
          <p:nvPr>
            <p:ph idx="1"/>
          </p:nvPr>
        </p:nvSpPr>
        <p:spPr/>
        <p:txBody>
          <a:bodyPr/>
          <a:lstStyle/>
          <a:p>
            <a:r>
              <a:rPr lang="en-GB" dirty="0"/>
              <a:t>What other mathematical concepts will be supported by students’ stronger understanding of this key idea?   </a:t>
            </a:r>
          </a:p>
          <a:p>
            <a:r>
              <a:rPr lang="en-GB" dirty="0"/>
              <a:t>What mathematical language will you continue to use to support pupils to make connections with other areas?</a:t>
            </a:r>
          </a:p>
          <a:p>
            <a:r>
              <a:rPr lang="en-GB" dirty="0"/>
              <a:t>Which representations might you continue to use to further develop students’ understanding?</a:t>
            </a:r>
          </a:p>
          <a:p>
            <a:endParaRPr lang="en-GB" dirty="0"/>
          </a:p>
        </p:txBody>
      </p:sp>
    </p:spTree>
    <p:extLst>
      <p:ext uri="{BB962C8B-B14F-4D97-AF65-F5344CB8AC3E}">
        <p14:creationId xmlns:p14="http://schemas.microsoft.com/office/powerpoint/2010/main" val="12495629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7992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14A7-1DC0-47D7-B44C-6BFCA191EC83}"/>
              </a:ext>
            </a:extLst>
          </p:cNvPr>
          <p:cNvSpPr>
            <a:spLocks noGrp="1"/>
          </p:cNvSpPr>
          <p:nvPr>
            <p:ph type="title"/>
          </p:nvPr>
        </p:nvSpPr>
        <p:spPr/>
        <p:txBody>
          <a:bodyPr/>
          <a:lstStyle/>
          <a:p>
            <a:r>
              <a:rPr lang="en-GB" dirty="0"/>
              <a:t>Appendices</a:t>
            </a:r>
          </a:p>
        </p:txBody>
      </p:sp>
      <p:sp>
        <p:nvSpPr>
          <p:cNvPr id="3" name="Content Placeholder 2">
            <a:extLst>
              <a:ext uri="{FF2B5EF4-FFF2-40B4-BE49-F238E27FC236}">
                <a16:creationId xmlns:a16="http://schemas.microsoft.com/office/drawing/2014/main" id="{6F3E7D7E-D1C5-47B2-B4E0-728CC6BEECEB}"/>
              </a:ext>
            </a:extLst>
          </p:cNvPr>
          <p:cNvSpPr>
            <a:spLocks noGrp="1"/>
          </p:cNvSpPr>
          <p:nvPr>
            <p:ph idx="1"/>
          </p:nvPr>
        </p:nvSpPr>
        <p:spPr/>
        <p:txBody>
          <a:bodyPr/>
          <a:lstStyle/>
          <a:p>
            <a:r>
              <a:rPr lang="en-GB" dirty="0"/>
              <a:t>You may choose to use the following slides when planning or delivering a PD session. They cover:</a:t>
            </a:r>
          </a:p>
          <a:p>
            <a:pPr lvl="1"/>
            <a:r>
              <a:rPr lang="en-GB" sz="2400" i="1" dirty="0"/>
              <a:t>Key vocabulary</a:t>
            </a:r>
          </a:p>
          <a:p>
            <a:pPr lvl="1"/>
            <a:r>
              <a:rPr lang="en-GB" sz="2400" i="1" dirty="0"/>
              <a:t>Representations and structure</a:t>
            </a:r>
          </a:p>
          <a:p>
            <a:pPr lvl="1"/>
            <a:r>
              <a:rPr lang="en-GB" sz="2400" i="1" dirty="0"/>
              <a:t>Previous learning</a:t>
            </a:r>
          </a:p>
          <a:p>
            <a:pPr lvl="1"/>
            <a:r>
              <a:rPr lang="en-GB" sz="2400" i="1" dirty="0"/>
              <a:t>Future learning</a:t>
            </a:r>
          </a:p>
          <a:p>
            <a:pPr lvl="1"/>
            <a:r>
              <a:rPr lang="en-GB" sz="2400" i="1" dirty="0"/>
              <a:t>Blank spider diagram template</a:t>
            </a:r>
          </a:p>
          <a:p>
            <a:pPr lvl="1"/>
            <a:r>
              <a:rPr lang="en-GB" sz="2400" i="1" dirty="0"/>
              <a:t>Library of links</a:t>
            </a:r>
          </a:p>
          <a:p>
            <a:endParaRPr lang="en-GB" dirty="0"/>
          </a:p>
        </p:txBody>
      </p:sp>
    </p:spTree>
    <p:extLst>
      <p:ext uri="{BB962C8B-B14F-4D97-AF65-F5344CB8AC3E}">
        <p14:creationId xmlns:p14="http://schemas.microsoft.com/office/powerpoint/2010/main" val="528848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86FC-24E5-4D0E-85D2-98C206423C65}"/>
              </a:ext>
            </a:extLst>
          </p:cNvPr>
          <p:cNvSpPr>
            <a:spLocks noGrp="1"/>
          </p:cNvSpPr>
          <p:nvPr>
            <p:ph type="title"/>
          </p:nvPr>
        </p:nvSpPr>
        <p:spPr/>
        <p:txBody>
          <a:bodyPr>
            <a:normAutofit/>
          </a:bodyPr>
          <a:lstStyle/>
          <a:p>
            <a:r>
              <a:rPr lang="en-GB" dirty="0"/>
              <a:t>Where does this fit in?</a:t>
            </a:r>
          </a:p>
        </p:txBody>
      </p:sp>
      <p:sp>
        <p:nvSpPr>
          <p:cNvPr id="3" name="Content Placeholder 2">
            <a:extLst>
              <a:ext uri="{FF2B5EF4-FFF2-40B4-BE49-F238E27FC236}">
                <a16:creationId xmlns:a16="http://schemas.microsoft.com/office/drawing/2014/main" id="{791A4E45-FBA9-4ECF-B0EE-4F542ED0D7BF}"/>
              </a:ext>
            </a:extLst>
          </p:cNvPr>
          <p:cNvSpPr>
            <a:spLocks noGrp="1"/>
          </p:cNvSpPr>
          <p:nvPr>
            <p:ph idx="1"/>
          </p:nvPr>
        </p:nvSpPr>
        <p:spPr>
          <a:xfrm>
            <a:off x="609600" y="1268760"/>
            <a:ext cx="10972800" cy="4752528"/>
          </a:xfrm>
        </p:spPr>
        <p:txBody>
          <a:bodyPr>
            <a:normAutofit/>
          </a:bodyPr>
          <a:lstStyle/>
          <a:p>
            <a:pPr marL="0" indent="0">
              <a:buNone/>
            </a:pPr>
            <a:r>
              <a:rPr lang="en-GB" dirty="0"/>
              <a:t>The NCETM has identified a set of six ‘mathematical themes’ within Key Stage 3 mathematics that bring together a group of ‘core concepts’.</a:t>
            </a:r>
          </a:p>
          <a:p>
            <a:pPr marL="0" indent="0">
              <a:buNone/>
            </a:pPr>
            <a:endParaRPr lang="en-GB" dirty="0"/>
          </a:p>
          <a:p>
            <a:pPr marL="0" indent="0">
              <a:buNone/>
            </a:pPr>
            <a:r>
              <a:rPr lang="en-GB" dirty="0"/>
              <a:t>The second of these themes is </a:t>
            </a:r>
            <a:r>
              <a:rPr lang="en-GB" dirty="0">
                <a:hlinkClick r:id="rId3"/>
              </a:rPr>
              <a:t>Operating on number</a:t>
            </a:r>
            <a:r>
              <a:rPr lang="en-GB" dirty="0"/>
              <a:t>, which covers the following interconnected core concepts:</a:t>
            </a:r>
          </a:p>
          <a:p>
            <a:pPr marL="0" indent="0">
              <a:buNone/>
            </a:pPr>
            <a:r>
              <a:rPr lang="en-GB" dirty="0"/>
              <a:t>	</a:t>
            </a:r>
            <a:r>
              <a:rPr lang="en-GB" i="1" dirty="0"/>
              <a:t>2.1	Arithmetic procedures</a:t>
            </a:r>
          </a:p>
          <a:p>
            <a:pPr marL="0" indent="0">
              <a:buNone/>
            </a:pPr>
            <a:r>
              <a:rPr lang="en-GB" i="1" dirty="0"/>
              <a:t>	2.2	Solving linear equations</a:t>
            </a:r>
          </a:p>
          <a:p>
            <a:endParaRPr lang="en-GB" dirty="0"/>
          </a:p>
        </p:txBody>
      </p:sp>
    </p:spTree>
    <p:extLst>
      <p:ext uri="{BB962C8B-B14F-4D97-AF65-F5344CB8AC3E}">
        <p14:creationId xmlns:p14="http://schemas.microsoft.com/office/powerpoint/2010/main" val="11087065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a:t>
            </a:r>
            <a:br>
              <a:rPr lang="en-GB" dirty="0"/>
            </a:br>
            <a:endParaRPr lang="en-GB" dirty="0"/>
          </a:p>
        </p:txBody>
      </p:sp>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nvGraphicFramePr>
        <p:xfrm>
          <a:off x="584266" y="1158240"/>
          <a:ext cx="11011552" cy="4541520"/>
        </p:xfrm>
        <a:graphic>
          <a:graphicData uri="http://schemas.openxmlformats.org/drawingml/2006/table">
            <a:tbl>
              <a:tblPr firstRow="1" bandRow="1">
                <a:tableStyleId>{E8B1032C-EA38-4F05-BA0D-38AFFFC7BED3}</a:tableStyleId>
              </a:tblPr>
              <a:tblGrid>
                <a:gridCol w="1147247">
                  <a:extLst>
                    <a:ext uri="{9D8B030D-6E8A-4147-A177-3AD203B41FA5}">
                      <a16:colId xmlns:a16="http://schemas.microsoft.com/office/drawing/2014/main" val="2438572298"/>
                    </a:ext>
                  </a:extLst>
                </a:gridCol>
                <a:gridCol w="9864305">
                  <a:extLst>
                    <a:ext uri="{9D8B030D-6E8A-4147-A177-3AD203B41FA5}">
                      <a16:colId xmlns:a16="http://schemas.microsoft.com/office/drawing/2014/main" val="1416496605"/>
                    </a:ext>
                  </a:extLst>
                </a:gridCol>
              </a:tblGrid>
              <a:tr h="370840">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370840">
                <a:tc>
                  <a:txBody>
                    <a:bodyPr/>
                    <a:lstStyle/>
                    <a:p>
                      <a:pPr>
                        <a:spcBef>
                          <a:spcPts val="400"/>
                        </a:spcBef>
                        <a:spcAft>
                          <a:spcPts val="400"/>
                        </a:spcAft>
                      </a:pPr>
                      <a:r>
                        <a:rPr lang="en-GB" sz="1400" dirty="0">
                          <a:solidFill>
                            <a:srgbClr val="585858"/>
                          </a:solidFill>
                          <a:effectLst/>
                          <a:latin typeface="Myriad Pro"/>
                          <a:ea typeface="Calibri" panose="020F0502020204030204" pitchFamily="34" charset="0"/>
                          <a:cs typeface="Times New Roman" panose="02020603050405020304" pitchFamily="18" charset="0"/>
                        </a:rPr>
                        <a:t>coefficient</a:t>
                      </a:r>
                    </a:p>
                  </a:txBody>
                  <a:tcPr marL="68580" marR="68580" marT="0" marB="0"/>
                </a:tc>
                <a:tc>
                  <a:txBody>
                    <a:bodyPr/>
                    <a:lstStyle/>
                    <a:p>
                      <a:pPr>
                        <a:spcBef>
                          <a:spcPts val="400"/>
                        </a:spcBef>
                        <a:spcAft>
                          <a:spcPts val="400"/>
                        </a:spcAft>
                      </a:pPr>
                      <a:r>
                        <a:rPr lang="en-GB" sz="1400" dirty="0">
                          <a:solidFill>
                            <a:srgbClr val="585858"/>
                          </a:solidFill>
                          <a:effectLst/>
                          <a:latin typeface="Myriad Pro"/>
                          <a:ea typeface="Calibri" panose="020F0502020204030204" pitchFamily="34" charset="0"/>
                          <a:cs typeface="Times New Roman" panose="02020603050405020304" pitchFamily="18" charset="0"/>
                        </a:rPr>
                        <a:t>Often used for the numerical coefficient. More generally, a factor of an algebraic term.</a:t>
                      </a:r>
                    </a:p>
                    <a:p>
                      <a:pPr>
                        <a:spcBef>
                          <a:spcPts val="400"/>
                        </a:spcBef>
                        <a:spcAft>
                          <a:spcPts val="400"/>
                        </a:spcAft>
                      </a:pPr>
                      <a:r>
                        <a:rPr lang="en-GB" sz="1400" dirty="0">
                          <a:solidFill>
                            <a:srgbClr val="585858"/>
                          </a:solidFill>
                          <a:effectLst/>
                          <a:latin typeface="Myriad Pro"/>
                          <a:ea typeface="Calibri" panose="020F0502020204030204" pitchFamily="34" charset="0"/>
                          <a:cs typeface="Times New Roman" panose="02020603050405020304" pitchFamily="18" charset="0"/>
                        </a:rPr>
                        <a:t>Example 1: In the term 4</a:t>
                      </a:r>
                      <a:r>
                        <a:rPr lang="en-GB" sz="1400" i="1" dirty="0">
                          <a:solidFill>
                            <a:srgbClr val="585858"/>
                          </a:solidFill>
                          <a:effectLst/>
                          <a:latin typeface="Myriad Pro"/>
                          <a:ea typeface="Calibri" panose="020F0502020204030204" pitchFamily="34" charset="0"/>
                          <a:cs typeface="Times New Roman" panose="02020603050405020304" pitchFamily="18" charset="0"/>
                        </a:rPr>
                        <a:t>xy</a:t>
                      </a:r>
                      <a:r>
                        <a:rPr lang="en-GB" sz="1400" dirty="0">
                          <a:solidFill>
                            <a:srgbClr val="585858"/>
                          </a:solidFill>
                          <a:effectLst/>
                          <a:latin typeface="Myriad Pro"/>
                          <a:ea typeface="Calibri" panose="020F0502020204030204" pitchFamily="34" charset="0"/>
                          <a:cs typeface="Times New Roman" panose="02020603050405020304" pitchFamily="18" charset="0"/>
                        </a:rPr>
                        <a:t>, 4 is the numerical coefficient of </a:t>
                      </a:r>
                      <a:r>
                        <a:rPr lang="en-GB" sz="1400" i="1" dirty="0" err="1">
                          <a:solidFill>
                            <a:srgbClr val="585858"/>
                          </a:solidFill>
                          <a:effectLst/>
                          <a:latin typeface="Myriad Pro"/>
                          <a:ea typeface="Calibri" panose="020F0502020204030204" pitchFamily="34" charset="0"/>
                          <a:cs typeface="Times New Roman" panose="02020603050405020304" pitchFamily="18" charset="0"/>
                        </a:rPr>
                        <a:t>xy</a:t>
                      </a:r>
                      <a:r>
                        <a:rPr lang="en-GB" sz="1400" dirty="0">
                          <a:solidFill>
                            <a:srgbClr val="585858"/>
                          </a:solidFill>
                          <a:effectLst/>
                          <a:latin typeface="Myriad Pro"/>
                          <a:ea typeface="Calibri" panose="020F0502020204030204" pitchFamily="34" charset="0"/>
                          <a:cs typeface="Times New Roman" panose="02020603050405020304" pitchFamily="18" charset="0"/>
                        </a:rPr>
                        <a:t> but </a:t>
                      </a:r>
                      <a:r>
                        <a:rPr lang="en-GB" sz="1400" i="1" dirty="0">
                          <a:solidFill>
                            <a:srgbClr val="585858"/>
                          </a:solidFill>
                          <a:effectLst/>
                          <a:latin typeface="Myriad Pro"/>
                          <a:ea typeface="Calibri" panose="020F0502020204030204" pitchFamily="34" charset="0"/>
                          <a:cs typeface="Times New Roman" panose="02020603050405020304" pitchFamily="18" charset="0"/>
                        </a:rPr>
                        <a:t>x</a:t>
                      </a:r>
                      <a:r>
                        <a:rPr lang="en-GB" sz="1400" dirty="0">
                          <a:solidFill>
                            <a:srgbClr val="585858"/>
                          </a:solidFill>
                          <a:effectLst/>
                          <a:latin typeface="Myriad Pro"/>
                          <a:ea typeface="Calibri" panose="020F0502020204030204" pitchFamily="34" charset="0"/>
                          <a:cs typeface="Times New Roman" panose="02020603050405020304" pitchFamily="18" charset="0"/>
                        </a:rPr>
                        <a:t> is also the coefficient of 4</a:t>
                      </a:r>
                      <a:r>
                        <a:rPr lang="en-GB" sz="1400" i="1" dirty="0">
                          <a:solidFill>
                            <a:srgbClr val="585858"/>
                          </a:solidFill>
                          <a:effectLst/>
                          <a:latin typeface="Myriad Pro"/>
                          <a:ea typeface="Calibri" panose="020F0502020204030204" pitchFamily="34" charset="0"/>
                          <a:cs typeface="Times New Roman" panose="02020603050405020304" pitchFamily="18" charset="0"/>
                        </a:rPr>
                        <a:t>y</a:t>
                      </a:r>
                      <a:r>
                        <a:rPr lang="en-GB" sz="1400" dirty="0">
                          <a:solidFill>
                            <a:srgbClr val="585858"/>
                          </a:solidFill>
                          <a:effectLst/>
                          <a:latin typeface="Myriad Pro"/>
                          <a:ea typeface="Calibri" panose="020F0502020204030204" pitchFamily="34" charset="0"/>
                          <a:cs typeface="Times New Roman" panose="02020603050405020304" pitchFamily="18" charset="0"/>
                        </a:rPr>
                        <a:t> and </a:t>
                      </a:r>
                      <a:r>
                        <a:rPr lang="en-GB" sz="1400" i="1" dirty="0">
                          <a:solidFill>
                            <a:srgbClr val="585858"/>
                          </a:solidFill>
                          <a:effectLst/>
                          <a:latin typeface="Myriad Pro"/>
                          <a:ea typeface="Calibri" panose="020F0502020204030204" pitchFamily="34" charset="0"/>
                          <a:cs typeface="Times New Roman" panose="02020603050405020304" pitchFamily="18" charset="0"/>
                        </a:rPr>
                        <a:t>y</a:t>
                      </a:r>
                      <a:r>
                        <a:rPr lang="en-GB" sz="1400" dirty="0">
                          <a:solidFill>
                            <a:srgbClr val="585858"/>
                          </a:solidFill>
                          <a:effectLst/>
                          <a:latin typeface="Myriad Pro"/>
                          <a:ea typeface="Calibri" panose="020F0502020204030204" pitchFamily="34" charset="0"/>
                          <a:cs typeface="Times New Roman" panose="02020603050405020304" pitchFamily="18" charset="0"/>
                        </a:rPr>
                        <a:t> is the coefficient of 4</a:t>
                      </a:r>
                      <a:r>
                        <a:rPr lang="en-GB" sz="1400" i="1" dirty="0">
                          <a:solidFill>
                            <a:srgbClr val="585858"/>
                          </a:solidFill>
                          <a:effectLst/>
                          <a:latin typeface="Myriad Pro"/>
                          <a:ea typeface="Calibri" panose="020F0502020204030204" pitchFamily="34" charset="0"/>
                          <a:cs typeface="Times New Roman" panose="02020603050405020304" pitchFamily="18" charset="0"/>
                        </a:rPr>
                        <a:t>x</a:t>
                      </a:r>
                      <a:r>
                        <a:rPr lang="en-GB" sz="1400" dirty="0">
                          <a:solidFill>
                            <a:srgbClr val="585858"/>
                          </a:solidFill>
                          <a:effectLst/>
                          <a:latin typeface="Myriad Pro"/>
                          <a:ea typeface="Calibri" panose="020F0502020204030204" pitchFamily="34" charset="0"/>
                          <a:cs typeface="Times New Roman" panose="02020603050405020304" pitchFamily="18" charset="0"/>
                        </a:rPr>
                        <a:t>.</a:t>
                      </a:r>
                    </a:p>
                    <a:p>
                      <a:pPr>
                        <a:spcBef>
                          <a:spcPts val="400"/>
                        </a:spcBef>
                        <a:spcAft>
                          <a:spcPts val="400"/>
                        </a:spcAft>
                      </a:pPr>
                      <a:r>
                        <a:rPr lang="en-GB" sz="1400" dirty="0">
                          <a:solidFill>
                            <a:srgbClr val="585858"/>
                          </a:solidFill>
                          <a:effectLst/>
                          <a:latin typeface="Myriad Pro"/>
                          <a:ea typeface="Calibri" panose="020F0502020204030204" pitchFamily="34" charset="0"/>
                          <a:cs typeface="Times New Roman" panose="02020603050405020304" pitchFamily="18" charset="0"/>
                        </a:rPr>
                        <a:t>Example 2: in the quadratic equation 3</a:t>
                      </a:r>
                      <a:r>
                        <a:rPr lang="en-GB" sz="1400" i="1" dirty="0">
                          <a:solidFill>
                            <a:srgbClr val="585858"/>
                          </a:solidFill>
                          <a:effectLst/>
                          <a:latin typeface="Myriad Pro"/>
                          <a:ea typeface="Calibri" panose="020F0502020204030204" pitchFamily="34" charset="0"/>
                          <a:cs typeface="Times New Roman" panose="02020603050405020304" pitchFamily="18" charset="0"/>
                        </a:rPr>
                        <a:t>x</a:t>
                      </a:r>
                      <a:r>
                        <a:rPr lang="en-GB" sz="1400" baseline="30000" dirty="0">
                          <a:solidFill>
                            <a:srgbClr val="585858"/>
                          </a:solidFill>
                          <a:effectLst/>
                          <a:latin typeface="Myriad Pro"/>
                          <a:ea typeface="Calibri" panose="020F0502020204030204" pitchFamily="34" charset="0"/>
                          <a:cs typeface="Times New Roman" panose="02020603050405020304" pitchFamily="18" charset="0"/>
                        </a:rPr>
                        <a:t>2</a:t>
                      </a:r>
                      <a:r>
                        <a:rPr lang="en-GB" sz="1400" dirty="0">
                          <a:solidFill>
                            <a:srgbClr val="585858"/>
                          </a:solidFill>
                          <a:effectLst/>
                          <a:latin typeface="Myriad Pro"/>
                          <a:ea typeface="Calibri" panose="020F0502020204030204" pitchFamily="34" charset="0"/>
                          <a:cs typeface="Times New Roman" panose="02020603050405020304" pitchFamily="18" charset="0"/>
                        </a:rPr>
                        <a:t> + 4</a:t>
                      </a:r>
                      <a:r>
                        <a:rPr lang="en-GB" sz="1400" i="1" dirty="0">
                          <a:solidFill>
                            <a:srgbClr val="585858"/>
                          </a:solidFill>
                          <a:effectLst/>
                          <a:latin typeface="Myriad Pro"/>
                          <a:ea typeface="Calibri" panose="020F0502020204030204" pitchFamily="34" charset="0"/>
                          <a:cs typeface="Times New Roman" panose="02020603050405020304" pitchFamily="18" charset="0"/>
                        </a:rPr>
                        <a:t>x</a:t>
                      </a:r>
                      <a:r>
                        <a:rPr lang="en-GB" sz="1400" dirty="0">
                          <a:solidFill>
                            <a:srgbClr val="585858"/>
                          </a:solidFill>
                          <a:effectLst/>
                          <a:latin typeface="Myriad Pro"/>
                          <a:ea typeface="Calibri" panose="020F0502020204030204" pitchFamily="34" charset="0"/>
                          <a:cs typeface="Times New Roman" panose="02020603050405020304" pitchFamily="18" charset="0"/>
                        </a:rPr>
                        <a:t> – 2, the coefficients of </a:t>
                      </a:r>
                      <a:r>
                        <a:rPr lang="en-GB" sz="1400" i="1" dirty="0">
                          <a:solidFill>
                            <a:srgbClr val="585858"/>
                          </a:solidFill>
                          <a:effectLst/>
                          <a:latin typeface="Myriad Pro"/>
                          <a:ea typeface="Calibri" panose="020F0502020204030204" pitchFamily="34" charset="0"/>
                          <a:cs typeface="Times New Roman" panose="02020603050405020304" pitchFamily="18" charset="0"/>
                        </a:rPr>
                        <a:t>x</a:t>
                      </a:r>
                      <a:r>
                        <a:rPr lang="en-GB" sz="1400" baseline="30000" dirty="0">
                          <a:solidFill>
                            <a:srgbClr val="585858"/>
                          </a:solidFill>
                          <a:effectLst/>
                          <a:latin typeface="Myriad Pro"/>
                          <a:ea typeface="Calibri" panose="020F0502020204030204" pitchFamily="34" charset="0"/>
                          <a:cs typeface="Times New Roman" panose="02020603050405020304" pitchFamily="18" charset="0"/>
                        </a:rPr>
                        <a:t>2</a:t>
                      </a:r>
                      <a:r>
                        <a:rPr lang="en-GB" sz="1400" dirty="0">
                          <a:solidFill>
                            <a:srgbClr val="585858"/>
                          </a:solidFill>
                          <a:effectLst/>
                          <a:latin typeface="Myriad Pro"/>
                          <a:ea typeface="Calibri" panose="020F0502020204030204" pitchFamily="34" charset="0"/>
                          <a:cs typeface="Times New Roman" panose="02020603050405020304" pitchFamily="18" charset="0"/>
                        </a:rPr>
                        <a:t> and </a:t>
                      </a:r>
                      <a:r>
                        <a:rPr lang="en-GB" sz="1400" i="1" dirty="0">
                          <a:solidFill>
                            <a:srgbClr val="585858"/>
                          </a:solidFill>
                          <a:effectLst/>
                          <a:latin typeface="Myriad Pro"/>
                          <a:ea typeface="Calibri" panose="020F0502020204030204" pitchFamily="34" charset="0"/>
                          <a:cs typeface="Times New Roman" panose="02020603050405020304" pitchFamily="18" charset="0"/>
                        </a:rPr>
                        <a:t>x</a:t>
                      </a:r>
                      <a:r>
                        <a:rPr lang="en-GB" sz="1400" dirty="0">
                          <a:solidFill>
                            <a:srgbClr val="585858"/>
                          </a:solidFill>
                          <a:effectLst/>
                          <a:latin typeface="Myriad Pro"/>
                          <a:ea typeface="Calibri" panose="020F0502020204030204" pitchFamily="34" charset="0"/>
                          <a:cs typeface="Times New Roman" panose="02020603050405020304" pitchFamily="18" charset="0"/>
                        </a:rPr>
                        <a:t> are 3 and 4 respectively.</a:t>
                      </a:r>
                    </a:p>
                  </a:txBody>
                  <a:tcPr marL="68580" marR="68580" marT="0" marB="0"/>
                </a:tc>
                <a:extLst>
                  <a:ext uri="{0D108BD9-81ED-4DB2-BD59-A6C34878D82A}">
                    <a16:rowId xmlns:a16="http://schemas.microsoft.com/office/drawing/2014/main" val="2719448778"/>
                  </a:ext>
                </a:extLst>
              </a:tr>
              <a:tr h="370840">
                <a:tc>
                  <a:txBody>
                    <a:bodyPr/>
                    <a:lstStyle/>
                    <a:p>
                      <a:pPr>
                        <a:spcBef>
                          <a:spcPts val="400"/>
                        </a:spcBef>
                        <a:spcAft>
                          <a:spcPts val="400"/>
                        </a:spcAft>
                      </a:pPr>
                      <a:r>
                        <a:rPr lang="en-GB" sz="1400" dirty="0">
                          <a:solidFill>
                            <a:srgbClr val="585858"/>
                          </a:solidFill>
                          <a:effectLst/>
                          <a:latin typeface="Myriad Pro"/>
                          <a:ea typeface="Calibri" panose="020F0502020204030204" pitchFamily="34" charset="0"/>
                          <a:cs typeface="Times New Roman" panose="02020603050405020304" pitchFamily="18" charset="0"/>
                        </a:rPr>
                        <a:t>equation</a:t>
                      </a:r>
                    </a:p>
                  </a:txBody>
                  <a:tcPr marL="68580" marR="68580" marT="0" marB="0"/>
                </a:tc>
                <a:tc>
                  <a:txBody>
                    <a:bodyPr/>
                    <a:lstStyle/>
                    <a:p>
                      <a:pPr>
                        <a:spcBef>
                          <a:spcPts val="400"/>
                        </a:spcBef>
                        <a:spcAft>
                          <a:spcPts val="400"/>
                        </a:spcAft>
                      </a:pPr>
                      <a:r>
                        <a:rPr lang="en-GB" sz="1400" dirty="0">
                          <a:solidFill>
                            <a:srgbClr val="585858"/>
                          </a:solidFill>
                          <a:effectLst/>
                          <a:latin typeface="Myriad Pro"/>
                          <a:ea typeface="Calibri" panose="020F0502020204030204" pitchFamily="34" charset="0"/>
                          <a:cs typeface="Times New Roman" panose="02020603050405020304" pitchFamily="18" charset="0"/>
                        </a:rPr>
                        <a:t>A mathematical statement showing that two expressions are equal. The expressions are linked with the symbol =</a:t>
                      </a:r>
                    </a:p>
                    <a:p>
                      <a:pPr>
                        <a:spcBef>
                          <a:spcPts val="400"/>
                        </a:spcBef>
                        <a:spcAft>
                          <a:spcPts val="400"/>
                        </a:spcAft>
                      </a:pPr>
                      <a:r>
                        <a:rPr lang="en-GB" sz="1400" dirty="0">
                          <a:solidFill>
                            <a:srgbClr val="585858"/>
                          </a:solidFill>
                          <a:effectLst/>
                          <a:latin typeface="Myriad Pro"/>
                          <a:ea typeface="Calibri" panose="020F0502020204030204" pitchFamily="34" charset="0"/>
                          <a:cs typeface="Times New Roman" panose="02020603050405020304" pitchFamily="18" charset="0"/>
                        </a:rPr>
                        <a:t>Examples: 7 – 2 = 4 + 1             4</a:t>
                      </a:r>
                      <a:r>
                        <a:rPr lang="en-GB" sz="1400" i="1" dirty="0">
                          <a:solidFill>
                            <a:srgbClr val="585858"/>
                          </a:solidFill>
                          <a:effectLst/>
                          <a:latin typeface="Myriad Pro"/>
                          <a:ea typeface="Calibri" panose="020F0502020204030204" pitchFamily="34" charset="0"/>
                          <a:cs typeface="Times New Roman" panose="02020603050405020304" pitchFamily="18" charset="0"/>
                        </a:rPr>
                        <a:t>x</a:t>
                      </a:r>
                      <a:r>
                        <a:rPr lang="en-GB" sz="1400" dirty="0">
                          <a:solidFill>
                            <a:srgbClr val="585858"/>
                          </a:solidFill>
                          <a:effectLst/>
                          <a:latin typeface="Myriad Pro"/>
                          <a:ea typeface="Calibri" panose="020F0502020204030204" pitchFamily="34" charset="0"/>
                          <a:cs typeface="Times New Roman" panose="02020603050405020304" pitchFamily="18" charset="0"/>
                        </a:rPr>
                        <a:t> = 3             </a:t>
                      </a:r>
                      <a:r>
                        <a:rPr lang="en-GB" sz="1400" i="1" dirty="0">
                          <a:solidFill>
                            <a:srgbClr val="585858"/>
                          </a:solidFill>
                          <a:effectLst/>
                          <a:latin typeface="Myriad Pro"/>
                          <a:ea typeface="Calibri" panose="020F0502020204030204" pitchFamily="34" charset="0"/>
                          <a:cs typeface="Times New Roman" panose="02020603050405020304" pitchFamily="18" charset="0"/>
                        </a:rPr>
                        <a:t>x</a:t>
                      </a:r>
                      <a:r>
                        <a:rPr lang="en-GB" sz="1400" baseline="30000" dirty="0">
                          <a:solidFill>
                            <a:srgbClr val="585858"/>
                          </a:solidFill>
                          <a:effectLst/>
                          <a:latin typeface="Myriad Pro"/>
                          <a:ea typeface="Calibri" panose="020F0502020204030204" pitchFamily="34" charset="0"/>
                          <a:cs typeface="Times New Roman" panose="02020603050405020304" pitchFamily="18" charset="0"/>
                        </a:rPr>
                        <a:t>2</a:t>
                      </a:r>
                      <a:r>
                        <a:rPr lang="en-GB" sz="1400" dirty="0">
                          <a:solidFill>
                            <a:srgbClr val="585858"/>
                          </a:solidFill>
                          <a:effectLst/>
                          <a:latin typeface="Myriad Pro"/>
                          <a:ea typeface="Calibri" panose="020F0502020204030204" pitchFamily="34" charset="0"/>
                          <a:cs typeface="Times New Roman" panose="02020603050405020304" pitchFamily="18" charset="0"/>
                        </a:rPr>
                        <a:t> − 2</a:t>
                      </a:r>
                      <a:r>
                        <a:rPr lang="en-GB" sz="1400" i="1" dirty="0">
                          <a:solidFill>
                            <a:srgbClr val="585858"/>
                          </a:solidFill>
                          <a:effectLst/>
                          <a:latin typeface="Myriad Pro"/>
                          <a:ea typeface="Calibri" panose="020F0502020204030204" pitchFamily="34" charset="0"/>
                          <a:cs typeface="Times New Roman" panose="02020603050405020304" pitchFamily="18" charset="0"/>
                        </a:rPr>
                        <a:t>x</a:t>
                      </a:r>
                      <a:r>
                        <a:rPr lang="en-GB" sz="1400" dirty="0">
                          <a:solidFill>
                            <a:srgbClr val="585858"/>
                          </a:solidFill>
                          <a:effectLst/>
                          <a:latin typeface="Myriad Pro"/>
                          <a:ea typeface="Calibri" panose="020F0502020204030204" pitchFamily="34" charset="0"/>
                          <a:cs typeface="Times New Roman" panose="02020603050405020304" pitchFamily="18" charset="0"/>
                        </a:rPr>
                        <a:t> + 1 = 0</a:t>
                      </a:r>
                    </a:p>
                  </a:txBody>
                  <a:tcPr marL="68580" marR="68580" marT="0" marB="0"/>
                </a:tc>
                <a:extLst>
                  <a:ext uri="{0D108BD9-81ED-4DB2-BD59-A6C34878D82A}">
                    <a16:rowId xmlns:a16="http://schemas.microsoft.com/office/drawing/2014/main" val="78949882"/>
                  </a:ext>
                </a:extLst>
              </a:tr>
              <a:tr h="370840">
                <a:tc>
                  <a:txBody>
                    <a:bodyPr/>
                    <a:lstStyle/>
                    <a:p>
                      <a:pPr>
                        <a:spcBef>
                          <a:spcPts val="400"/>
                        </a:spcBef>
                        <a:spcAft>
                          <a:spcPts val="400"/>
                        </a:spcAft>
                      </a:pPr>
                      <a:r>
                        <a:rPr lang="en-GB" sz="1400">
                          <a:solidFill>
                            <a:srgbClr val="585858"/>
                          </a:solidFill>
                          <a:effectLst/>
                          <a:latin typeface="Myriad Pro"/>
                          <a:ea typeface="Calibri" panose="020F0502020204030204" pitchFamily="34" charset="0"/>
                          <a:cs typeface="Times New Roman" panose="02020603050405020304" pitchFamily="18" charset="0"/>
                        </a:rPr>
                        <a:t>linear</a:t>
                      </a:r>
                    </a:p>
                  </a:txBody>
                  <a:tcPr marL="68580" marR="68580" marT="0" marB="0"/>
                </a:tc>
                <a:tc>
                  <a:txBody>
                    <a:bodyPr/>
                    <a:lstStyle/>
                    <a:p>
                      <a:pPr>
                        <a:spcBef>
                          <a:spcPts val="400"/>
                        </a:spcBef>
                        <a:spcAft>
                          <a:spcPts val="400"/>
                        </a:spcAft>
                      </a:pPr>
                      <a:r>
                        <a:rPr lang="en-GB" sz="1400" dirty="0">
                          <a:solidFill>
                            <a:srgbClr val="585858"/>
                          </a:solidFill>
                          <a:effectLst/>
                          <a:latin typeface="Myriad Pro"/>
                          <a:ea typeface="Calibri" panose="020F0502020204030204" pitchFamily="34" charset="0"/>
                          <a:cs typeface="Times New Roman" panose="02020603050405020304" pitchFamily="18" charset="0"/>
                        </a:rPr>
                        <a:t>In algebra, describing an expression or equation of degree one.</a:t>
                      </a:r>
                    </a:p>
                    <a:p>
                      <a:pPr>
                        <a:spcBef>
                          <a:spcPts val="400"/>
                        </a:spcBef>
                        <a:spcAft>
                          <a:spcPts val="400"/>
                        </a:spcAft>
                      </a:pPr>
                      <a:r>
                        <a:rPr lang="en-GB" sz="1400" dirty="0">
                          <a:solidFill>
                            <a:srgbClr val="585858"/>
                          </a:solidFill>
                          <a:effectLst/>
                          <a:latin typeface="Myriad Pro"/>
                          <a:ea typeface="Calibri" panose="020F0502020204030204" pitchFamily="34" charset="0"/>
                          <a:cs typeface="Times New Roman" panose="02020603050405020304" pitchFamily="18" charset="0"/>
                        </a:rPr>
                        <a:t>Example: 2</a:t>
                      </a:r>
                      <a:r>
                        <a:rPr lang="en-GB" sz="1400" i="1" dirty="0">
                          <a:solidFill>
                            <a:srgbClr val="585858"/>
                          </a:solidFill>
                          <a:effectLst/>
                          <a:latin typeface="Myriad Pro"/>
                          <a:ea typeface="Calibri" panose="020F0502020204030204" pitchFamily="34" charset="0"/>
                          <a:cs typeface="Times New Roman" panose="02020603050405020304" pitchFamily="18" charset="0"/>
                        </a:rPr>
                        <a:t>x</a:t>
                      </a:r>
                      <a:r>
                        <a:rPr lang="en-GB" sz="1400" dirty="0">
                          <a:solidFill>
                            <a:srgbClr val="585858"/>
                          </a:solidFill>
                          <a:effectLst/>
                          <a:latin typeface="Myriad Pro"/>
                          <a:ea typeface="Calibri" panose="020F0502020204030204" pitchFamily="34" charset="0"/>
                          <a:cs typeface="Times New Roman" panose="02020603050405020304" pitchFamily="18" charset="0"/>
                        </a:rPr>
                        <a:t> + 3</a:t>
                      </a:r>
                      <a:r>
                        <a:rPr lang="en-GB" sz="1400" i="1" dirty="0">
                          <a:solidFill>
                            <a:srgbClr val="585858"/>
                          </a:solidFill>
                          <a:effectLst/>
                          <a:latin typeface="Myriad Pro"/>
                          <a:ea typeface="Calibri" panose="020F0502020204030204" pitchFamily="34" charset="0"/>
                          <a:cs typeface="Times New Roman" panose="02020603050405020304" pitchFamily="18" charset="0"/>
                        </a:rPr>
                        <a:t>y</a:t>
                      </a:r>
                      <a:r>
                        <a:rPr lang="en-GB" sz="1400" dirty="0">
                          <a:solidFill>
                            <a:srgbClr val="585858"/>
                          </a:solidFill>
                          <a:effectLst/>
                          <a:latin typeface="Myriad Pro"/>
                          <a:ea typeface="Calibri" panose="020F0502020204030204" pitchFamily="34" charset="0"/>
                          <a:cs typeface="Times New Roman" panose="02020603050405020304" pitchFamily="18" charset="0"/>
                        </a:rPr>
                        <a:t> = 7 is a linear equation.</a:t>
                      </a:r>
                    </a:p>
                    <a:p>
                      <a:pPr>
                        <a:spcBef>
                          <a:spcPts val="400"/>
                        </a:spcBef>
                        <a:spcAft>
                          <a:spcPts val="400"/>
                        </a:spcAft>
                      </a:pPr>
                      <a:r>
                        <a:rPr lang="en-GB" sz="1400" dirty="0">
                          <a:solidFill>
                            <a:srgbClr val="585858"/>
                          </a:solidFill>
                          <a:effectLst/>
                          <a:latin typeface="Myriad Pro"/>
                          <a:ea typeface="Calibri" panose="020F0502020204030204" pitchFamily="34" charset="0"/>
                          <a:cs typeface="Times New Roman" panose="02020603050405020304" pitchFamily="18" charset="0"/>
                        </a:rPr>
                        <a:t>All linear equations can be represented as straight line graphs.</a:t>
                      </a:r>
                    </a:p>
                  </a:txBody>
                  <a:tcPr marL="68580" marR="68580" marT="0" marB="0"/>
                </a:tc>
                <a:extLst>
                  <a:ext uri="{0D108BD9-81ED-4DB2-BD59-A6C34878D82A}">
                    <a16:rowId xmlns:a16="http://schemas.microsoft.com/office/drawing/2014/main" val="404107335"/>
                  </a:ext>
                </a:extLst>
              </a:tr>
              <a:tr h="370840">
                <a:tc>
                  <a:txBody>
                    <a:bodyPr/>
                    <a:lstStyle/>
                    <a:p>
                      <a:pPr marL="0" algn="l" defTabSz="914400" rtl="0" eaLnBrk="1" latinLnBrk="0" hangingPunct="1">
                        <a:spcBef>
                          <a:spcPts val="400"/>
                        </a:spcBef>
                        <a:spcAft>
                          <a:spcPts val="400"/>
                        </a:spcAft>
                      </a:pPr>
                      <a:r>
                        <a:rPr lang="en-GB" sz="1400" kern="1200" dirty="0">
                          <a:solidFill>
                            <a:srgbClr val="585858"/>
                          </a:solidFill>
                          <a:effectLst/>
                          <a:latin typeface="Myriad Pro"/>
                          <a:ea typeface="Calibri" panose="020F0502020204030204" pitchFamily="34" charset="0"/>
                          <a:cs typeface="Times New Roman" panose="02020603050405020304" pitchFamily="18" charset="0"/>
                        </a:rPr>
                        <a:t>solution</a:t>
                      </a:r>
                    </a:p>
                  </a:txBody>
                  <a:tcPr marL="68580" marR="68580" marT="0" marB="0"/>
                </a:tc>
                <a:tc>
                  <a:txBody>
                    <a:bodyPr/>
                    <a:lstStyle/>
                    <a:p>
                      <a:pPr marL="0" algn="l" defTabSz="914400" rtl="0" eaLnBrk="1" latinLnBrk="0" hangingPunct="1">
                        <a:spcBef>
                          <a:spcPts val="400"/>
                        </a:spcBef>
                        <a:spcAft>
                          <a:spcPts val="400"/>
                        </a:spcAft>
                      </a:pPr>
                      <a:r>
                        <a:rPr lang="en-GB" sz="1400" kern="1200">
                          <a:solidFill>
                            <a:srgbClr val="585858"/>
                          </a:solidFill>
                          <a:effectLst/>
                          <a:latin typeface="Myriad Pro"/>
                          <a:ea typeface="Calibri" panose="020F0502020204030204" pitchFamily="34" charset="0"/>
                          <a:cs typeface="Times New Roman" panose="02020603050405020304" pitchFamily="18" charset="0"/>
                        </a:rPr>
                        <a:t>A solution to an equation is a value of the variable that satisfies the equation, i.e. when substituted into the equation, makes it true.</a:t>
                      </a:r>
                    </a:p>
                    <a:p>
                      <a:pPr marL="0" algn="l" defTabSz="914400" rtl="0" eaLnBrk="1" latinLnBrk="0" hangingPunct="1">
                        <a:spcBef>
                          <a:spcPts val="400"/>
                        </a:spcBef>
                        <a:spcAft>
                          <a:spcPts val="400"/>
                        </a:spcAft>
                      </a:pPr>
                      <a:r>
                        <a:rPr lang="en-GB" sz="1400" kern="1200">
                          <a:solidFill>
                            <a:srgbClr val="585858"/>
                          </a:solidFill>
                          <a:effectLst/>
                          <a:latin typeface="Myriad Pro"/>
                          <a:ea typeface="Calibri" panose="020F0502020204030204" pitchFamily="34" charset="0"/>
                          <a:cs typeface="Times New Roman" panose="02020603050405020304" pitchFamily="18" charset="0"/>
                        </a:rPr>
                        <a:t>A solution set is the set of values that satisfy a given set of equations or inequalities.</a:t>
                      </a:r>
                    </a:p>
                  </a:txBody>
                  <a:tcPr marL="68580" marR="68580" marT="0" marB="0"/>
                </a:tc>
                <a:extLst>
                  <a:ext uri="{0D108BD9-81ED-4DB2-BD59-A6C34878D82A}">
                    <a16:rowId xmlns:a16="http://schemas.microsoft.com/office/drawing/2014/main" val="368097904"/>
                  </a:ext>
                </a:extLst>
              </a:tr>
              <a:tr h="370840">
                <a:tc>
                  <a:txBody>
                    <a:bodyPr/>
                    <a:lstStyle/>
                    <a:p>
                      <a:pPr marL="0" algn="l" defTabSz="914400" rtl="0" eaLnBrk="1" latinLnBrk="0" hangingPunct="1">
                        <a:spcBef>
                          <a:spcPts val="400"/>
                        </a:spcBef>
                        <a:spcAft>
                          <a:spcPts val="400"/>
                        </a:spcAft>
                      </a:pPr>
                      <a:r>
                        <a:rPr lang="en-GB" sz="1400" kern="1200">
                          <a:solidFill>
                            <a:srgbClr val="585858"/>
                          </a:solidFill>
                          <a:effectLst/>
                          <a:latin typeface="Myriad Pro"/>
                          <a:ea typeface="Calibri" panose="020F0502020204030204" pitchFamily="34" charset="0"/>
                          <a:cs typeface="Times New Roman" panose="02020603050405020304" pitchFamily="18" charset="0"/>
                        </a:rPr>
                        <a:t>unknown</a:t>
                      </a:r>
                    </a:p>
                  </a:txBody>
                  <a:tcPr marL="68580" marR="68580" marT="0" marB="0"/>
                </a:tc>
                <a:tc>
                  <a:txBody>
                    <a:bodyPr/>
                    <a:lstStyle/>
                    <a:p>
                      <a:pPr marL="0" algn="l" defTabSz="914400" rtl="0" eaLnBrk="1" latinLnBrk="0" hangingPunct="1">
                        <a:spcBef>
                          <a:spcPts val="400"/>
                        </a:spcBef>
                        <a:spcAft>
                          <a:spcPts val="400"/>
                        </a:spcAft>
                      </a:pPr>
                      <a:r>
                        <a:rPr lang="en-GB" sz="1400" kern="1200">
                          <a:solidFill>
                            <a:srgbClr val="585858"/>
                          </a:solidFill>
                          <a:effectLst/>
                          <a:latin typeface="Myriad Pro"/>
                          <a:ea typeface="Calibri" panose="020F0502020204030204" pitchFamily="34" charset="0"/>
                          <a:cs typeface="Times New Roman" panose="02020603050405020304" pitchFamily="18" charset="0"/>
                        </a:rPr>
                        <a:t>A number that is not known.</a:t>
                      </a:r>
                    </a:p>
                    <a:p>
                      <a:pPr marL="0" algn="l" defTabSz="914400" rtl="0" eaLnBrk="1" latinLnBrk="0" hangingPunct="1">
                        <a:spcBef>
                          <a:spcPts val="400"/>
                        </a:spcBef>
                        <a:spcAft>
                          <a:spcPts val="400"/>
                        </a:spcAft>
                      </a:pPr>
                      <a:r>
                        <a:rPr lang="en-GB" sz="1400" kern="1200">
                          <a:solidFill>
                            <a:srgbClr val="585858"/>
                          </a:solidFill>
                          <a:effectLst/>
                          <a:latin typeface="Myriad Pro"/>
                          <a:ea typeface="Calibri" panose="020F0502020204030204" pitchFamily="34" charset="0"/>
                          <a:cs typeface="Times New Roman" panose="02020603050405020304" pitchFamily="18" charset="0"/>
                        </a:rPr>
                        <a:t>Example: In the expression 2x − 5, x represents an unknown.</a:t>
                      </a:r>
                    </a:p>
                    <a:p>
                      <a:pPr marL="0" algn="l" defTabSz="914400" rtl="0" eaLnBrk="1" latinLnBrk="0" hangingPunct="1">
                        <a:spcBef>
                          <a:spcPts val="400"/>
                        </a:spcBef>
                        <a:spcAft>
                          <a:spcPts val="400"/>
                        </a:spcAft>
                      </a:pPr>
                      <a:r>
                        <a:rPr lang="en-GB" sz="1400" kern="1200">
                          <a:solidFill>
                            <a:srgbClr val="585858"/>
                          </a:solidFill>
                          <a:effectLst/>
                          <a:latin typeface="Myriad Pro"/>
                          <a:ea typeface="Calibri" panose="020F0502020204030204" pitchFamily="34" charset="0"/>
                          <a:cs typeface="Times New Roman" panose="02020603050405020304" pitchFamily="18" charset="0"/>
                        </a:rPr>
                        <a:t>When presented with more information, such as in the form of an equation (e.g. 2x – 5 = 6), this unknown can be found.</a:t>
                      </a:r>
                    </a:p>
                  </a:txBody>
                  <a:tcPr marL="68580" marR="68580" marT="0" marB="0"/>
                </a:tc>
                <a:extLst>
                  <a:ext uri="{0D108BD9-81ED-4DB2-BD59-A6C34878D82A}">
                    <a16:rowId xmlns:a16="http://schemas.microsoft.com/office/drawing/2014/main" val="3959270801"/>
                  </a:ext>
                </a:extLst>
              </a:tr>
              <a:tr h="370840">
                <a:tc>
                  <a:txBody>
                    <a:bodyPr/>
                    <a:lstStyle/>
                    <a:p>
                      <a:pPr marL="0" algn="l" defTabSz="914400" rtl="0" eaLnBrk="1" latinLnBrk="0" hangingPunct="1">
                        <a:spcBef>
                          <a:spcPts val="400"/>
                        </a:spcBef>
                        <a:spcAft>
                          <a:spcPts val="400"/>
                        </a:spcAft>
                      </a:pPr>
                      <a:r>
                        <a:rPr lang="en-GB" sz="1400" kern="1200">
                          <a:solidFill>
                            <a:srgbClr val="585858"/>
                          </a:solidFill>
                          <a:effectLst/>
                          <a:latin typeface="Myriad Pro"/>
                          <a:ea typeface="Calibri" panose="020F0502020204030204" pitchFamily="34" charset="0"/>
                          <a:cs typeface="Times New Roman" panose="02020603050405020304" pitchFamily="18" charset="0"/>
                        </a:rPr>
                        <a:t>variable</a:t>
                      </a:r>
                    </a:p>
                  </a:txBody>
                  <a:tcPr marL="68580" marR="68580" marT="0" marB="0"/>
                </a:tc>
                <a:tc>
                  <a:txBody>
                    <a:bodyPr/>
                    <a:lstStyle/>
                    <a:p>
                      <a:pPr marL="0" algn="l" defTabSz="914400" rtl="0" eaLnBrk="1" latinLnBrk="0" hangingPunct="1">
                        <a:spcBef>
                          <a:spcPts val="400"/>
                        </a:spcBef>
                        <a:spcAft>
                          <a:spcPts val="400"/>
                        </a:spcAft>
                      </a:pPr>
                      <a:r>
                        <a:rPr lang="en-GB" sz="1400" kern="1200" dirty="0">
                          <a:solidFill>
                            <a:srgbClr val="585858"/>
                          </a:solidFill>
                          <a:effectLst/>
                          <a:latin typeface="Myriad Pro"/>
                          <a:ea typeface="Calibri" panose="020F0502020204030204" pitchFamily="34" charset="0"/>
                          <a:cs typeface="Times New Roman" panose="02020603050405020304" pitchFamily="18" charset="0"/>
                        </a:rPr>
                        <a:t>A quantity that can take on a range of values, often denoted by a letter, x, y, z, t, …, etc.</a:t>
                      </a:r>
                    </a:p>
                  </a:txBody>
                  <a:tcPr marL="68580" marR="68580" marT="0" marB="0"/>
                </a:tc>
                <a:extLst>
                  <a:ext uri="{0D108BD9-81ED-4DB2-BD59-A6C34878D82A}">
                    <a16:rowId xmlns:a16="http://schemas.microsoft.com/office/drawing/2014/main" val="836818209"/>
                  </a:ext>
                </a:extLst>
              </a:tr>
            </a:tbl>
          </a:graphicData>
        </a:graphic>
      </p:graphicFrame>
    </p:spTree>
    <p:extLst>
      <p:ext uri="{BB962C8B-B14F-4D97-AF65-F5344CB8AC3E}">
        <p14:creationId xmlns:p14="http://schemas.microsoft.com/office/powerpoint/2010/main" val="14552476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09600" y="1268760"/>
            <a:ext cx="10972800" cy="5256584"/>
          </a:xfrm>
        </p:spPr>
        <p:txBody>
          <a:bodyPr/>
          <a:lstStyle/>
          <a:p>
            <a:r>
              <a:rPr lang="en-GB" dirty="0"/>
              <a:t>There are a number of different representations that you may wish to use to support students’ understanding of this key idea. These might include:</a:t>
            </a:r>
          </a:p>
          <a:p>
            <a:r>
              <a:rPr lang="en-GB" b="1" dirty="0"/>
              <a:t>Tables and graphs</a:t>
            </a:r>
          </a:p>
          <a:p>
            <a:pPr lvl="1"/>
            <a:r>
              <a:rPr lang="en-GB" dirty="0"/>
              <a:t>Tables and graphs can be used to draw attention to the continuous nature of variables, as well as the unique points where a variable is a solution to a linear equations. See examples 2-4 in this slide deck.</a:t>
            </a:r>
          </a:p>
          <a:p>
            <a:r>
              <a:rPr lang="en-GB" b="1" dirty="0"/>
              <a:t>Bar models</a:t>
            </a:r>
          </a:p>
          <a:p>
            <a:pPr marL="742950" marR="0" lvl="1" indent="-285750" algn="l" defTabSz="914400" rtl="0" eaLnBrk="1" fontAlgn="auto" latinLnBrk="0" hangingPunct="1">
              <a:lnSpc>
                <a:spcPct val="90000"/>
              </a:lnSpc>
              <a:spcBef>
                <a:spcPts val="500"/>
              </a:spcBef>
              <a:spcAft>
                <a:spcPts val="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Bar models can be very useful to support students in representing (literally, re-presenting) problems to reveal additive and multiplicative structures, including those involving unknown values. </a:t>
            </a:r>
          </a:p>
          <a:p>
            <a:pPr indent="-285750">
              <a:spcBef>
                <a:spcPts val="500"/>
              </a:spcBef>
              <a:buClr>
                <a:srgbClr val="585858"/>
              </a:buClr>
              <a:defRPr/>
            </a:pPr>
            <a:r>
              <a:rPr lang="en-GB" b="1" dirty="0"/>
              <a:t>Balance models</a:t>
            </a:r>
          </a:p>
          <a:p>
            <a:pPr lvl="1">
              <a:defRPr/>
            </a:pPr>
            <a:r>
              <a:rPr lang="en-GB" b="1" dirty="0"/>
              <a:t> </a:t>
            </a:r>
            <a:r>
              <a:rPr lang="en-GB" dirty="0"/>
              <a:t>The balance model is a classic representation (or metaphor) for equality.</a:t>
            </a:r>
            <a:endParaRPr kumimoji="0" lang="en-GB" b="1"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90000"/>
              </a:lnSpc>
              <a:spcBef>
                <a:spcPts val="500"/>
              </a:spcBef>
              <a:spcAft>
                <a:spcPts val="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a:p>
            <a:endParaRPr lang="en-GB" dirty="0"/>
          </a:p>
          <a:p>
            <a:endParaRPr lang="en-GB" dirty="0"/>
          </a:p>
        </p:txBody>
      </p:sp>
    </p:spTree>
    <p:extLst>
      <p:ext uri="{BB962C8B-B14F-4D97-AF65-F5344CB8AC3E}">
        <p14:creationId xmlns:p14="http://schemas.microsoft.com/office/powerpoint/2010/main" val="5221782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 (1)</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1035" y="1196752"/>
            <a:ext cx="10972800" cy="3888432"/>
          </a:xfrm>
        </p:spPr>
        <p:txBody>
          <a:bodyPr>
            <a:noAutofit/>
          </a:bodyPr>
          <a:lstStyle/>
          <a:p>
            <a:pPr marL="0" indent="0">
              <a:buNone/>
            </a:pPr>
            <a:r>
              <a:rPr lang="en-GB" sz="2000" dirty="0"/>
              <a:t>From Upper Key Stage 2, students will bring experience of:</a:t>
            </a:r>
          </a:p>
          <a:p>
            <a:pPr marL="400050"/>
            <a:r>
              <a:rPr lang="en-GB" sz="1800" dirty="0"/>
              <a:t>multiplying multi-digit numbers up to four digits by a two-digit whole number using the formal written method of long multiplication</a:t>
            </a:r>
          </a:p>
          <a:p>
            <a:pPr marL="400050"/>
            <a:r>
              <a:rPr lang="en-GB" sz="1800" dirty="0"/>
              <a:t>dividing numbers up to four digits by a two-digit whole number using the formal written method of long division, and interpreting remainders as whole number remainders, fractions, or by rounding, as appropriate for the context</a:t>
            </a:r>
          </a:p>
          <a:p>
            <a:pPr marL="400050"/>
            <a:r>
              <a:rPr lang="en-GB" sz="1800" dirty="0"/>
              <a:t>dividing numbers up to four digits by a two-digit number using the formal written method of short division where appropriate, and interpreting remainders according to the context</a:t>
            </a:r>
          </a:p>
          <a:p>
            <a:pPr marL="400050"/>
            <a:r>
              <a:rPr lang="en-GB" sz="1800" dirty="0"/>
              <a:t>performing mental calculations, including with mixed operations and large numbers</a:t>
            </a:r>
          </a:p>
          <a:p>
            <a:pPr marL="400050"/>
            <a:r>
              <a:rPr lang="en-GB" sz="1800" dirty="0"/>
              <a:t>using their knowledge of the order of operations to carry out calculations involving the four operations</a:t>
            </a:r>
          </a:p>
          <a:p>
            <a:pPr marL="400050"/>
            <a:r>
              <a:rPr lang="en-GB" sz="1800" dirty="0"/>
              <a:t>solving addition and subtraction multi-step problems in contexts, deciding which operations and methods to use and why </a:t>
            </a:r>
          </a:p>
          <a:p>
            <a:endParaRPr lang="en-GB" dirty="0"/>
          </a:p>
        </p:txBody>
      </p:sp>
    </p:spTree>
    <p:extLst>
      <p:ext uri="{BB962C8B-B14F-4D97-AF65-F5344CB8AC3E}">
        <p14:creationId xmlns:p14="http://schemas.microsoft.com/office/powerpoint/2010/main" val="24739252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18165" y="1196752"/>
                <a:ext cx="10972800" cy="3888432"/>
              </a:xfrm>
            </p:spPr>
            <p:txBody>
              <a:bodyPr>
                <a:noAutofit/>
              </a:bodyPr>
              <a:lstStyle/>
              <a:p>
                <a:pPr marL="0" indent="0">
                  <a:buNone/>
                </a:pPr>
                <a:r>
                  <a:rPr lang="en-GB" sz="2000" dirty="0"/>
                  <a:t>From Upper Key Stage 2, students will bring experience of:</a:t>
                </a:r>
              </a:p>
              <a:p>
                <a:r>
                  <a:rPr lang="en-GB" sz="1800" dirty="0"/>
                  <a:t>solving problems involving addition, subtraction, multiplication and division</a:t>
                </a:r>
              </a:p>
              <a:p>
                <a:r>
                  <a:rPr lang="en-GB" sz="1800" dirty="0"/>
                  <a:t>using estimation to check answers to calculations and determine, in the context of a problem, an appropriate degree of accuracy</a:t>
                </a:r>
              </a:p>
              <a:p>
                <a:r>
                  <a:rPr lang="en-GB" sz="1800" dirty="0"/>
                  <a:t>adding and subtracting fractions with different denominators and mixed numbers, using the concept of equivalent fractions</a:t>
                </a:r>
              </a:p>
              <a:p>
                <a:r>
                  <a:rPr lang="en-GB" sz="1800" dirty="0"/>
                  <a:t>multiplying simple pairs of proper fractions, writing the answer in its simplest form [e.g. </a:t>
                </a:r>
                <a14:m>
                  <m:oMath xmlns:m="http://schemas.openxmlformats.org/officeDocument/2006/math">
                    <m:f>
                      <m:fPr>
                        <m:ctrlPr>
                          <a:rPr lang="en-GB" sz="1800" i="1" smtClean="0">
                            <a:latin typeface="Cambria Math" panose="02040503050406030204" pitchFamily="18" charset="0"/>
                          </a:rPr>
                        </m:ctrlPr>
                      </m:fPr>
                      <m:num>
                        <m:r>
                          <a:rPr lang="en-GB" sz="1800" b="0" i="1" smtClean="0">
                            <a:latin typeface="Cambria Math" panose="02040503050406030204" pitchFamily="18" charset="0"/>
                          </a:rPr>
                          <m:t>1</m:t>
                        </m:r>
                      </m:num>
                      <m:den>
                        <m:r>
                          <a:rPr lang="en-GB" sz="1800" b="0" i="1" smtClean="0">
                            <a:latin typeface="Cambria Math" panose="02040503050406030204" pitchFamily="18" charset="0"/>
                          </a:rPr>
                          <m:t>4</m:t>
                        </m:r>
                      </m:den>
                    </m:f>
                    <m:r>
                      <a:rPr lang="en-GB" sz="1800" i="1" smtClean="0">
                        <a:latin typeface="Cambria Math" panose="02040503050406030204" pitchFamily="18" charset="0"/>
                        <a:ea typeface="Cambria Math" panose="02040503050406030204" pitchFamily="18" charset="0"/>
                      </a:rPr>
                      <m:t>×</m:t>
                    </m:r>
                    <m:f>
                      <m:fPr>
                        <m:ctrlPr>
                          <a:rPr lang="en-GB" sz="1800" i="1" smtClean="0">
                            <a:latin typeface="Cambria Math" panose="02040503050406030204" pitchFamily="18" charset="0"/>
                            <a:ea typeface="Cambria Math" panose="02040503050406030204" pitchFamily="18" charset="0"/>
                          </a:rPr>
                        </m:ctrlPr>
                      </m:fPr>
                      <m:num>
                        <m:r>
                          <a:rPr lang="en-GB" sz="1800" b="0" i="1" smtClean="0">
                            <a:latin typeface="Cambria Math" panose="02040503050406030204" pitchFamily="18" charset="0"/>
                            <a:ea typeface="Cambria Math" panose="02040503050406030204" pitchFamily="18" charset="0"/>
                          </a:rPr>
                          <m:t>1</m:t>
                        </m:r>
                      </m:num>
                      <m:den>
                        <m:r>
                          <a:rPr lang="en-GB" sz="1800" b="0" i="1" smtClean="0">
                            <a:latin typeface="Cambria Math" panose="02040503050406030204" pitchFamily="18" charset="0"/>
                            <a:ea typeface="Cambria Math" panose="02040503050406030204" pitchFamily="18" charset="0"/>
                          </a:rPr>
                          <m:t>2</m:t>
                        </m:r>
                      </m:den>
                    </m:f>
                    <m:r>
                      <a:rPr lang="en-GB" sz="1800" i="1" smtClean="0">
                        <a:latin typeface="Cambria Math" panose="02040503050406030204" pitchFamily="18" charset="0"/>
                        <a:ea typeface="Cambria Math" panose="02040503050406030204" pitchFamily="18" charset="0"/>
                      </a:rPr>
                      <m:t>=</m:t>
                    </m:r>
                    <m:f>
                      <m:fPr>
                        <m:ctrlPr>
                          <a:rPr lang="en-GB" sz="1800" i="1" smtClean="0">
                            <a:latin typeface="Cambria Math" panose="02040503050406030204" pitchFamily="18" charset="0"/>
                            <a:ea typeface="Cambria Math" panose="02040503050406030204" pitchFamily="18" charset="0"/>
                          </a:rPr>
                        </m:ctrlPr>
                      </m:fPr>
                      <m:num>
                        <m:r>
                          <a:rPr lang="en-GB" sz="1800" b="0" i="1" smtClean="0">
                            <a:latin typeface="Cambria Math" panose="02040503050406030204" pitchFamily="18" charset="0"/>
                            <a:ea typeface="Cambria Math" panose="02040503050406030204" pitchFamily="18" charset="0"/>
                          </a:rPr>
                          <m:t>1</m:t>
                        </m:r>
                      </m:num>
                      <m:den>
                        <m:r>
                          <a:rPr lang="en-GB" sz="1800" b="0" i="1" smtClean="0">
                            <a:latin typeface="Cambria Math" panose="02040503050406030204" pitchFamily="18" charset="0"/>
                            <a:ea typeface="Cambria Math" panose="02040503050406030204" pitchFamily="18" charset="0"/>
                          </a:rPr>
                          <m:t>8</m:t>
                        </m:r>
                      </m:den>
                    </m:f>
                  </m:oMath>
                </a14:m>
                <a:r>
                  <a:rPr lang="en-GB" sz="1800" dirty="0"/>
                  <a:t>]</a:t>
                </a:r>
              </a:p>
              <a:p>
                <a:r>
                  <a:rPr lang="en-GB" sz="1800" dirty="0"/>
                  <a:t>dividing proper fractions by whole numbers [e.g. </a:t>
                </a:r>
                <a14:m>
                  <m:oMath xmlns:m="http://schemas.openxmlformats.org/officeDocument/2006/math">
                    <m:f>
                      <m:fPr>
                        <m:ctrlPr>
                          <a:rPr lang="en-GB" sz="1800" i="1" smtClean="0">
                            <a:latin typeface="Cambria Math" panose="02040503050406030204" pitchFamily="18" charset="0"/>
                          </a:rPr>
                        </m:ctrlPr>
                      </m:fPr>
                      <m:num>
                        <m:r>
                          <a:rPr lang="en-GB" sz="1800" b="0" i="1" smtClean="0">
                            <a:latin typeface="Cambria Math" panose="02040503050406030204" pitchFamily="18" charset="0"/>
                          </a:rPr>
                          <m:t>1</m:t>
                        </m:r>
                      </m:num>
                      <m:den>
                        <m:r>
                          <a:rPr lang="en-GB" sz="1800" b="0" i="1" smtClean="0">
                            <a:latin typeface="Cambria Math" panose="02040503050406030204" pitchFamily="18" charset="0"/>
                          </a:rPr>
                          <m:t>3</m:t>
                        </m:r>
                      </m:den>
                    </m:f>
                    <m:r>
                      <a:rPr lang="en-GB" sz="1800" i="1" smtClean="0">
                        <a:latin typeface="Cambria Math" panose="02040503050406030204" pitchFamily="18" charset="0"/>
                        <a:ea typeface="Cambria Math" panose="02040503050406030204" pitchFamily="18" charset="0"/>
                      </a:rPr>
                      <m:t>÷</m:t>
                    </m:r>
                    <m:r>
                      <a:rPr lang="en-GB" sz="1800" b="0" i="1" smtClean="0">
                        <a:latin typeface="Cambria Math" panose="02040503050406030204" pitchFamily="18" charset="0"/>
                        <a:ea typeface="Cambria Math" panose="02040503050406030204" pitchFamily="18" charset="0"/>
                      </a:rPr>
                      <m:t>2=</m:t>
                    </m:r>
                    <m:f>
                      <m:fPr>
                        <m:ctrlPr>
                          <a:rPr lang="en-GB" sz="1800" b="0" i="1" smtClean="0">
                            <a:latin typeface="Cambria Math" panose="02040503050406030204" pitchFamily="18" charset="0"/>
                            <a:ea typeface="Cambria Math" panose="02040503050406030204" pitchFamily="18" charset="0"/>
                          </a:rPr>
                        </m:ctrlPr>
                      </m:fPr>
                      <m:num>
                        <m:r>
                          <a:rPr lang="en-GB" sz="1800" b="0" i="1" smtClean="0">
                            <a:latin typeface="Cambria Math" panose="02040503050406030204" pitchFamily="18" charset="0"/>
                            <a:ea typeface="Cambria Math" panose="02040503050406030204" pitchFamily="18" charset="0"/>
                          </a:rPr>
                          <m:t>1</m:t>
                        </m:r>
                      </m:num>
                      <m:den>
                        <m:r>
                          <a:rPr lang="en-GB" sz="1800" b="0" i="1" smtClean="0">
                            <a:latin typeface="Cambria Math" panose="02040503050406030204" pitchFamily="18" charset="0"/>
                            <a:ea typeface="Cambria Math" panose="02040503050406030204" pitchFamily="18" charset="0"/>
                          </a:rPr>
                          <m:t>6</m:t>
                        </m:r>
                      </m:den>
                    </m:f>
                  </m:oMath>
                </a14:m>
                <a:r>
                  <a:rPr lang="en-GB" sz="1800" dirty="0"/>
                  <a:t>]</a:t>
                </a:r>
              </a:p>
              <a:p>
                <a:r>
                  <a:rPr lang="en-GB" sz="1800" dirty="0"/>
                  <a:t>multiplying one-digit numbers with up to two decimal places by whole numbers</a:t>
                </a:r>
              </a:p>
              <a:p>
                <a:r>
                  <a:rPr lang="en-GB" sz="1800" dirty="0"/>
                  <a:t>using written division methods in cases where the answer has up to two decimal places.</a:t>
                </a:r>
              </a:p>
              <a:p>
                <a:endParaRPr lang="en-GB" dirty="0"/>
              </a:p>
            </p:txBody>
          </p:sp>
        </mc:Choice>
        <mc:Fallback xmlns="">
          <p:sp>
            <p:nvSpPr>
              <p:cNvPr id="3" name="Content Placeholder 2">
                <a:extLst>
                  <a:ext uri="{FF2B5EF4-FFF2-40B4-BE49-F238E27FC236}">
                    <a16:creationId xmlns:a16="http://schemas.microsoft.com/office/drawing/2014/main" id="{44FC8275-C6AD-45D1-925D-B22BEC59FAE7}"/>
                  </a:ext>
                </a:extLst>
              </p:cNvPr>
              <p:cNvSpPr>
                <a:spLocks noGrp="1" noRot="1" noChangeAspect="1" noMove="1" noResize="1" noEditPoints="1" noAdjustHandles="1" noChangeArrowheads="1" noChangeShapeType="1" noTextEdit="1"/>
              </p:cNvSpPr>
              <p:nvPr>
                <p:ph idx="1"/>
              </p:nvPr>
            </p:nvSpPr>
            <p:spPr>
              <a:xfrm>
                <a:off x="618165" y="1196752"/>
                <a:ext cx="10972800" cy="3888432"/>
              </a:xfrm>
              <a:blipFill>
                <a:blip r:embed="rId3"/>
                <a:stretch>
                  <a:fillRect l="-556" t="-1411"/>
                </a:stretch>
              </a:blipFill>
            </p:spPr>
            <p:txBody>
              <a:bodyPr/>
              <a:lstStyle/>
              <a:p>
                <a:r>
                  <a:rPr lang="en-GB">
                    <a:noFill/>
                  </a:rPr>
                  <a:t> </a:t>
                </a:r>
              </a:p>
            </p:txBody>
          </p:sp>
        </mc:Fallback>
      </mc:AlternateContent>
    </p:spTree>
    <p:extLst>
      <p:ext uri="{BB962C8B-B14F-4D97-AF65-F5344CB8AC3E}">
        <p14:creationId xmlns:p14="http://schemas.microsoft.com/office/powerpoint/2010/main" val="12679456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18165" y="1124744"/>
                <a:ext cx="10972800" cy="3888432"/>
              </a:xfrm>
            </p:spPr>
            <p:txBody>
              <a:bodyPr>
                <a:noAutofit/>
              </a:bodyPr>
              <a:lstStyle/>
              <a:p>
                <a:pPr marL="0" indent="0">
                  <a:buNone/>
                </a:pPr>
                <a:r>
                  <a:rPr lang="en-GB" sz="2000" dirty="0"/>
                  <a:t>In KS4, students will build on the core concepts in this mathematical theme to:</a:t>
                </a:r>
              </a:p>
              <a:p>
                <a:r>
                  <a:rPr lang="en-GB" sz="1800" dirty="0"/>
                  <a:t>calculate with roots and with integer {and fractional} indices </a:t>
                </a:r>
              </a:p>
              <a:p>
                <a:r>
                  <a:rPr lang="en-GB" sz="1800" dirty="0"/>
                  <a:t>calculate exactly with fractions, {surds} and multiples of </a:t>
                </a:r>
                <a14:m>
                  <m:oMath xmlns:m="http://schemas.openxmlformats.org/officeDocument/2006/math">
                    <m:r>
                      <a:rPr lang="en-GB" sz="1800" i="1" smtClean="0">
                        <a:latin typeface="Cambria Math" panose="02040503050406030204" pitchFamily="18" charset="0"/>
                        <a:ea typeface="Cambria Math" panose="02040503050406030204" pitchFamily="18" charset="0"/>
                      </a:rPr>
                      <m:t>𝜋</m:t>
                    </m:r>
                  </m:oMath>
                </a14:m>
                <a:r>
                  <a:rPr lang="en-GB" sz="1800" dirty="0"/>
                  <a:t>; {simplify surd expressions involving squares [e.g. </a:t>
                </a:r>
                <a14:m>
                  <m:oMath xmlns:m="http://schemas.openxmlformats.org/officeDocument/2006/math">
                    <m:rad>
                      <m:radPr>
                        <m:degHide m:val="on"/>
                        <m:ctrlPr>
                          <a:rPr lang="en-GB" sz="1800" i="1" smtClean="0">
                            <a:latin typeface="Cambria Math" panose="02040503050406030204" pitchFamily="18" charset="0"/>
                          </a:rPr>
                        </m:ctrlPr>
                      </m:radPr>
                      <m:deg/>
                      <m:e>
                        <m:r>
                          <a:rPr lang="en-GB" sz="1800" b="0" i="1" smtClean="0">
                            <a:latin typeface="Cambria Math" panose="02040503050406030204" pitchFamily="18" charset="0"/>
                          </a:rPr>
                          <m:t>12</m:t>
                        </m:r>
                      </m:e>
                    </m:rad>
                    <m:r>
                      <a:rPr lang="en-GB" sz="1800" i="1" smtClean="0">
                        <a:latin typeface="Cambria Math" panose="02040503050406030204" pitchFamily="18" charset="0"/>
                        <a:ea typeface="Cambria Math" panose="02040503050406030204" pitchFamily="18" charset="0"/>
                      </a:rPr>
                      <m:t>=</m:t>
                    </m:r>
                    <m:rad>
                      <m:radPr>
                        <m:degHide m:val="on"/>
                        <m:ctrlPr>
                          <a:rPr lang="en-GB" sz="180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(4×3)</m:t>
                        </m:r>
                      </m:e>
                    </m:rad>
                    <m:r>
                      <a:rPr lang="en-GB" sz="1800" b="0" i="1" smtClean="0">
                        <a:latin typeface="Cambria Math" panose="02040503050406030204" pitchFamily="18" charset="0"/>
                        <a:ea typeface="Cambria Math" panose="02040503050406030204" pitchFamily="18" charset="0"/>
                      </a:rPr>
                      <m:t>=</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4</m:t>
                        </m:r>
                      </m:e>
                    </m:rad>
                    <m:r>
                      <a:rPr lang="en-GB" sz="1800" b="0" i="1" smtClean="0">
                        <a:latin typeface="Cambria Math" panose="02040503050406030204" pitchFamily="18" charset="0"/>
                        <a:ea typeface="Cambria Math" panose="02040503050406030204" pitchFamily="18" charset="0"/>
                      </a:rPr>
                      <m:t>×</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3</m:t>
                        </m:r>
                      </m:e>
                    </m:rad>
                    <m:r>
                      <a:rPr lang="en-GB" sz="1800" b="0" i="1" smtClean="0">
                        <a:latin typeface="Cambria Math" panose="02040503050406030204" pitchFamily="18" charset="0"/>
                        <a:ea typeface="Cambria Math" panose="02040503050406030204" pitchFamily="18" charset="0"/>
                      </a:rPr>
                      <m:t>=2</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3</m:t>
                        </m:r>
                      </m:e>
                    </m:rad>
                  </m:oMath>
                </a14:m>
                <a:r>
                  <a:rPr lang="en-GB" sz="1800" dirty="0"/>
                  <a:t> ] and rationalise denominators}</a:t>
                </a:r>
              </a:p>
              <a:p>
                <a:r>
                  <a:rPr lang="en-GB" sz="1800" dirty="0"/>
                  <a:t>calculate with numbers in standard form A × 10</a:t>
                </a:r>
                <a:r>
                  <a:rPr lang="en-GB" sz="1800" i="1" baseline="30000" dirty="0"/>
                  <a:t>n</a:t>
                </a:r>
                <a:r>
                  <a:rPr lang="en-GB" sz="1800" dirty="0"/>
                  <a:t>, where 1 ≤ A &lt; 10 and </a:t>
                </a:r>
                <a:r>
                  <a:rPr lang="en-GB" sz="1800" i="1" dirty="0"/>
                  <a:t>n</a:t>
                </a:r>
                <a:r>
                  <a:rPr lang="en-GB" sz="1800" dirty="0"/>
                  <a:t> is an integer</a:t>
                </a:r>
              </a:p>
              <a:p>
                <a:r>
                  <a:rPr lang="en-GB" sz="1800" dirty="0"/>
                  <a:t>solve two simultaneous equations in two variables (linear/linear {or linear/quadratic}) algebraically; find approximate solutions using a graph </a:t>
                </a:r>
              </a:p>
              <a:p>
                <a:r>
                  <a:rPr lang="en-GB" sz="1800" dirty="0"/>
                  <a:t>translate simple situations or procedures into algebraic expressions or formulae; derive an equation (or two simultaneous equations), solve the equation(s) and interpret the solution </a:t>
                </a:r>
              </a:p>
              <a:p>
                <a:r>
                  <a:rPr lang="en-GB" sz="1800" dirty="0"/>
                  <a:t>solve linear inequalities in one {or two} variable{s}, {and quadratic inequalities in one variable}; represent the solution set on a number line, {using set notation and on a graph}. </a:t>
                </a:r>
              </a:p>
              <a:p>
                <a:pPr marL="57150" indent="0">
                  <a:buNone/>
                </a:pPr>
                <a:r>
                  <a:rPr lang="en-GB" sz="1800" dirty="0"/>
                  <a:t>Please note: Braces { } indicate additional mathematical content to be taught to more highly attaining students. Square brackets [ ] indicate content schools are not required to teach by law.</a:t>
                </a:r>
              </a:p>
              <a:p>
                <a:endParaRPr lang="en-GB" dirty="0"/>
              </a:p>
            </p:txBody>
          </p:sp>
        </mc:Choice>
        <mc:Fallback xmlns="">
          <p:sp>
            <p:nvSpPr>
              <p:cNvPr id="3" name="Content Placeholder 2">
                <a:extLst>
                  <a:ext uri="{FF2B5EF4-FFF2-40B4-BE49-F238E27FC236}">
                    <a16:creationId xmlns:a16="http://schemas.microsoft.com/office/drawing/2014/main" id="{44FC8275-C6AD-45D1-925D-B22BEC59FAE7}"/>
                  </a:ext>
                </a:extLst>
              </p:cNvPr>
              <p:cNvSpPr>
                <a:spLocks noGrp="1" noRot="1" noChangeAspect="1" noMove="1" noResize="1" noEditPoints="1" noAdjustHandles="1" noChangeArrowheads="1" noChangeShapeType="1" noTextEdit="1"/>
              </p:cNvSpPr>
              <p:nvPr>
                <p:ph idx="1"/>
              </p:nvPr>
            </p:nvSpPr>
            <p:spPr>
              <a:xfrm>
                <a:off x="618165" y="1124744"/>
                <a:ext cx="10972800" cy="3888432"/>
              </a:xfrm>
              <a:blipFill>
                <a:blip r:embed="rId3"/>
                <a:stretch>
                  <a:fillRect l="-556" t="-1570" r="-444" b="-12559"/>
                </a:stretch>
              </a:blipFill>
            </p:spPr>
            <p:txBody>
              <a:bodyPr/>
              <a:lstStyle/>
              <a:p>
                <a:r>
                  <a:rPr lang="en-GB">
                    <a:noFill/>
                  </a:rPr>
                  <a:t> </a:t>
                </a:r>
              </a:p>
            </p:txBody>
          </p:sp>
        </mc:Fallback>
      </mc:AlternateContent>
    </p:spTree>
    <p:extLst>
      <p:ext uri="{BB962C8B-B14F-4D97-AF65-F5344CB8AC3E}">
        <p14:creationId xmlns:p14="http://schemas.microsoft.com/office/powerpoint/2010/main" val="12547573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E49B8F50-A77D-4B1C-8FC0-FC6E670D2596}"/>
              </a:ext>
            </a:extLst>
          </p:cNvPr>
          <p:cNvCxnSpPr>
            <a:cxnSpLocks/>
          </p:cNvCxnSpPr>
          <p:nvPr/>
        </p:nvCxnSpPr>
        <p:spPr>
          <a:xfrm flipV="1">
            <a:off x="7010070" y="1761834"/>
            <a:ext cx="2542314" cy="180405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F2861ED-2FCA-4E58-AD3D-232C8B48DE1B}"/>
              </a:ext>
            </a:extLst>
          </p:cNvPr>
          <p:cNvCxnSpPr>
            <a:cxnSpLocks/>
            <a:endCxn id="10" idx="0"/>
          </p:cNvCxnSpPr>
          <p:nvPr/>
        </p:nvCxnSpPr>
        <p:spPr>
          <a:xfrm>
            <a:off x="6450243" y="4136762"/>
            <a:ext cx="3318165" cy="181251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94E85EF-DE69-4BC7-A775-1B9C0F1AF806}"/>
              </a:ext>
            </a:extLst>
          </p:cNvPr>
          <p:cNvCxnSpPr>
            <a:cxnSpLocks/>
          </p:cNvCxnSpPr>
          <p:nvPr/>
        </p:nvCxnSpPr>
        <p:spPr>
          <a:xfrm>
            <a:off x="1301671" y="2330119"/>
            <a:ext cx="3678260" cy="142564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D61E0A6-37AC-42F6-A025-1BC4FBA84307}"/>
              </a:ext>
            </a:extLst>
          </p:cNvPr>
          <p:cNvCxnSpPr>
            <a:cxnSpLocks/>
          </p:cNvCxnSpPr>
          <p:nvPr/>
        </p:nvCxnSpPr>
        <p:spPr>
          <a:xfrm flipV="1">
            <a:off x="3310514" y="4107023"/>
            <a:ext cx="1778894" cy="186106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ways in which equations can be manipulated while maintaining equality</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lang="en-GB" sz="2400" b="1" dirty="0">
                <a:solidFill>
                  <a:srgbClr val="585858"/>
                </a:solidFill>
                <a:ea typeface="+mj-ea"/>
                <a:cs typeface="Arial" panose="020B0604020202020204" pitchFamily="34" charset="0"/>
              </a:rPr>
              <a:t>Blank spider diagram template</a:t>
            </a:r>
            <a:endParaRPr lang="en-GB" dirty="0"/>
          </a:p>
        </p:txBody>
      </p:sp>
      <p:sp>
        <p:nvSpPr>
          <p:cNvPr id="3" name="Cloud 2">
            <a:extLst>
              <a:ext uri="{FF2B5EF4-FFF2-40B4-BE49-F238E27FC236}">
                <a16:creationId xmlns:a16="http://schemas.microsoft.com/office/drawing/2014/main" id="{FA8B715D-7715-4B3F-837E-E185EE659C41}"/>
              </a:ext>
            </a:extLst>
          </p:cNvPr>
          <p:cNvSpPr/>
          <p:nvPr/>
        </p:nvSpPr>
        <p:spPr>
          <a:xfrm>
            <a:off x="4727848" y="3463799"/>
            <a:ext cx="2592288" cy="783704"/>
          </a:xfrm>
          <a:prstGeom prst="cloud">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600">
              <a:solidFill>
                <a:srgbClr val="585858"/>
              </a:solidFill>
            </a:endParaRPr>
          </a:p>
        </p:txBody>
      </p:sp>
      <p:sp>
        <p:nvSpPr>
          <p:cNvPr id="4" name="Rectangle 3">
            <a:extLst>
              <a:ext uri="{FF2B5EF4-FFF2-40B4-BE49-F238E27FC236}">
                <a16:creationId xmlns:a16="http://schemas.microsoft.com/office/drawing/2014/main" id="{5C5AA41A-F60C-47D5-827E-04BE365B2176}"/>
              </a:ext>
            </a:extLst>
          </p:cNvPr>
          <p:cNvSpPr/>
          <p:nvPr/>
        </p:nvSpPr>
        <p:spPr>
          <a:xfrm>
            <a:off x="8903478" y="1113762"/>
            <a:ext cx="2160240"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600" dirty="0">
                <a:solidFill>
                  <a:srgbClr val="585858"/>
                </a:solidFill>
              </a:rPr>
              <a:t>The rule for this arm is ___ each time</a:t>
            </a:r>
          </a:p>
        </p:txBody>
      </p:sp>
      <p:sp>
        <p:nvSpPr>
          <p:cNvPr id="7" name="Rectangle 6">
            <a:extLst>
              <a:ext uri="{FF2B5EF4-FFF2-40B4-BE49-F238E27FC236}">
                <a16:creationId xmlns:a16="http://schemas.microsoft.com/office/drawing/2014/main" id="{4D220175-63BA-49EA-9605-8832EEAD55F1}"/>
              </a:ext>
            </a:extLst>
          </p:cNvPr>
          <p:cNvSpPr/>
          <p:nvPr/>
        </p:nvSpPr>
        <p:spPr>
          <a:xfrm>
            <a:off x="142281" y="1676385"/>
            <a:ext cx="2160240"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600" dirty="0">
                <a:solidFill>
                  <a:srgbClr val="585858"/>
                </a:solidFill>
              </a:rPr>
              <a:t>The rule for this arm is ___ each time</a:t>
            </a:r>
          </a:p>
        </p:txBody>
      </p:sp>
      <p:sp>
        <p:nvSpPr>
          <p:cNvPr id="9" name="Rectangle 8">
            <a:extLst>
              <a:ext uri="{FF2B5EF4-FFF2-40B4-BE49-F238E27FC236}">
                <a16:creationId xmlns:a16="http://schemas.microsoft.com/office/drawing/2014/main" id="{21DC521D-FAA2-4CEB-92EE-C5E37E1B4886}"/>
              </a:ext>
            </a:extLst>
          </p:cNvPr>
          <p:cNvSpPr/>
          <p:nvPr/>
        </p:nvSpPr>
        <p:spPr>
          <a:xfrm>
            <a:off x="2012328" y="5968089"/>
            <a:ext cx="2160240"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600" dirty="0">
                <a:solidFill>
                  <a:srgbClr val="585858"/>
                </a:solidFill>
              </a:rPr>
              <a:t>The rule for this arm is ___ each time</a:t>
            </a:r>
          </a:p>
        </p:txBody>
      </p:sp>
      <p:sp>
        <p:nvSpPr>
          <p:cNvPr id="10" name="Rectangle 9">
            <a:extLst>
              <a:ext uri="{FF2B5EF4-FFF2-40B4-BE49-F238E27FC236}">
                <a16:creationId xmlns:a16="http://schemas.microsoft.com/office/drawing/2014/main" id="{02B0521D-295B-4BAE-87FA-6DF38376BC1D}"/>
              </a:ext>
            </a:extLst>
          </p:cNvPr>
          <p:cNvSpPr/>
          <p:nvPr/>
        </p:nvSpPr>
        <p:spPr>
          <a:xfrm>
            <a:off x="8688288" y="5949280"/>
            <a:ext cx="2160240"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600" dirty="0">
                <a:solidFill>
                  <a:srgbClr val="585858"/>
                </a:solidFill>
              </a:rPr>
              <a:t>The rule for this arm is ___ each time</a:t>
            </a:r>
          </a:p>
        </p:txBody>
      </p:sp>
      <p:sp>
        <p:nvSpPr>
          <p:cNvPr id="13" name="Rectangle 12">
            <a:extLst>
              <a:ext uri="{FF2B5EF4-FFF2-40B4-BE49-F238E27FC236}">
                <a16:creationId xmlns:a16="http://schemas.microsoft.com/office/drawing/2014/main" id="{EB8EBD42-C782-4DAE-AC66-16EE820113A7}"/>
              </a:ext>
            </a:extLst>
          </p:cNvPr>
          <p:cNvSpPr/>
          <p:nvPr/>
        </p:nvSpPr>
        <p:spPr>
          <a:xfrm>
            <a:off x="7032104" y="2988986"/>
            <a:ext cx="1872208" cy="3197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600">
              <a:solidFill>
                <a:srgbClr val="585858"/>
              </a:solidFill>
            </a:endParaRPr>
          </a:p>
        </p:txBody>
      </p:sp>
      <p:sp>
        <p:nvSpPr>
          <p:cNvPr id="14" name="Rectangle 13">
            <a:extLst>
              <a:ext uri="{FF2B5EF4-FFF2-40B4-BE49-F238E27FC236}">
                <a16:creationId xmlns:a16="http://schemas.microsoft.com/office/drawing/2014/main" id="{627A2D24-3C15-4AD8-832C-AE65B73BFBA5}"/>
              </a:ext>
            </a:extLst>
          </p:cNvPr>
          <p:cNvSpPr/>
          <p:nvPr/>
        </p:nvSpPr>
        <p:spPr>
          <a:xfrm>
            <a:off x="7752184" y="2514173"/>
            <a:ext cx="1872208" cy="3197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600">
              <a:solidFill>
                <a:srgbClr val="585858"/>
              </a:solidFill>
            </a:endParaRPr>
          </a:p>
        </p:txBody>
      </p:sp>
      <p:sp>
        <p:nvSpPr>
          <p:cNvPr id="15" name="Rectangle 14">
            <a:extLst>
              <a:ext uri="{FF2B5EF4-FFF2-40B4-BE49-F238E27FC236}">
                <a16:creationId xmlns:a16="http://schemas.microsoft.com/office/drawing/2014/main" id="{BBB906DD-5CDC-4085-8A4B-1D10A46FDD7C}"/>
              </a:ext>
            </a:extLst>
          </p:cNvPr>
          <p:cNvSpPr/>
          <p:nvPr/>
        </p:nvSpPr>
        <p:spPr>
          <a:xfrm>
            <a:off x="8482703" y="1978113"/>
            <a:ext cx="1872208" cy="3197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600">
              <a:solidFill>
                <a:srgbClr val="585858"/>
              </a:solidFill>
            </a:endParaRPr>
          </a:p>
        </p:txBody>
      </p:sp>
      <p:sp>
        <p:nvSpPr>
          <p:cNvPr id="16" name="Rectangle 15">
            <a:extLst>
              <a:ext uri="{FF2B5EF4-FFF2-40B4-BE49-F238E27FC236}">
                <a16:creationId xmlns:a16="http://schemas.microsoft.com/office/drawing/2014/main" id="{BDF7F9B8-706E-4753-8238-858FAAA49E9B}"/>
              </a:ext>
            </a:extLst>
          </p:cNvPr>
          <p:cNvSpPr/>
          <p:nvPr/>
        </p:nvSpPr>
        <p:spPr>
          <a:xfrm>
            <a:off x="6744072" y="4338631"/>
            <a:ext cx="1872208" cy="3197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600">
              <a:solidFill>
                <a:srgbClr val="585858"/>
              </a:solidFill>
            </a:endParaRPr>
          </a:p>
        </p:txBody>
      </p:sp>
      <p:sp>
        <p:nvSpPr>
          <p:cNvPr id="17" name="Rectangle 16">
            <a:extLst>
              <a:ext uri="{FF2B5EF4-FFF2-40B4-BE49-F238E27FC236}">
                <a16:creationId xmlns:a16="http://schemas.microsoft.com/office/drawing/2014/main" id="{17CE5714-6ED4-400A-97DC-7659535E95AB}"/>
              </a:ext>
            </a:extLst>
          </p:cNvPr>
          <p:cNvSpPr/>
          <p:nvPr/>
        </p:nvSpPr>
        <p:spPr>
          <a:xfrm>
            <a:off x="7248128" y="4813444"/>
            <a:ext cx="1872208" cy="3197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600">
              <a:solidFill>
                <a:srgbClr val="585858"/>
              </a:solidFill>
            </a:endParaRPr>
          </a:p>
        </p:txBody>
      </p:sp>
      <p:sp>
        <p:nvSpPr>
          <p:cNvPr id="18" name="Rectangle 17">
            <a:extLst>
              <a:ext uri="{FF2B5EF4-FFF2-40B4-BE49-F238E27FC236}">
                <a16:creationId xmlns:a16="http://schemas.microsoft.com/office/drawing/2014/main" id="{8AF1D781-1698-4CB7-97B8-B04D4D5AD502}"/>
              </a:ext>
            </a:extLst>
          </p:cNvPr>
          <p:cNvSpPr/>
          <p:nvPr/>
        </p:nvSpPr>
        <p:spPr>
          <a:xfrm>
            <a:off x="7546599" y="5341468"/>
            <a:ext cx="1872208" cy="3197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600">
              <a:solidFill>
                <a:srgbClr val="585858"/>
              </a:solidFill>
            </a:endParaRPr>
          </a:p>
        </p:txBody>
      </p:sp>
      <p:sp>
        <p:nvSpPr>
          <p:cNvPr id="19" name="Rectangle 18">
            <a:extLst>
              <a:ext uri="{FF2B5EF4-FFF2-40B4-BE49-F238E27FC236}">
                <a16:creationId xmlns:a16="http://schemas.microsoft.com/office/drawing/2014/main" id="{252E84DB-A4C8-4637-A2D9-EA1CA18A8DB2}"/>
              </a:ext>
            </a:extLst>
          </p:cNvPr>
          <p:cNvSpPr/>
          <p:nvPr/>
        </p:nvSpPr>
        <p:spPr>
          <a:xfrm>
            <a:off x="2639616" y="3355785"/>
            <a:ext cx="1872208" cy="3197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600">
              <a:solidFill>
                <a:srgbClr val="585858"/>
              </a:solidFill>
            </a:endParaRPr>
          </a:p>
        </p:txBody>
      </p:sp>
      <p:sp>
        <p:nvSpPr>
          <p:cNvPr id="20" name="Rectangle 19">
            <a:extLst>
              <a:ext uri="{FF2B5EF4-FFF2-40B4-BE49-F238E27FC236}">
                <a16:creationId xmlns:a16="http://schemas.microsoft.com/office/drawing/2014/main" id="{BF5FB670-E973-4D65-8451-7DC58DB3C5B6}"/>
              </a:ext>
            </a:extLst>
          </p:cNvPr>
          <p:cNvSpPr/>
          <p:nvPr/>
        </p:nvSpPr>
        <p:spPr>
          <a:xfrm>
            <a:off x="1791995" y="2916598"/>
            <a:ext cx="1872208" cy="3197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600">
              <a:solidFill>
                <a:srgbClr val="585858"/>
              </a:solidFill>
            </a:endParaRPr>
          </a:p>
        </p:txBody>
      </p:sp>
      <p:sp>
        <p:nvSpPr>
          <p:cNvPr id="21" name="Rectangle 20">
            <a:extLst>
              <a:ext uri="{FF2B5EF4-FFF2-40B4-BE49-F238E27FC236}">
                <a16:creationId xmlns:a16="http://schemas.microsoft.com/office/drawing/2014/main" id="{AAAB1602-CE89-48C4-847A-36AE591CC49B}"/>
              </a:ext>
            </a:extLst>
          </p:cNvPr>
          <p:cNvSpPr/>
          <p:nvPr/>
        </p:nvSpPr>
        <p:spPr>
          <a:xfrm>
            <a:off x="839416" y="2477225"/>
            <a:ext cx="1872208" cy="3197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600">
              <a:solidFill>
                <a:srgbClr val="585858"/>
              </a:solidFill>
            </a:endParaRPr>
          </a:p>
        </p:txBody>
      </p:sp>
      <p:sp>
        <p:nvSpPr>
          <p:cNvPr id="22" name="Rectangle 21">
            <a:extLst>
              <a:ext uri="{FF2B5EF4-FFF2-40B4-BE49-F238E27FC236}">
                <a16:creationId xmlns:a16="http://schemas.microsoft.com/office/drawing/2014/main" id="{0FE05E9F-982A-443E-A405-7D7E483D7A2E}"/>
              </a:ext>
            </a:extLst>
          </p:cNvPr>
          <p:cNvSpPr/>
          <p:nvPr/>
        </p:nvSpPr>
        <p:spPr>
          <a:xfrm>
            <a:off x="3310514" y="4247503"/>
            <a:ext cx="1872208" cy="3197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600">
              <a:solidFill>
                <a:srgbClr val="585858"/>
              </a:solidFill>
            </a:endParaRPr>
          </a:p>
        </p:txBody>
      </p:sp>
      <p:sp>
        <p:nvSpPr>
          <p:cNvPr id="23" name="Rectangle 22">
            <a:extLst>
              <a:ext uri="{FF2B5EF4-FFF2-40B4-BE49-F238E27FC236}">
                <a16:creationId xmlns:a16="http://schemas.microsoft.com/office/drawing/2014/main" id="{1B2E5579-A734-4A1F-A729-707820AED5A6}"/>
              </a:ext>
            </a:extLst>
          </p:cNvPr>
          <p:cNvSpPr/>
          <p:nvPr/>
        </p:nvSpPr>
        <p:spPr>
          <a:xfrm>
            <a:off x="2639616" y="4809943"/>
            <a:ext cx="1872208" cy="3197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600">
              <a:solidFill>
                <a:srgbClr val="585858"/>
              </a:solidFill>
            </a:endParaRPr>
          </a:p>
        </p:txBody>
      </p:sp>
      <p:sp>
        <p:nvSpPr>
          <p:cNvPr id="24" name="Rectangle 23">
            <a:extLst>
              <a:ext uri="{FF2B5EF4-FFF2-40B4-BE49-F238E27FC236}">
                <a16:creationId xmlns:a16="http://schemas.microsoft.com/office/drawing/2014/main" id="{A22FC0EF-5970-4E2E-8292-FB7357EFC039}"/>
              </a:ext>
            </a:extLst>
          </p:cNvPr>
          <p:cNvSpPr/>
          <p:nvPr/>
        </p:nvSpPr>
        <p:spPr>
          <a:xfrm>
            <a:off x="2012328" y="5424058"/>
            <a:ext cx="1872208" cy="3197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600">
              <a:solidFill>
                <a:srgbClr val="585858"/>
              </a:solidFill>
            </a:endParaRPr>
          </a:p>
        </p:txBody>
      </p:sp>
    </p:spTree>
    <p:extLst>
      <p:ext uri="{BB962C8B-B14F-4D97-AF65-F5344CB8AC3E}">
        <p14:creationId xmlns:p14="http://schemas.microsoft.com/office/powerpoint/2010/main" val="28609422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153A-3089-4481-8DDB-FCA2DBF5BD26}"/>
              </a:ext>
            </a:extLst>
          </p:cNvPr>
          <p:cNvSpPr>
            <a:spLocks noGrp="1"/>
          </p:cNvSpPr>
          <p:nvPr>
            <p:ph type="title"/>
          </p:nvPr>
        </p:nvSpPr>
        <p:spPr/>
        <p:txBody>
          <a:bodyPr>
            <a:normAutofit/>
          </a:bodyPr>
          <a:lstStyle/>
          <a:p>
            <a:r>
              <a:rPr lang="en-GB" dirty="0"/>
              <a:t>Library of links</a:t>
            </a:r>
          </a:p>
        </p:txBody>
      </p:sp>
      <p:sp>
        <p:nvSpPr>
          <p:cNvPr id="3" name="Content Placeholder 2">
            <a:extLst>
              <a:ext uri="{FF2B5EF4-FFF2-40B4-BE49-F238E27FC236}">
                <a16:creationId xmlns:a16="http://schemas.microsoft.com/office/drawing/2014/main" id="{1A7A3616-6D2B-4F04-88B6-EF0D00E74E3C}"/>
              </a:ext>
            </a:extLst>
          </p:cNvPr>
          <p:cNvSpPr>
            <a:spLocks noGrp="1"/>
          </p:cNvSpPr>
          <p:nvPr>
            <p:ph idx="1"/>
          </p:nvPr>
        </p:nvSpPr>
        <p:spPr>
          <a:xfrm>
            <a:off x="618165" y="1268760"/>
            <a:ext cx="10972800" cy="4320480"/>
          </a:xfrm>
        </p:spPr>
        <p:txBody>
          <a:bodyPr>
            <a:normAutofit/>
          </a:bodyPr>
          <a:lstStyle/>
          <a:p>
            <a:pPr>
              <a:lnSpc>
                <a:spcPct val="100000"/>
              </a:lnSpc>
            </a:pPr>
            <a:r>
              <a:rPr lang="en-GB" dirty="0"/>
              <a:t>The following resources from the NCETM website have been referred to within this slide deck:</a:t>
            </a:r>
          </a:p>
          <a:p>
            <a:pPr lvl="1">
              <a:lnSpc>
                <a:spcPct val="100000"/>
              </a:lnSpc>
            </a:pPr>
            <a:r>
              <a:rPr lang="en-GB" b="0" i="0" u="sng" dirty="0">
                <a:solidFill>
                  <a:srgbClr val="1B6AC9"/>
                </a:solidFill>
                <a:effectLst/>
                <a:hlinkClick r:id="rId2"/>
              </a:rPr>
              <a:t>NCETM Secondary Mastery Professional Development</a:t>
            </a:r>
            <a:endParaRPr lang="en-GB" dirty="0">
              <a:hlinkClick r:id="rId3"/>
            </a:endParaRPr>
          </a:p>
          <a:p>
            <a:pPr lvl="2">
              <a:lnSpc>
                <a:spcPct val="100000"/>
              </a:lnSpc>
            </a:pPr>
            <a:r>
              <a:rPr lang="en-GB" dirty="0">
                <a:hlinkClick r:id="rId4"/>
              </a:rPr>
              <a:t>2 Operating on number Theme Overview Document</a:t>
            </a:r>
            <a:endParaRPr lang="en-GB" dirty="0"/>
          </a:p>
          <a:p>
            <a:pPr lvl="2">
              <a:lnSpc>
                <a:spcPct val="100000"/>
              </a:lnSpc>
            </a:pPr>
            <a:r>
              <a:rPr lang="en-GB" dirty="0">
                <a:hlinkClick r:id="rId5"/>
              </a:rPr>
              <a:t>2.2 Solving linear equations Core Concept Document</a:t>
            </a:r>
            <a:endParaRPr lang="en-GB" dirty="0"/>
          </a:p>
          <a:p>
            <a:pPr lvl="1">
              <a:lnSpc>
                <a:spcPct val="100000"/>
              </a:lnSpc>
            </a:pPr>
            <a:r>
              <a:rPr lang="en-GB" dirty="0">
                <a:hlinkClick r:id="rId6"/>
              </a:rPr>
              <a:t>Using mathematical representations at KS3 | NCETM</a:t>
            </a:r>
            <a:endParaRPr lang="en-GB" dirty="0"/>
          </a:p>
          <a:p>
            <a:pPr lvl="1">
              <a:lnSpc>
                <a:spcPct val="100000"/>
              </a:lnSpc>
            </a:pPr>
            <a:r>
              <a:rPr lang="en-GB" dirty="0">
                <a:hlinkClick r:id="rId7"/>
              </a:rPr>
              <a:t>Mathematical Prompts for Deeper Thinking videos | NCETM</a:t>
            </a:r>
            <a:endParaRPr lang="en-GB" dirty="0"/>
          </a:p>
          <a:p>
            <a:pPr lvl="1">
              <a:lnSpc>
                <a:spcPct val="100000"/>
              </a:lnSpc>
            </a:pPr>
            <a:r>
              <a:rPr lang="en-GB" dirty="0">
                <a:hlinkClick r:id="rId8"/>
              </a:rPr>
              <a:t>NCETM primary mastery professional development materials</a:t>
            </a:r>
            <a:endParaRPr lang="en-GB" dirty="0"/>
          </a:p>
          <a:p>
            <a:pPr lvl="1">
              <a:lnSpc>
                <a:spcPct val="100000"/>
              </a:lnSpc>
            </a:pPr>
            <a:r>
              <a:rPr lang="en-GB" dirty="0">
                <a:hlinkClick r:id="rId9"/>
              </a:rPr>
              <a:t>NCETM primary assessment materials</a:t>
            </a:r>
            <a:endParaRPr lang="en-GB" dirty="0"/>
          </a:p>
          <a:p>
            <a:pPr lvl="1">
              <a:lnSpc>
                <a:spcPct val="100000"/>
              </a:lnSpc>
            </a:pPr>
            <a:r>
              <a:rPr lang="en-GB" dirty="0">
                <a:hlinkClick r:id="rId10"/>
              </a:rPr>
              <a:t>NCETM secondary assessment materials</a:t>
            </a:r>
            <a:endParaRPr lang="en-GB" dirty="0"/>
          </a:p>
          <a:p>
            <a:pPr>
              <a:lnSpc>
                <a:spcPct val="100000"/>
              </a:lnSpc>
            </a:pPr>
            <a:endParaRPr lang="en-GB" dirty="0"/>
          </a:p>
        </p:txBody>
      </p:sp>
    </p:spTree>
    <p:extLst>
      <p:ext uri="{BB962C8B-B14F-4D97-AF65-F5344CB8AC3E}">
        <p14:creationId xmlns:p14="http://schemas.microsoft.com/office/powerpoint/2010/main" val="309275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7AE5FA-635A-47C1-8502-A1C954D7FC61}"/>
              </a:ext>
            </a:extLst>
          </p:cNvPr>
          <p:cNvPicPr>
            <a:picLocks noChangeAspect="1"/>
          </p:cNvPicPr>
          <p:nvPr/>
        </p:nvPicPr>
        <p:blipFill>
          <a:blip r:embed="rId3"/>
          <a:stretch>
            <a:fillRect/>
          </a:stretch>
        </p:blipFill>
        <p:spPr>
          <a:xfrm>
            <a:off x="255526" y="980728"/>
            <a:ext cx="11680948" cy="3066554"/>
          </a:xfrm>
          <a:prstGeom prst="rect">
            <a:avLst/>
          </a:prstGeom>
        </p:spPr>
      </p:pic>
      <p:sp>
        <p:nvSpPr>
          <p:cNvPr id="2" name="Title 1">
            <a:extLst>
              <a:ext uri="{FF2B5EF4-FFF2-40B4-BE49-F238E27FC236}">
                <a16:creationId xmlns:a16="http://schemas.microsoft.com/office/drawing/2014/main" id="{A0642ABA-D758-4BC0-8C63-908FEB3DBA53}"/>
              </a:ext>
            </a:extLst>
          </p:cNvPr>
          <p:cNvSpPr>
            <a:spLocks noGrp="1"/>
          </p:cNvSpPr>
          <p:nvPr>
            <p:ph type="title"/>
          </p:nvPr>
        </p:nvSpPr>
        <p:spPr>
          <a:xfrm>
            <a:off x="630982" y="4656075"/>
            <a:ext cx="10972800" cy="426170"/>
          </a:xfrm>
        </p:spPr>
        <p:txBody>
          <a:bodyPr/>
          <a:lstStyle/>
          <a:p>
            <a:r>
              <a:rPr lang="en-GB" dirty="0"/>
              <a:t>Where does this fit in?</a:t>
            </a:r>
          </a:p>
        </p:txBody>
      </p:sp>
      <p:sp>
        <p:nvSpPr>
          <p:cNvPr id="4" name="Text Placeholder 3">
            <a:extLst>
              <a:ext uri="{FF2B5EF4-FFF2-40B4-BE49-F238E27FC236}">
                <a16:creationId xmlns:a16="http://schemas.microsoft.com/office/drawing/2014/main" id="{D4BE8EF1-2D65-4E3D-B92B-5E970F7EFBD9}"/>
              </a:ext>
            </a:extLst>
          </p:cNvPr>
          <p:cNvSpPr>
            <a:spLocks noGrp="1"/>
          </p:cNvSpPr>
          <p:nvPr>
            <p:ph type="body" sz="half" idx="2"/>
          </p:nvPr>
        </p:nvSpPr>
        <p:spPr>
          <a:xfrm>
            <a:off x="665773" y="5085184"/>
            <a:ext cx="10972800" cy="864096"/>
          </a:xfrm>
        </p:spPr>
        <p:txBody>
          <a:bodyPr>
            <a:normAutofit/>
          </a:bodyPr>
          <a:lstStyle/>
          <a:p>
            <a:pPr>
              <a:spcBef>
                <a:spcPts val="600"/>
              </a:spcBef>
            </a:pPr>
            <a:r>
              <a:rPr lang="en-GB" sz="1500" dirty="0"/>
              <a:t>Within this core concept, </a:t>
            </a:r>
            <a:r>
              <a:rPr lang="en-GB" sz="1500" dirty="0">
                <a:hlinkClick r:id="rId4"/>
              </a:rPr>
              <a:t>2.2 Solving linear equations</a:t>
            </a:r>
            <a:r>
              <a:rPr lang="en-GB" sz="1500" dirty="0"/>
              <a:t>, there are four statements of knowledge, skills and understanding. </a:t>
            </a:r>
          </a:p>
          <a:p>
            <a:pPr>
              <a:spcBef>
                <a:spcPts val="600"/>
              </a:spcBef>
            </a:pPr>
            <a:r>
              <a:rPr lang="en-GB" sz="1500" dirty="0"/>
              <a:t>These, in turn, are broken down into thirteen key ideas. The highlighted key idea is exemplified in this slide deck.</a:t>
            </a:r>
          </a:p>
          <a:p>
            <a:pPr>
              <a:spcBef>
                <a:spcPts val="600"/>
              </a:spcBef>
            </a:pPr>
            <a:endParaRPr lang="en-GB" dirty="0"/>
          </a:p>
        </p:txBody>
      </p:sp>
      <p:sp>
        <p:nvSpPr>
          <p:cNvPr id="6" name="Rectangle: Rounded Corners 5">
            <a:extLst>
              <a:ext uri="{FF2B5EF4-FFF2-40B4-BE49-F238E27FC236}">
                <a16:creationId xmlns:a16="http://schemas.microsoft.com/office/drawing/2014/main" id="{653D5F66-9288-4589-B2D5-4F1DD186EDC8}"/>
              </a:ext>
            </a:extLst>
          </p:cNvPr>
          <p:cNvSpPr/>
          <p:nvPr/>
        </p:nvSpPr>
        <p:spPr>
          <a:xfrm>
            <a:off x="3215680" y="3068960"/>
            <a:ext cx="7848872" cy="216000"/>
          </a:xfrm>
          <a:prstGeom prst="round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buNone/>
            </a:pPr>
            <a:endParaRPr lang="en-GB" dirty="0">
              <a:solidFill>
                <a:schemeClr val="tx1"/>
              </a:solidFill>
              <a:highlight>
                <a:srgbClr val="FFFF00"/>
              </a:highlight>
            </a:endParaRPr>
          </a:p>
        </p:txBody>
      </p:sp>
    </p:spTree>
    <p:extLst>
      <p:ext uri="{BB962C8B-B14F-4D97-AF65-F5344CB8AC3E}">
        <p14:creationId xmlns:p14="http://schemas.microsoft.com/office/powerpoint/2010/main" val="3405113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73BF-9462-4BFE-9899-B03A2F61EC46}"/>
              </a:ext>
            </a:extLst>
          </p:cNvPr>
          <p:cNvSpPr>
            <a:spLocks noGrp="1"/>
          </p:cNvSpPr>
          <p:nvPr>
            <p:ph type="title"/>
          </p:nvPr>
        </p:nvSpPr>
        <p:spPr/>
        <p:txBody>
          <a:bodyPr/>
          <a:lstStyle/>
          <a:p>
            <a:r>
              <a:rPr lang="en-GB" dirty="0"/>
              <a:t>What do students need to understand?</a:t>
            </a:r>
          </a:p>
        </p:txBody>
      </p:sp>
      <p:sp>
        <p:nvSpPr>
          <p:cNvPr id="3" name="Content Placeholder 2">
            <a:extLst>
              <a:ext uri="{FF2B5EF4-FFF2-40B4-BE49-F238E27FC236}">
                <a16:creationId xmlns:a16="http://schemas.microsoft.com/office/drawing/2014/main" id="{0AAA1129-2DC4-4D6C-AF4A-D73E11FF54E6}"/>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sp>
        <p:nvSpPr>
          <p:cNvPr id="5" name="Content Placeholder 2">
            <a:extLst>
              <a:ext uri="{FF2B5EF4-FFF2-40B4-BE49-F238E27FC236}">
                <a16:creationId xmlns:a16="http://schemas.microsoft.com/office/drawing/2014/main" id="{90F697D0-6439-41A2-81D7-DB737B83FE8F}"/>
              </a:ext>
            </a:extLst>
          </p:cNvPr>
          <p:cNvSpPr txBox="1">
            <a:spLocks/>
          </p:cNvSpPr>
          <p:nvPr/>
        </p:nvSpPr>
        <p:spPr>
          <a:xfrm>
            <a:off x="660694" y="1414173"/>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fontScale="92500"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r>
              <a:rPr lang="en-GB" b="1" dirty="0">
                <a:latin typeface="+mj-lt"/>
                <a:ea typeface="Calibri" panose="020F0502020204030204" pitchFamily="34" charset="0"/>
                <a:cs typeface="Times New Roman" panose="02020603050405020304" pitchFamily="18" charset="0"/>
              </a:rPr>
              <a:t>2.2.3.3 Recognise that equations with unknowns on both sides of the equation can be manipulated so that the unknowns are on one side</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Understand that an equation can be considered as both a process and an object.</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Understand ways in which equations can be manipulated while maintaining equality.</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Understand the manipulations that will efficiently work towards solving an equation.</a:t>
            </a:r>
          </a:p>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947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 (1)</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618165" y="1268760"/>
            <a:ext cx="10972800" cy="3888432"/>
          </a:xfrm>
        </p:spPr>
        <p:txBody>
          <a:bodyPr>
            <a:noAutofit/>
          </a:bodyPr>
          <a:lstStyle/>
          <a:p>
            <a:pPr>
              <a:spcBef>
                <a:spcPts val="400"/>
              </a:spcBef>
              <a:spcAft>
                <a:spcPts val="400"/>
              </a:spcAft>
            </a:pPr>
            <a:r>
              <a:rPr lang="en-GB" sz="2000" dirty="0">
                <a:effectLst/>
                <a:latin typeface="+mj-lt"/>
                <a:ea typeface="Calibri" panose="020F0502020204030204" pitchFamily="34" charset="0"/>
                <a:cs typeface="Times New Roman" panose="02020603050405020304" pitchFamily="18" charset="0"/>
              </a:rPr>
              <a:t>It is important for students to appreciate that number and algebra are connected, and that the solving of equations is essentially concerned with operations on, as yet, unknown numbers.. </a:t>
            </a:r>
          </a:p>
          <a:p>
            <a:r>
              <a:rPr lang="en-GB" sz="2000" dirty="0">
                <a:effectLst/>
                <a:latin typeface="+mj-lt"/>
                <a:ea typeface="Calibri" panose="020F0502020204030204" pitchFamily="34" charset="0"/>
                <a:cs typeface="Times New Roman" panose="02020603050405020304" pitchFamily="18" charset="0"/>
              </a:rPr>
              <a:t>Understanding the ‘=’ sign as ‘having the same value as’, and the correct use of order of operations, along with inverse operations, are key to the solving of equations. Students also need to understand the difference between an expression and an equation, and the different roles that letters might take. </a:t>
            </a:r>
          </a:p>
          <a:p>
            <a:r>
              <a:rPr lang="en-GB" sz="2000" dirty="0">
                <a:effectLst/>
                <a:latin typeface="+mj-lt"/>
                <a:ea typeface="Calibri" panose="020F0502020204030204" pitchFamily="34" charset="0"/>
                <a:cs typeface="Times New Roman" panose="02020603050405020304" pitchFamily="18" charset="0"/>
              </a:rPr>
              <a:t>For example, 3</a:t>
            </a:r>
            <a:r>
              <a:rPr lang="en-GB" sz="2000" i="1" dirty="0">
                <a:effectLst/>
                <a:latin typeface="+mj-lt"/>
                <a:ea typeface="Calibri" panose="020F0502020204030204" pitchFamily="34" charset="0"/>
                <a:cs typeface="Times New Roman" panose="02020603050405020304" pitchFamily="18" charset="0"/>
              </a:rPr>
              <a:t>x</a:t>
            </a:r>
            <a:r>
              <a:rPr lang="en-GB" sz="2000" dirty="0">
                <a:effectLst/>
                <a:latin typeface="+mj-lt"/>
                <a:ea typeface="Calibri" panose="020F0502020204030204" pitchFamily="34" charset="0"/>
                <a:cs typeface="Times New Roman" panose="02020603050405020304" pitchFamily="18" charset="0"/>
              </a:rPr>
              <a:t> + 7 is an expression where the variable </a:t>
            </a:r>
            <a:r>
              <a:rPr lang="en-GB" sz="2000" i="1" dirty="0">
                <a:effectLst/>
                <a:latin typeface="+mj-lt"/>
                <a:ea typeface="Calibri" panose="020F0502020204030204" pitchFamily="34" charset="0"/>
                <a:cs typeface="Times New Roman" panose="02020603050405020304" pitchFamily="18" charset="0"/>
              </a:rPr>
              <a:t>x</a:t>
            </a:r>
            <a:r>
              <a:rPr lang="en-GB" sz="2000" dirty="0">
                <a:effectLst/>
                <a:latin typeface="+mj-lt"/>
                <a:ea typeface="Calibri" panose="020F0502020204030204" pitchFamily="34" charset="0"/>
                <a:cs typeface="Times New Roman" panose="02020603050405020304" pitchFamily="18" charset="0"/>
              </a:rPr>
              <a:t>, and therefore the expression as a whole, can take an infinite number of values. It also has a duality about it – it is a process and the result of that process. It is a way of describing a set of operations on a variable (i.e. multiply by three and add seven), as well as a way of representing the actual result when </a:t>
            </a:r>
            <a:r>
              <a:rPr lang="en-GB" sz="2000" i="1" dirty="0">
                <a:effectLst/>
                <a:latin typeface="+mj-lt"/>
                <a:ea typeface="Calibri" panose="020F0502020204030204" pitchFamily="34" charset="0"/>
                <a:cs typeface="Times New Roman" panose="02020603050405020304" pitchFamily="18" charset="0"/>
              </a:rPr>
              <a:t>x</a:t>
            </a:r>
            <a:r>
              <a:rPr lang="en-GB" sz="2000" dirty="0">
                <a:effectLst/>
                <a:latin typeface="+mj-lt"/>
                <a:ea typeface="Calibri" panose="020F0502020204030204" pitchFamily="34" charset="0"/>
                <a:cs typeface="Times New Roman" panose="02020603050405020304" pitchFamily="18" charset="0"/>
              </a:rPr>
              <a:t> is multiplied by three and seven is added. When some restriction is put on this expression, as in </a:t>
            </a:r>
            <a:r>
              <a:rPr lang="en-GB" sz="2000" i="1" dirty="0">
                <a:effectLst/>
                <a:latin typeface="+mj-lt"/>
                <a:ea typeface="Calibri" panose="020F0502020204030204" pitchFamily="34" charset="0"/>
                <a:cs typeface="Times New Roman" panose="02020603050405020304" pitchFamily="18" charset="0"/>
              </a:rPr>
              <a:t>3x</a:t>
            </a:r>
            <a:r>
              <a:rPr lang="en-GB" sz="2000" dirty="0">
                <a:effectLst/>
                <a:latin typeface="+mj-lt"/>
                <a:ea typeface="Calibri" panose="020F0502020204030204" pitchFamily="34" charset="0"/>
                <a:cs typeface="Times New Roman" panose="02020603050405020304" pitchFamily="18" charset="0"/>
              </a:rPr>
              <a:t> + 7 = 10, the letter </a:t>
            </a:r>
            <a:r>
              <a:rPr lang="en-GB" sz="2000" i="1" dirty="0">
                <a:effectLst/>
                <a:latin typeface="+mj-lt"/>
                <a:ea typeface="Calibri" panose="020F0502020204030204" pitchFamily="34" charset="0"/>
                <a:cs typeface="Times New Roman" panose="02020603050405020304" pitchFamily="18" charset="0"/>
              </a:rPr>
              <a:t>x</a:t>
            </a:r>
            <a:r>
              <a:rPr lang="en-GB" sz="2000" dirty="0">
                <a:effectLst/>
                <a:latin typeface="+mj-lt"/>
                <a:ea typeface="Calibri" panose="020F0502020204030204" pitchFamily="34" charset="0"/>
                <a:cs typeface="Times New Roman" panose="02020603050405020304" pitchFamily="18" charset="0"/>
              </a:rPr>
              <a:t> ceases to represent a variable but is now an unknown, the specific value of which will make the equation true. It is important that students experience this sense of the infinite (as in the values an expression can take) and the finite (specific values to satisfy an equation.</a:t>
            </a:r>
            <a:endParaRPr lang="en-GB" sz="2000" dirty="0">
              <a:highlight>
                <a:srgbClr val="FFFF00"/>
              </a:highlight>
              <a:latin typeface="+mj-lt"/>
            </a:endParaRPr>
          </a:p>
        </p:txBody>
      </p:sp>
    </p:spTree>
    <p:extLst>
      <p:ext uri="{BB962C8B-B14F-4D97-AF65-F5344CB8AC3E}">
        <p14:creationId xmlns:p14="http://schemas.microsoft.com/office/powerpoint/2010/main" val="1944472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 (2)</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618165" y="1268760"/>
            <a:ext cx="10972800" cy="3888432"/>
          </a:xfrm>
        </p:spPr>
        <p:txBody>
          <a:bodyPr>
            <a:noAutofit/>
          </a:bodyPr>
          <a:lstStyle/>
          <a:p>
            <a:pPr>
              <a:spcBef>
                <a:spcPts val="400"/>
              </a:spcBef>
              <a:spcAft>
                <a:spcPts val="400"/>
              </a:spcAft>
            </a:pPr>
            <a:r>
              <a:rPr lang="en-GB" sz="2000" dirty="0">
                <a:effectLst/>
                <a:latin typeface="+mj-lt"/>
                <a:ea typeface="Calibri" panose="020F0502020204030204" pitchFamily="34" charset="0"/>
                <a:cs typeface="Times New Roman" panose="02020603050405020304" pitchFamily="18" charset="0"/>
              </a:rPr>
              <a:t>In Key Stage 2, students were introduced to the use of symbols and letters to represent variables and unknowns in mathematical situations. Therefore, students should be able to express missing-number problems algebraically and find pairs of numbers that satisfy an equation with two unknowns. Key Stage 3 builds on this experience by providing opportunities for students to understand the concept of a ‘solution’ to a (linear) equation.</a:t>
            </a:r>
          </a:p>
          <a:p>
            <a:pPr>
              <a:spcBef>
                <a:spcPts val="400"/>
              </a:spcBef>
              <a:spcAft>
                <a:spcPts val="400"/>
              </a:spcAft>
            </a:pPr>
            <a:r>
              <a:rPr lang="en-GB" sz="2000" dirty="0">
                <a:effectLst/>
                <a:latin typeface="+mj-lt"/>
                <a:ea typeface="Calibri" panose="020F0502020204030204" pitchFamily="34" charset="0"/>
                <a:cs typeface="Times New Roman" panose="02020603050405020304" pitchFamily="18" charset="0"/>
              </a:rPr>
              <a:t>Students should appreciate that x = 5 is a linear equation (to which the solution is obvious) and that all other linear equations which are a transformation of this have the same solution. This also links to the awareness that linear equations have only one solution.</a:t>
            </a:r>
          </a:p>
          <a:p>
            <a:pPr>
              <a:spcBef>
                <a:spcPts val="400"/>
              </a:spcBef>
              <a:spcAft>
                <a:spcPts val="400"/>
              </a:spcAft>
            </a:pPr>
            <a:r>
              <a:rPr lang="en-GB" sz="2000" dirty="0">
                <a:effectLst/>
                <a:latin typeface="+mj-lt"/>
                <a:ea typeface="Calibri" panose="020F0502020204030204" pitchFamily="34" charset="0"/>
                <a:cs typeface="Times New Roman" panose="02020603050405020304" pitchFamily="18" charset="0"/>
              </a:rPr>
              <a:t>It is important that students do not just learn and blindly follow a set of procedural rules for solving equations without this sense of what a solution means. Deep, conceptual understanding allows students to be fluent and flexible problem-solvers.</a:t>
            </a:r>
          </a:p>
          <a:p>
            <a:pPr>
              <a:spcBef>
                <a:spcPts val="400"/>
              </a:spcBef>
              <a:spcAft>
                <a:spcPts val="400"/>
              </a:spcAft>
            </a:pPr>
            <a:r>
              <a:rPr lang="en-GB" sz="2000" dirty="0">
                <a:effectLst/>
                <a:latin typeface="+mj-lt"/>
                <a:ea typeface="Calibri" panose="020F0502020204030204" pitchFamily="34" charset="0"/>
                <a:cs typeface="Times New Roman" panose="02020603050405020304" pitchFamily="18" charset="0"/>
              </a:rPr>
              <a:t>Much of this learning is new and is built upon in Key Stage 4; therefore, it is essential that students are given time to develop a secure and deep understanding of these important ideas and techniques.</a:t>
            </a:r>
          </a:p>
        </p:txBody>
      </p:sp>
    </p:spTree>
    <p:extLst>
      <p:ext uri="{BB962C8B-B14F-4D97-AF65-F5344CB8AC3E}">
        <p14:creationId xmlns:p14="http://schemas.microsoft.com/office/powerpoint/2010/main" val="1089152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nvGraphicFramePr>
        <p:xfrm>
          <a:off x="666239" y="1958693"/>
          <a:ext cx="6160612" cy="2699079"/>
        </p:xfrm>
        <a:graphic>
          <a:graphicData uri="http://schemas.openxmlformats.org/drawingml/2006/table">
            <a:tbl>
              <a:tblPr firstRow="1" bandRow="1">
                <a:tableStyleId>{E8B1032C-EA38-4F05-BA0D-38AFFFC7BED3}</a:tableStyleId>
              </a:tblPr>
              <a:tblGrid>
                <a:gridCol w="6160612">
                  <a:extLst>
                    <a:ext uri="{9D8B030D-6E8A-4147-A177-3AD203B41FA5}">
                      <a16:colId xmlns:a16="http://schemas.microsoft.com/office/drawing/2014/main" val="590117535"/>
                    </a:ext>
                  </a:extLst>
                </a:gridCol>
              </a:tblGrid>
              <a:tr h="204344">
                <a:tc>
                  <a:txBody>
                    <a:bodyPr/>
                    <a:lstStyle/>
                    <a:p>
                      <a:r>
                        <a:rPr lang="en-GB" dirty="0"/>
                        <a:t>Upper Key Stage 2 Learning Outcome</a:t>
                      </a:r>
                    </a:p>
                  </a:txBody>
                  <a:tcPr anchor="ctr"/>
                </a:tc>
                <a:extLst>
                  <a:ext uri="{0D108BD9-81ED-4DB2-BD59-A6C34878D82A}">
                    <a16:rowId xmlns:a16="http://schemas.microsoft.com/office/drawing/2014/main" val="1564221312"/>
                  </a:ext>
                </a:extLst>
              </a:tr>
              <a:tr h="777773">
                <a:tc>
                  <a:txBody>
                    <a:bodyPr/>
                    <a:lstStyle/>
                    <a:p>
                      <a:pPr marL="285750" indent="-285750">
                        <a:buFont typeface="Arial" panose="020B0604020202020204" pitchFamily="34" charset="0"/>
                        <a:buChar char="•"/>
                      </a:pPr>
                      <a:r>
                        <a:rPr lang="en-GB" dirty="0"/>
                        <a:t>Express missing number problems algebraically</a:t>
                      </a:r>
                    </a:p>
                  </a:txBody>
                  <a:tcPr anchor="ctr"/>
                </a:tc>
                <a:extLst>
                  <a:ext uri="{0D108BD9-81ED-4DB2-BD59-A6C34878D82A}">
                    <a16:rowId xmlns:a16="http://schemas.microsoft.com/office/drawing/2014/main" val="1387505252"/>
                  </a:ext>
                </a:extLst>
              </a:tr>
              <a:tr h="777773">
                <a:tc>
                  <a:txBody>
                    <a:bodyPr/>
                    <a:lstStyle/>
                    <a:p>
                      <a:pPr marL="285750" indent="-285750">
                        <a:buFont typeface="Arial" panose="020B0604020202020204" pitchFamily="34" charset="0"/>
                        <a:buChar char="•"/>
                      </a:pPr>
                      <a:r>
                        <a:rPr lang="en-GB" dirty="0"/>
                        <a:t>Find pairs of numbers that satisfy an equation with two unknowns</a:t>
                      </a:r>
                    </a:p>
                  </a:txBody>
                  <a:tcPr anchor="ctr"/>
                </a:tc>
                <a:extLst>
                  <a:ext uri="{0D108BD9-81ED-4DB2-BD59-A6C34878D82A}">
                    <a16:rowId xmlns:a16="http://schemas.microsoft.com/office/drawing/2014/main" val="502591801"/>
                  </a:ext>
                </a:extLst>
              </a:tr>
              <a:tr h="77777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Enumerate possibilities of combinations of two variables</a:t>
                      </a:r>
                    </a:p>
                  </a:txBody>
                  <a:tcPr anchor="ctr"/>
                </a:tc>
                <a:extLst>
                  <a:ext uri="{0D108BD9-81ED-4DB2-BD59-A6C34878D82A}">
                    <a16:rowId xmlns:a16="http://schemas.microsoft.com/office/drawing/2014/main" val="2537917201"/>
                  </a:ext>
                </a:extLst>
              </a:tr>
            </a:tbl>
          </a:graphicData>
        </a:graphic>
      </p:graphicFrame>
    </p:spTree>
    <p:extLst>
      <p:ext uri="{BB962C8B-B14F-4D97-AF65-F5344CB8AC3E}">
        <p14:creationId xmlns:p14="http://schemas.microsoft.com/office/powerpoint/2010/main" val="39852141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10.xml><?xml version="1.0" encoding="utf-8"?>
<p:tagLst xmlns:a="http://schemas.openxmlformats.org/drawingml/2006/main" xmlns:r="http://schemas.openxmlformats.org/officeDocument/2006/relationships" xmlns:p="http://schemas.openxmlformats.org/presentationml/2006/main">
  <p:tag name="TIMING" val="|2.2|1.6"/>
</p:tagLst>
</file>

<file path=ppt/tags/tag1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2.2|1.6"/>
</p:tagLst>
</file>

<file path=ppt/tags/tag3.xml><?xml version="1.0" encoding="utf-8"?>
<p:tagLst xmlns:a="http://schemas.openxmlformats.org/drawingml/2006/main" xmlns:r="http://schemas.openxmlformats.org/officeDocument/2006/relationships" xmlns:p="http://schemas.openxmlformats.org/presentationml/2006/main">
  <p:tag name="TIMING" val="|2.2|1.6"/>
</p:tagLst>
</file>

<file path=ppt/tags/tag4.xml><?xml version="1.0" encoding="utf-8"?>
<p:tagLst xmlns:a="http://schemas.openxmlformats.org/drawingml/2006/main" xmlns:r="http://schemas.openxmlformats.org/officeDocument/2006/relationships" xmlns:p="http://schemas.openxmlformats.org/presentationml/2006/main">
  <p:tag name="TIMING" val="|2.2|1.6"/>
</p:tagLst>
</file>

<file path=ppt/tags/tag5.xml><?xml version="1.0" encoding="utf-8"?>
<p:tagLst xmlns:a="http://schemas.openxmlformats.org/drawingml/2006/main" xmlns:r="http://schemas.openxmlformats.org/officeDocument/2006/relationships" xmlns:p="http://schemas.openxmlformats.org/presentationml/2006/main">
  <p:tag name="TIMING" val="|2.2|1.6"/>
</p:tagLst>
</file>

<file path=ppt/tags/tag6.xml><?xml version="1.0" encoding="utf-8"?>
<p:tagLst xmlns:a="http://schemas.openxmlformats.org/drawingml/2006/main" xmlns:r="http://schemas.openxmlformats.org/officeDocument/2006/relationships" xmlns:p="http://schemas.openxmlformats.org/presentationml/2006/main">
  <p:tag name="TIMING" val="|2.2|1.6"/>
</p:tagLst>
</file>

<file path=ppt/tags/tag7.xml><?xml version="1.0" encoding="utf-8"?>
<p:tagLst xmlns:a="http://schemas.openxmlformats.org/drawingml/2006/main" xmlns:r="http://schemas.openxmlformats.org/officeDocument/2006/relationships" xmlns:p="http://schemas.openxmlformats.org/presentationml/2006/main">
  <p:tag name="TIMING" val="|2.2|1.6"/>
</p:tagLst>
</file>

<file path=ppt/tags/tag8.xml><?xml version="1.0" encoding="utf-8"?>
<p:tagLst xmlns:a="http://schemas.openxmlformats.org/drawingml/2006/main" xmlns:r="http://schemas.openxmlformats.org/officeDocument/2006/relationships" xmlns:p="http://schemas.openxmlformats.org/presentationml/2006/main">
  <p:tag name="TIMING" val="|2.2|1.6"/>
</p:tagLst>
</file>

<file path=ppt/tags/tag9.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9E276CD5-BEAC-4CCE-AE34-74AB2CA1AEBD}" vid="{BC810C90-8B54-4148-B4B6-1999428F45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3BD7AB7B8D684D85F4D49CC0D05EEF" ma:contentTypeVersion="12" ma:contentTypeDescription="Create a new document." ma:contentTypeScope="" ma:versionID="cd3af561843256d40e6154081e43db4a">
  <xsd:schema xmlns:xsd="http://www.w3.org/2001/XMLSchema" xmlns:xs="http://www.w3.org/2001/XMLSchema" xmlns:p="http://schemas.microsoft.com/office/2006/metadata/properties" xmlns:ns2="b17c8f57-d5a2-4476-ad19-6366d61ed755" xmlns:ns3="dc9bd944-225f-43f1-96dc-d5ee43d55d1c" targetNamespace="http://schemas.microsoft.com/office/2006/metadata/properties" ma:root="true" ma:fieldsID="d01adb29e71ed870df0688fded3de582" ns2:_="" ns3:_="">
    <xsd:import namespace="b17c8f57-d5a2-4476-ad19-6366d61ed755"/>
    <xsd:import namespace="dc9bd944-225f-43f1-96dc-d5ee43d55d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c8f57-d5a2-4476-ad19-6366d61ed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C929F17-7065-44D4-BAC9-30D6CA7CB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c8f57-d5a2-4476-ad19-6366d61ed755"/>
    <ds:schemaRef ds:uri="dc9bd944-225f-43f1-96dc-d5ee43d55d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14D725-2C21-4C66-9CD4-8D38560013A8}">
  <ds:schemaRefs>
    <ds:schemaRef ds:uri="http://schemas.microsoft.com/sharepoint/v3/contenttype/forms"/>
  </ds:schemaRefs>
</ds:datastoreItem>
</file>

<file path=customXml/itemProps3.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4.xml><?xml version="1.0" encoding="utf-8"?>
<ds:datastoreItem xmlns:ds="http://schemas.openxmlformats.org/officeDocument/2006/customXml" ds:itemID="{B1B18B3D-5C68-4030-BEF3-6F927E24DA37}">
  <ds:schemaRefs>
    <ds:schemaRef ds:uri="http://purl.org/dc/elements/1.1/"/>
    <ds:schemaRef ds:uri="dc9bd944-225f-43f1-96dc-d5ee43d55d1c"/>
    <ds:schemaRef ds:uri="http://www.w3.org/XML/1998/namespace"/>
    <ds:schemaRef ds:uri="b17c8f57-d5a2-4476-ad19-6366d61ed755"/>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KS3 PD Materials PPT template TO USE</Template>
  <TotalTime>454</TotalTime>
  <Words>7879</Words>
  <Application>Microsoft Office PowerPoint</Application>
  <PresentationFormat>Widescreen</PresentationFormat>
  <Paragraphs>616</Paragraphs>
  <Slides>46</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Cambria Math</vt:lpstr>
      <vt:lpstr>Myriad Pro</vt:lpstr>
      <vt:lpstr>Times New Roman</vt:lpstr>
      <vt:lpstr>Custom Design</vt:lpstr>
      <vt:lpstr>Manipulating equations with unknowns on both sides</vt:lpstr>
      <vt:lpstr>About this resource</vt:lpstr>
      <vt:lpstr>About this resource</vt:lpstr>
      <vt:lpstr>Where does this fit in?</vt:lpstr>
      <vt:lpstr>Where does this fit in?</vt:lpstr>
      <vt:lpstr>What do students need to understand?</vt:lpstr>
      <vt:lpstr>Why is this key idea important? (1)</vt:lpstr>
      <vt:lpstr>Why is this key idea important? (2)</vt:lpstr>
      <vt:lpstr>Prior learning</vt:lpstr>
      <vt:lpstr>Prior learning</vt:lpstr>
      <vt:lpstr>Checking prior learning</vt:lpstr>
      <vt:lpstr>Checking prior learning</vt:lpstr>
      <vt:lpstr>Common difficulties and misconceptions</vt:lpstr>
      <vt:lpstr>Common difficulties and misconceptions (1)</vt:lpstr>
      <vt:lpstr>Common difficulties and misconceptions (2)</vt:lpstr>
      <vt:lpstr>Understand that an equation can be considered as both a process and an object</vt:lpstr>
      <vt:lpstr>PowerPoint Presentation</vt:lpstr>
      <vt:lpstr>Understand that an equation can be considered as both a process and an object</vt:lpstr>
      <vt:lpstr>PowerPoint Presentation</vt:lpstr>
      <vt:lpstr>PowerPoint Presentation</vt:lpstr>
      <vt:lpstr>Understand ways in which equations can be manipulated while maintaining equality</vt:lpstr>
      <vt:lpstr>PowerPoint Presentation</vt:lpstr>
      <vt:lpstr>PowerPoint Presentation</vt:lpstr>
      <vt:lpstr>Understand ways in which equations can be manipulated while maintaining equality</vt:lpstr>
      <vt:lpstr>PowerPoint Presentation</vt:lpstr>
      <vt:lpstr>PowerPoint Presentation</vt:lpstr>
      <vt:lpstr>Understand ways in which equations can be manipulated while maintaining equality</vt:lpstr>
      <vt:lpstr>PowerPoint Presentation</vt:lpstr>
      <vt:lpstr>PowerPoint Presentation</vt:lpstr>
      <vt:lpstr>PowerPoint Presentation</vt:lpstr>
      <vt:lpstr>Understand the manipulations that will efficiently work towards solving an equation</vt:lpstr>
      <vt:lpstr>PowerPoint Presentation</vt:lpstr>
      <vt:lpstr>Understand the manipulations that will efficiently work towards solving an equation</vt:lpstr>
      <vt:lpstr>PowerPoint Presentation</vt:lpstr>
      <vt:lpstr>Understand the manipulations that will efficiently work towards solving an equation</vt:lpstr>
      <vt:lpstr>PowerPoint Presentation</vt:lpstr>
      <vt:lpstr>Reflection questions</vt:lpstr>
      <vt:lpstr>PowerPoint Presentation</vt:lpstr>
      <vt:lpstr>Appendices</vt:lpstr>
      <vt:lpstr>Key vocabulary </vt:lpstr>
      <vt:lpstr>Representations and structure</vt:lpstr>
      <vt:lpstr>Previous learning (1)</vt:lpstr>
      <vt:lpstr>Previous learning (2)</vt:lpstr>
      <vt:lpstr>Future learning</vt:lpstr>
      <vt:lpstr>Understand ways in which equations can be manipulated while maintaining equality</vt:lpstr>
      <vt:lpstr>Library of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Manipulating equations with unknowns on both sides</dc:title>
  <dc:creator>Rebecca Donaldson</dc:creator>
  <cp:lastModifiedBy>Steve McCormack</cp:lastModifiedBy>
  <cp:revision>9</cp:revision>
  <dcterms:created xsi:type="dcterms:W3CDTF">2021-04-26T12:49:34Z</dcterms:created>
  <dcterms:modified xsi:type="dcterms:W3CDTF">2021-09-21T07:02:42Z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0x010100D33BD7AB7B8D684D85F4D49CC0D05EEF</vt:lpwstr>
  </property>
</Properties>
</file>