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38"/>
  </p:notesMasterIdLst>
  <p:sldIdLst>
    <p:sldId id="263" r:id="rId6"/>
    <p:sldId id="633" r:id="rId7"/>
    <p:sldId id="588" r:id="rId8"/>
    <p:sldId id="271" r:id="rId9"/>
    <p:sldId id="299" r:id="rId10"/>
    <p:sldId id="269" r:id="rId11"/>
    <p:sldId id="276" r:id="rId12"/>
    <p:sldId id="277" r:id="rId13"/>
    <p:sldId id="279" r:id="rId14"/>
    <p:sldId id="280" r:id="rId15"/>
    <p:sldId id="643" r:id="rId16"/>
    <p:sldId id="281" r:id="rId17"/>
    <p:sldId id="282" r:id="rId18"/>
    <p:sldId id="580" r:id="rId19"/>
    <p:sldId id="579" r:id="rId20"/>
    <p:sldId id="640" r:id="rId21"/>
    <p:sldId id="634" r:id="rId22"/>
    <p:sldId id="635" r:id="rId23"/>
    <p:sldId id="636" r:id="rId24"/>
    <p:sldId id="637" r:id="rId25"/>
    <p:sldId id="642" r:id="rId26"/>
    <p:sldId id="638" r:id="rId27"/>
    <p:sldId id="639" r:id="rId28"/>
    <p:sldId id="286" r:id="rId29"/>
    <p:sldId id="265" r:id="rId30"/>
    <p:sldId id="287" r:id="rId31"/>
    <p:sldId id="288" r:id="rId32"/>
    <p:sldId id="641" r:id="rId33"/>
    <p:sldId id="289" r:id="rId34"/>
    <p:sldId id="606" r:id="rId35"/>
    <p:sldId id="613" r:id="rId36"/>
    <p:sldId id="291" r:id="rId37"/>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7" autoAdjust="0"/>
    <p:restoredTop sz="74026" autoAdjust="0"/>
  </p:normalViewPr>
  <p:slideViewPr>
    <p:cSldViewPr>
      <p:cViewPr varScale="1">
        <p:scale>
          <a:sx n="53" d="100"/>
          <a:sy n="53" d="100"/>
        </p:scale>
        <p:origin x="1254"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E0A309DE-FBA6-4E18-ABBA-DBC2E5EEBC2E}"/>
    <pc:docChg chg="custSel modSld">
      <pc:chgData name="Steve McCormack" userId="a36034f6-e157-44c0-92e0-583c4185333c" providerId="ADAL" clId="{E0A309DE-FBA6-4E18-ABBA-DBC2E5EEBC2E}" dt="2021-09-20T15:03:00.116" v="22" actId="6549"/>
      <pc:docMkLst>
        <pc:docMk/>
      </pc:docMkLst>
      <pc:sldChg chg="modSp mod">
        <pc:chgData name="Steve McCormack" userId="a36034f6-e157-44c0-92e0-583c4185333c" providerId="ADAL" clId="{E0A309DE-FBA6-4E18-ABBA-DBC2E5EEBC2E}" dt="2021-09-20T15:02:27.794" v="14" actId="6549"/>
        <pc:sldMkLst>
          <pc:docMk/>
          <pc:sldMk cId="1792976774" sldId="288"/>
        </pc:sldMkLst>
        <pc:spChg chg="mod">
          <ac:chgData name="Steve McCormack" userId="a36034f6-e157-44c0-92e0-583c4185333c" providerId="ADAL" clId="{E0A309DE-FBA6-4E18-ABBA-DBC2E5EEBC2E}" dt="2021-09-20T15:02:27.794" v="14" actId="6549"/>
          <ac:spMkLst>
            <pc:docMk/>
            <pc:sldMk cId="1792976774" sldId="288"/>
            <ac:spMk id="2" creationId="{3D3B0D61-9420-4B06-8555-667429430C87}"/>
          </ac:spMkLst>
        </pc:spChg>
      </pc:sldChg>
      <pc:sldChg chg="modSp mod">
        <pc:chgData name="Steve McCormack" userId="a36034f6-e157-44c0-92e0-583c4185333c" providerId="ADAL" clId="{E0A309DE-FBA6-4E18-ABBA-DBC2E5EEBC2E}" dt="2021-09-20T15:03:00.116" v="22" actId="6549"/>
        <pc:sldMkLst>
          <pc:docMk/>
          <pc:sldMk cId="309275939" sldId="291"/>
        </pc:sldMkLst>
        <pc:spChg chg="mod">
          <ac:chgData name="Steve McCormack" userId="a36034f6-e157-44c0-92e0-583c4185333c" providerId="ADAL" clId="{E0A309DE-FBA6-4E18-ABBA-DBC2E5EEBC2E}" dt="2021-09-20T15:03:00.116" v="22" actId="6549"/>
          <ac:spMkLst>
            <pc:docMk/>
            <pc:sldMk cId="309275939" sldId="291"/>
            <ac:spMk id="2" creationId="{2FC8153A-3089-4481-8DDB-FCA2DBF5BD26}"/>
          </ac:spMkLst>
        </pc:spChg>
      </pc:sldChg>
      <pc:sldChg chg="modSp mod">
        <pc:chgData name="Steve McCormack" userId="a36034f6-e157-44c0-92e0-583c4185333c" providerId="ADAL" clId="{E0A309DE-FBA6-4E18-ABBA-DBC2E5EEBC2E}" dt="2021-09-20T15:00:28.175" v="1" actId="20577"/>
        <pc:sldMkLst>
          <pc:docMk/>
          <pc:sldMk cId="1972075379" sldId="579"/>
        </pc:sldMkLst>
        <pc:spChg chg="mod">
          <ac:chgData name="Steve McCormack" userId="a36034f6-e157-44c0-92e0-583c4185333c" providerId="ADAL" clId="{E0A309DE-FBA6-4E18-ABBA-DBC2E5EEBC2E}" dt="2021-09-20T15:00:28.175" v="1" actId="20577"/>
          <ac:spMkLst>
            <pc:docMk/>
            <pc:sldMk cId="1972075379" sldId="579"/>
            <ac:spMk id="7" creationId="{EABBDD44-CEA0-41E1-8A5B-EA1DC6B97756}"/>
          </ac:spMkLst>
        </pc:spChg>
      </pc:sldChg>
      <pc:sldChg chg="modSp mod">
        <pc:chgData name="Steve McCormack" userId="a36034f6-e157-44c0-92e0-583c4185333c" providerId="ADAL" clId="{E0A309DE-FBA6-4E18-ABBA-DBC2E5EEBC2E}" dt="2021-09-20T15:00:24.199" v="0" actId="20577"/>
        <pc:sldMkLst>
          <pc:docMk/>
          <pc:sldMk cId="717258061" sldId="580"/>
        </pc:sldMkLst>
        <pc:spChg chg="mod">
          <ac:chgData name="Steve McCormack" userId="a36034f6-e157-44c0-92e0-583c4185333c" providerId="ADAL" clId="{E0A309DE-FBA6-4E18-ABBA-DBC2E5EEBC2E}" dt="2021-09-20T15:00:24.199" v="0" actId="20577"/>
          <ac:spMkLst>
            <pc:docMk/>
            <pc:sldMk cId="717258061" sldId="580"/>
            <ac:spMk id="2" creationId="{23A84928-1FCA-4634-9C2E-8162352F2955}"/>
          </ac:spMkLst>
        </pc:spChg>
      </pc:sldChg>
      <pc:sldChg chg="modSp mod">
        <pc:chgData name="Steve McCormack" userId="a36034f6-e157-44c0-92e0-583c4185333c" providerId="ADAL" clId="{E0A309DE-FBA6-4E18-ABBA-DBC2E5EEBC2E}" dt="2021-09-20T15:02:49.985" v="18" actId="6549"/>
        <pc:sldMkLst>
          <pc:docMk/>
          <pc:sldMk cId="2341685758" sldId="606"/>
        </pc:sldMkLst>
        <pc:spChg chg="mod">
          <ac:chgData name="Steve McCormack" userId="a36034f6-e157-44c0-92e0-583c4185333c" providerId="ADAL" clId="{E0A309DE-FBA6-4E18-ABBA-DBC2E5EEBC2E}" dt="2021-09-20T15:02:49.985" v="18" actId="6549"/>
          <ac:spMkLst>
            <pc:docMk/>
            <pc:sldMk cId="2341685758" sldId="606"/>
            <ac:spMk id="2" creationId="{468AD34D-48AC-4C34-99A5-DF560A5DFC10}"/>
          </ac:spMkLst>
        </pc:spChg>
      </pc:sldChg>
      <pc:sldChg chg="modSp mod">
        <pc:chgData name="Steve McCormack" userId="a36034f6-e157-44c0-92e0-583c4185333c" providerId="ADAL" clId="{E0A309DE-FBA6-4E18-ABBA-DBC2E5EEBC2E}" dt="2021-09-20T15:02:53.907" v="20" actId="6549"/>
        <pc:sldMkLst>
          <pc:docMk/>
          <pc:sldMk cId="1852153207" sldId="613"/>
        </pc:sldMkLst>
        <pc:spChg chg="mod">
          <ac:chgData name="Steve McCormack" userId="a36034f6-e157-44c0-92e0-583c4185333c" providerId="ADAL" clId="{E0A309DE-FBA6-4E18-ABBA-DBC2E5EEBC2E}" dt="2021-09-20T15:02:53.907" v="20" actId="6549"/>
          <ac:spMkLst>
            <pc:docMk/>
            <pc:sldMk cId="1852153207" sldId="613"/>
            <ac:spMk id="2" creationId="{468AD34D-48AC-4C34-99A5-DF560A5DFC10}"/>
          </ac:spMkLst>
        </pc:spChg>
      </pc:sldChg>
      <pc:sldChg chg="modSp mod">
        <pc:chgData name="Steve McCormack" userId="a36034f6-e157-44c0-92e0-583c4185333c" providerId="ADAL" clId="{E0A309DE-FBA6-4E18-ABBA-DBC2E5EEBC2E}" dt="2021-09-20T15:00:50.213" v="6" actId="6549"/>
        <pc:sldMkLst>
          <pc:docMk/>
          <pc:sldMk cId="2049419726" sldId="634"/>
        </pc:sldMkLst>
        <pc:spChg chg="mod">
          <ac:chgData name="Steve McCormack" userId="a36034f6-e157-44c0-92e0-583c4185333c" providerId="ADAL" clId="{E0A309DE-FBA6-4E18-ABBA-DBC2E5EEBC2E}" dt="2021-09-20T15:00:50.213" v="6" actId="6549"/>
          <ac:spMkLst>
            <pc:docMk/>
            <pc:sldMk cId="2049419726" sldId="634"/>
            <ac:spMk id="2" creationId="{23A84928-1FCA-4634-9C2E-8162352F2955}"/>
          </ac:spMkLst>
        </pc:spChg>
      </pc:sldChg>
      <pc:sldChg chg="modSp mod">
        <pc:chgData name="Steve McCormack" userId="a36034f6-e157-44c0-92e0-583c4185333c" providerId="ADAL" clId="{E0A309DE-FBA6-4E18-ABBA-DBC2E5EEBC2E}" dt="2021-09-20T15:00:57.677" v="7" actId="6549"/>
        <pc:sldMkLst>
          <pc:docMk/>
          <pc:sldMk cId="87590296" sldId="635"/>
        </pc:sldMkLst>
        <pc:spChg chg="mod">
          <ac:chgData name="Steve McCormack" userId="a36034f6-e157-44c0-92e0-583c4185333c" providerId="ADAL" clId="{E0A309DE-FBA6-4E18-ABBA-DBC2E5EEBC2E}" dt="2021-09-20T15:00:57.677" v="7" actId="6549"/>
          <ac:spMkLst>
            <pc:docMk/>
            <pc:sldMk cId="87590296" sldId="635"/>
            <ac:spMk id="7" creationId="{EABBDD44-CEA0-41E1-8A5B-EA1DC6B97756}"/>
          </ac:spMkLst>
        </pc:spChg>
      </pc:sldChg>
      <pc:sldChg chg="modSp mod">
        <pc:chgData name="Steve McCormack" userId="a36034f6-e157-44c0-92e0-583c4185333c" providerId="ADAL" clId="{E0A309DE-FBA6-4E18-ABBA-DBC2E5EEBC2E}" dt="2021-09-20T15:01:20.740" v="8" actId="6549"/>
        <pc:sldMkLst>
          <pc:docMk/>
          <pc:sldMk cId="361142449" sldId="636"/>
        </pc:sldMkLst>
        <pc:spChg chg="mod">
          <ac:chgData name="Steve McCormack" userId="a36034f6-e157-44c0-92e0-583c4185333c" providerId="ADAL" clId="{E0A309DE-FBA6-4E18-ABBA-DBC2E5EEBC2E}" dt="2021-09-20T15:01:20.740" v="8" actId="6549"/>
          <ac:spMkLst>
            <pc:docMk/>
            <pc:sldMk cId="361142449" sldId="636"/>
            <ac:spMk id="2" creationId="{23A84928-1FCA-4634-9C2E-8162352F2955}"/>
          </ac:spMkLst>
        </pc:spChg>
      </pc:sldChg>
      <pc:sldChg chg="modSp mod">
        <pc:chgData name="Steve McCormack" userId="a36034f6-e157-44c0-92e0-583c4185333c" providerId="ADAL" clId="{E0A309DE-FBA6-4E18-ABBA-DBC2E5EEBC2E}" dt="2021-09-20T15:01:27.343" v="9" actId="20577"/>
        <pc:sldMkLst>
          <pc:docMk/>
          <pc:sldMk cId="178409501" sldId="637"/>
        </pc:sldMkLst>
        <pc:spChg chg="mod">
          <ac:chgData name="Steve McCormack" userId="a36034f6-e157-44c0-92e0-583c4185333c" providerId="ADAL" clId="{E0A309DE-FBA6-4E18-ABBA-DBC2E5EEBC2E}" dt="2021-09-20T15:01:27.343" v="9" actId="20577"/>
          <ac:spMkLst>
            <pc:docMk/>
            <pc:sldMk cId="178409501" sldId="637"/>
            <ac:spMk id="7" creationId="{EABBDD44-CEA0-41E1-8A5B-EA1DC6B97756}"/>
          </ac:spMkLst>
        </pc:spChg>
      </pc:sldChg>
      <pc:sldChg chg="modSp mod">
        <pc:chgData name="Steve McCormack" userId="a36034f6-e157-44c0-92e0-583c4185333c" providerId="ADAL" clId="{E0A309DE-FBA6-4E18-ABBA-DBC2E5EEBC2E}" dt="2021-09-20T15:01:39.301" v="11" actId="6549"/>
        <pc:sldMkLst>
          <pc:docMk/>
          <pc:sldMk cId="191271152" sldId="638"/>
        </pc:sldMkLst>
        <pc:spChg chg="mod">
          <ac:chgData name="Steve McCormack" userId="a36034f6-e157-44c0-92e0-583c4185333c" providerId="ADAL" clId="{E0A309DE-FBA6-4E18-ABBA-DBC2E5EEBC2E}" dt="2021-09-20T15:01:39.301" v="11" actId="6549"/>
          <ac:spMkLst>
            <pc:docMk/>
            <pc:sldMk cId="191271152" sldId="638"/>
            <ac:spMk id="2" creationId="{23A84928-1FCA-4634-9C2E-8162352F2955}"/>
          </ac:spMkLst>
        </pc:spChg>
      </pc:sldChg>
      <pc:sldChg chg="modSp mod">
        <pc:chgData name="Steve McCormack" userId="a36034f6-e157-44c0-92e0-583c4185333c" providerId="ADAL" clId="{E0A309DE-FBA6-4E18-ABBA-DBC2E5EEBC2E}" dt="2021-09-20T15:02:13.088" v="12" actId="6549"/>
        <pc:sldMkLst>
          <pc:docMk/>
          <pc:sldMk cId="3206514401" sldId="639"/>
        </pc:sldMkLst>
        <pc:spChg chg="mod">
          <ac:chgData name="Steve McCormack" userId="a36034f6-e157-44c0-92e0-583c4185333c" providerId="ADAL" clId="{E0A309DE-FBA6-4E18-ABBA-DBC2E5EEBC2E}" dt="2021-09-20T15:02:13.088" v="12" actId="6549"/>
          <ac:spMkLst>
            <pc:docMk/>
            <pc:sldMk cId="3206514401" sldId="639"/>
            <ac:spMk id="7" creationId="{EABBDD44-CEA0-41E1-8A5B-EA1DC6B97756}"/>
          </ac:spMkLst>
        </pc:spChg>
      </pc:sldChg>
      <pc:sldChg chg="modSp mod">
        <pc:chgData name="Steve McCormack" userId="a36034f6-e157-44c0-92e0-583c4185333c" providerId="ADAL" clId="{E0A309DE-FBA6-4E18-ABBA-DBC2E5EEBC2E}" dt="2021-09-20T15:00:37.088" v="5" actId="20577"/>
        <pc:sldMkLst>
          <pc:docMk/>
          <pc:sldMk cId="2528216043" sldId="640"/>
        </pc:sldMkLst>
        <pc:spChg chg="mod">
          <ac:chgData name="Steve McCormack" userId="a36034f6-e157-44c0-92e0-583c4185333c" providerId="ADAL" clId="{E0A309DE-FBA6-4E18-ABBA-DBC2E5EEBC2E}" dt="2021-09-20T15:00:33.171" v="2" actId="20577"/>
          <ac:spMkLst>
            <pc:docMk/>
            <pc:sldMk cId="2528216043" sldId="640"/>
            <ac:spMk id="7" creationId="{EABBDD44-CEA0-41E1-8A5B-EA1DC6B97756}"/>
          </ac:spMkLst>
        </pc:spChg>
        <pc:spChg chg="mod">
          <ac:chgData name="Steve McCormack" userId="a36034f6-e157-44c0-92e0-583c4185333c" providerId="ADAL" clId="{E0A309DE-FBA6-4E18-ABBA-DBC2E5EEBC2E}" dt="2021-09-20T15:00:37.088" v="5" actId="20577"/>
          <ac:spMkLst>
            <pc:docMk/>
            <pc:sldMk cId="2528216043" sldId="640"/>
            <ac:spMk id="47" creationId="{B2B6868B-315C-4B5D-8054-AC593F784672}"/>
          </ac:spMkLst>
        </pc:spChg>
      </pc:sldChg>
      <pc:sldChg chg="modSp mod">
        <pc:chgData name="Steve McCormack" userId="a36034f6-e157-44c0-92e0-583c4185333c" providerId="ADAL" clId="{E0A309DE-FBA6-4E18-ABBA-DBC2E5EEBC2E}" dt="2021-09-20T15:02:43.955" v="16" actId="6549"/>
        <pc:sldMkLst>
          <pc:docMk/>
          <pc:sldMk cId="393580831" sldId="641"/>
        </pc:sldMkLst>
        <pc:spChg chg="mod">
          <ac:chgData name="Steve McCormack" userId="a36034f6-e157-44c0-92e0-583c4185333c" providerId="ADAL" clId="{E0A309DE-FBA6-4E18-ABBA-DBC2E5EEBC2E}" dt="2021-09-20T15:02:43.955" v="16" actId="6549"/>
          <ac:spMkLst>
            <pc:docMk/>
            <pc:sldMk cId="393580831" sldId="641"/>
            <ac:spMk id="2" creationId="{3D3B0D61-9420-4B06-8555-667429430C87}"/>
          </ac:spMkLst>
        </pc:spChg>
      </pc:sldChg>
      <pc:sldChg chg="modSp mod">
        <pc:chgData name="Steve McCormack" userId="a36034f6-e157-44c0-92e0-583c4185333c" providerId="ADAL" clId="{E0A309DE-FBA6-4E18-ABBA-DBC2E5EEBC2E}" dt="2021-09-20T15:01:31.349" v="10" actId="20577"/>
        <pc:sldMkLst>
          <pc:docMk/>
          <pc:sldMk cId="3872770454" sldId="642"/>
        </pc:sldMkLst>
        <pc:spChg chg="mod">
          <ac:chgData name="Steve McCormack" userId="a36034f6-e157-44c0-92e0-583c4185333c" providerId="ADAL" clId="{E0A309DE-FBA6-4E18-ABBA-DBC2E5EEBC2E}" dt="2021-09-20T15:01:31.349" v="10" actId="20577"/>
          <ac:spMkLst>
            <pc:docMk/>
            <pc:sldMk cId="3872770454" sldId="642"/>
            <ac:spMk id="7" creationId="{EABBDD44-CEA0-41E1-8A5B-EA1DC6B977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about each of these questions?</a:t>
            </a:r>
          </a:p>
          <a:p>
            <a:pPr>
              <a:spcBef>
                <a:spcPts val="400"/>
              </a:spcBef>
              <a:spcAft>
                <a:spcPts val="400"/>
              </a:spcAft>
            </a:pPr>
            <a:r>
              <a:rPr lang="en-GB" sz="1200" dirty="0">
                <a:solidFill>
                  <a:srgbClr val="008080"/>
                </a:solidFill>
                <a:latin typeface="Myriad Pro"/>
              </a:rPr>
              <a:t>Do your expressions for b) and c) mean the same thing?</a:t>
            </a:r>
          </a:p>
          <a:p>
            <a:pPr>
              <a:spcBef>
                <a:spcPts val="400"/>
              </a:spcBef>
              <a:spcAft>
                <a:spcPts val="400"/>
              </a:spcAft>
            </a:pPr>
            <a:r>
              <a:rPr lang="en-GB" sz="1200" dirty="0">
                <a:solidFill>
                  <a:srgbClr val="008080"/>
                </a:solidFill>
                <a:latin typeface="Myriad Pro"/>
              </a:rPr>
              <a:t>How can you show algebraically the different order of operations in parts b) and c)?</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How many possible values are there for your number?</a:t>
            </a:r>
          </a:p>
          <a:p>
            <a:pPr>
              <a:spcBef>
                <a:spcPts val="400"/>
              </a:spcBef>
              <a:spcAft>
                <a:spcPts val="400"/>
              </a:spcAft>
            </a:pPr>
            <a:r>
              <a:rPr lang="en-GB" sz="1200" dirty="0">
                <a:solidFill>
                  <a:srgbClr val="008080"/>
                </a:solidFill>
                <a:latin typeface="Myriad Pro"/>
              </a:rPr>
              <a:t>What could the value of your expressions be? Which is the largest? Will this always be the case?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the numbers are deliberately kept the same in order for students to focus on the order of operations and how algebraic symbolism is used to represent the different order of operations, using brackets where necessary.</a:t>
            </a:r>
          </a:p>
          <a:p>
            <a:r>
              <a:rPr lang="en-GB" dirty="0"/>
              <a:t>A key purpose of variation is to support students’ awareness of what can change, and it can be useful to ask them to make up some examples like these for themselves. For example, you could ask: ‘Using the numbers two and three, make up some different “I am thinking of a number” statements and set them for your partner.’</a:t>
            </a:r>
          </a:p>
          <a:p>
            <a:r>
              <a:rPr lang="en-GB" dirty="0"/>
              <a:t>Students’ thinking can be deepened by asking more probing questions at intervals throughout this example. For example, after working on parts b) and c), you could ask: ‘Do the two expressions (2x + 3 and 2(x + 3)) mean the same? Do they give the same answers for given values of x?’ </a:t>
            </a:r>
          </a:p>
          <a:p>
            <a:r>
              <a:rPr lang="en-GB" dirty="0"/>
              <a:t>While this example is a useful precursor to solving equations, the central purpose here is to understand that letters can have a range of values and to get a sense of how the value of expressions can change with these different values. Students should be encouraged to offer a number of possible values for x.</a:t>
            </a:r>
          </a:p>
          <a:p>
            <a:r>
              <a:rPr lang="en-GB" dirty="0"/>
              <a:t>This is a good opportunity to introduce the language of ‘variable’ and encourage students to use this term while discussing their answers and their reasoning. For example, ‘In the expression 2x + 3, x is a variable because it can take a range of different values.’</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10 and 11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10 and 11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580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and different about this example and example 1?</a:t>
            </a:r>
          </a:p>
          <a:p>
            <a:r>
              <a:rPr lang="en-GB" sz="2000" b="0" dirty="0">
                <a:solidFill>
                  <a:srgbClr val="008080"/>
                </a:solidFill>
                <a:latin typeface="Myriad Pro"/>
              </a:rPr>
              <a:t>How many possible values are there for your number?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focus of Example 2 is to make students aware of the fact that, when constraints are put on a situation, the unknown will take a particular value.</a:t>
            </a:r>
          </a:p>
          <a:p>
            <a:r>
              <a:rPr lang="en-GB" dirty="0"/>
              <a:t>The numbers have been chosen in Example 2 to keep the given answer of ‘12’ the same and to build the operations in sequence. The example will best be tackled by offering and discussing each part individually.</a:t>
            </a:r>
          </a:p>
          <a:p>
            <a:r>
              <a:rPr lang="en-GB" dirty="0"/>
              <a:t>Students can be encouraged to make up their own examples for their partners. This will support their realisation that, when they put constraints on a situation like this, their partner will always be able to figure out their number.</a:t>
            </a:r>
          </a:p>
          <a:p>
            <a:r>
              <a:rPr lang="en-GB" dirty="0"/>
              <a:t>You could encourage students to use the term ‘specific unknown’ when talking about these examples, as in, ‘When I am told that 3(x + 4) – 6 = 12, there is only one value that will make this true and so the letter x stands for a specific unknown’.</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49809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11 and 12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4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When is 3n bigger? When is n+3 bigger? Could they ever be the same?</a:t>
            </a:r>
          </a:p>
          <a:p>
            <a:pPr>
              <a:spcBef>
                <a:spcPts val="400"/>
              </a:spcBef>
              <a:spcAft>
                <a:spcPts val="400"/>
              </a:spcAft>
            </a:pPr>
            <a:r>
              <a:rPr lang="en-GB" sz="1200" dirty="0">
                <a:solidFill>
                  <a:srgbClr val="008080"/>
                </a:solidFill>
                <a:latin typeface="Myriad Pro"/>
              </a:rPr>
              <a:t>What is your initial reaction? Can you create an example that confirms this? Can you create a counter-example?</a:t>
            </a:r>
          </a:p>
          <a:p>
            <a:pPr>
              <a:spcBef>
                <a:spcPts val="400"/>
              </a:spcBef>
              <a:spcAft>
                <a:spcPts val="400"/>
              </a:spcAft>
            </a:pPr>
            <a:r>
              <a:rPr lang="en-GB" sz="1200" dirty="0">
                <a:solidFill>
                  <a:srgbClr val="008080"/>
                </a:solidFill>
                <a:latin typeface="Myriad Pro"/>
              </a:rPr>
              <a:t>Does multiplication always make numbers bigger than addition?</a:t>
            </a:r>
          </a:p>
          <a:p>
            <a:pPr>
              <a:spcBef>
                <a:spcPts val="400"/>
              </a:spcBef>
              <a:spcAft>
                <a:spcPts val="400"/>
              </a:spcAft>
            </a:pPr>
            <a:r>
              <a:rPr lang="en-GB" sz="1200" dirty="0">
                <a:solidFill>
                  <a:srgbClr val="008080"/>
                </a:solidFill>
                <a:latin typeface="Myriad Pro"/>
              </a:rPr>
              <a:t>What happens when n=0, n=1, n=2, n=3 etc? What do you notice?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3 is a context for exploring how the value of a variable can change. Students may have an intuition about which is bigger and say, for example, ‘3n because multiplication always makes numbers bigger than addition’. You could then challenge students and encourage them to prove or disprove the statement. </a:t>
            </a:r>
          </a:p>
          <a:p>
            <a:r>
              <a:rPr lang="en-GB" dirty="0"/>
              <a:t>You could encourage students to record their explorations using different representations, for example, in a table or a graph. You could also invite students to draw a rectangle with sides 3n and n + 3 and ask, ‘Will this rectangle be short and fat or tall and thin?’. This may provide another context in which to think about the problem.</a:t>
            </a:r>
          </a:p>
          <a:p>
            <a:r>
              <a:rPr lang="en-GB" dirty="0"/>
              <a:t>Exploring a range of examples (e.g. 2n or n + 2, 4n or n + 4, 5n or n + 5) can provide opportunities for discussions about when the two expressions are the same, and help secure a deeper understanding of the relationships between the expressions (i.e. 2n and n + 2 have the same value when n = 2; 4n and n + 4 have the same value when n = 4/3, etc.) and why this might be so.</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15967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12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966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12 of the 1.4 Core Concept document.</a:t>
            </a:r>
          </a:p>
          <a:p>
            <a:endParaRPr lang="en-GB" dirty="0"/>
          </a:p>
          <a:p>
            <a:r>
              <a:rPr lang="en-GB" dirty="0"/>
              <a:t>A downloadable PowerPoint, which includes some more prompts for reflections as well as links to research, is also available on the </a:t>
            </a:r>
            <a:r>
              <a:rPr lang="en-GB" dirty="0">
                <a:hlinkClick r:id="rId3"/>
              </a:rPr>
              <a:t>Mathematical Prompts for Deeper Thinking videos | NCETM</a:t>
            </a:r>
            <a:r>
              <a:rPr lang="en-GB" dirty="0"/>
              <a:t> page.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6791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To deepen students’ thinking and awareness of the nature of the variables, you could ask questions that probe their thinking and prompt them to reason. For example:</a:t>
            </a:r>
          </a:p>
          <a:p>
            <a:pPr>
              <a:spcBef>
                <a:spcPts val="400"/>
              </a:spcBef>
              <a:spcAft>
                <a:spcPts val="400"/>
              </a:spcAft>
            </a:pPr>
            <a:r>
              <a:rPr lang="en-GB" sz="1200" dirty="0">
                <a:solidFill>
                  <a:srgbClr val="008080"/>
                </a:solidFill>
                <a:latin typeface="Myriad Pro"/>
              </a:rPr>
              <a:t>• ‘Will x always be smaller than x + 3? Why or why not?’</a:t>
            </a:r>
          </a:p>
          <a:p>
            <a:pPr>
              <a:spcBef>
                <a:spcPts val="400"/>
              </a:spcBef>
              <a:spcAft>
                <a:spcPts val="400"/>
              </a:spcAft>
            </a:pPr>
            <a:r>
              <a:rPr lang="en-GB" sz="1200" dirty="0">
                <a:solidFill>
                  <a:srgbClr val="008080"/>
                </a:solidFill>
                <a:latin typeface="Myriad Pro"/>
              </a:rPr>
              <a:t>• ‘Will x always be smaller than 2x? Why or why not?’</a:t>
            </a:r>
          </a:p>
          <a:p>
            <a:pPr>
              <a:spcBef>
                <a:spcPts val="400"/>
              </a:spcBef>
              <a:spcAft>
                <a:spcPts val="400"/>
              </a:spcAft>
            </a:pPr>
            <a:r>
              <a:rPr lang="en-GB" sz="1200" dirty="0">
                <a:solidFill>
                  <a:srgbClr val="008080"/>
                </a:solidFill>
                <a:latin typeface="Myriad Pro"/>
              </a:rPr>
              <a:t>• ‘How are 2x and x</a:t>
            </a:r>
            <a:r>
              <a:rPr lang="en-GB" sz="1200" baseline="30000" dirty="0">
                <a:solidFill>
                  <a:srgbClr val="008080"/>
                </a:solidFill>
                <a:latin typeface="Myriad Pro"/>
              </a:rPr>
              <a:t>2 </a:t>
            </a:r>
            <a:r>
              <a:rPr lang="en-GB" sz="1200" dirty="0">
                <a:solidFill>
                  <a:srgbClr val="008080"/>
                </a:solidFill>
                <a:latin typeface="Myriad Pro"/>
              </a:rPr>
              <a:t>different? When is one bigger than the other? Could they ever have the same value?’</a:t>
            </a:r>
          </a:p>
          <a:p>
            <a:pPr>
              <a:spcBef>
                <a:spcPts val="400"/>
              </a:spcBef>
              <a:spcAft>
                <a:spcPts val="400"/>
              </a:spcAft>
            </a:pPr>
            <a:r>
              <a:rPr lang="en-GB" sz="1200" dirty="0">
                <a:solidFill>
                  <a:srgbClr val="008080"/>
                </a:solidFill>
                <a:latin typeface="Myriad Pro"/>
              </a:rPr>
              <a:t>• ‘What is the largest value that each expression could have? What is the smallest?’</a:t>
            </a:r>
          </a:p>
          <a:p>
            <a:pPr>
              <a:spcBef>
                <a:spcPts val="400"/>
              </a:spcBef>
              <a:spcAft>
                <a:spcPts val="400"/>
              </a:spcAft>
            </a:pPr>
            <a:r>
              <a:rPr lang="en-GB" sz="1200" dirty="0">
                <a:solidFill>
                  <a:srgbClr val="008080"/>
                </a:solidFill>
                <a:latin typeface="Myriad Pro"/>
              </a:rPr>
              <a:t>• ‘When might other expressions have the same value?’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For Example 4, you could give one card each to a group of students and ask them to come to the front of the class and line themselves up (holding the card in front of them) in order from smallest to largest. As the statements on the cards are expressions involving variables, it is not possible to agree an order. This activity is intended to bring to the surface the students’ current thinking (including misconceptions) and to engage them in discussion about the possible values these expressions can take.</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83980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12 and 13 of the 1.4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784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64483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8 of the </a:t>
            </a:r>
            <a:r>
              <a:rPr kumimoji="0" lang="en-GB" sz="1200" b="0" i="1" u="none" strike="noStrike" kern="1200" cap="none" spc="0" normalizeH="0" baseline="0" noProof="0" dirty="0" err="1">
                <a:ln>
                  <a:noFill/>
                </a:ln>
                <a:solidFill>
                  <a:srgbClr val="585858"/>
                </a:solidFill>
                <a:effectLst/>
                <a:uLnTx/>
                <a:uFillTx/>
                <a:latin typeface="Arial" panose="020B0604020202020204" pitchFamily="34" charset="0"/>
                <a:ea typeface="Calibri" panose="020F0502020204030204" pitchFamily="34" charset="0"/>
                <a:cs typeface="+mn-cs"/>
              </a:rPr>
              <a:t>The</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 Structure of the number system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Within the NCETM’s Using Mathematical Representations at KS3 documents</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8488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Simplifying and manipulating expressions, equations and formulae can be found on page 2 of the 1.4 Core Concept document. </a:t>
            </a:r>
          </a:p>
          <a:p>
            <a:endParaRPr lang="en-GB" dirty="0"/>
          </a:p>
          <a:p>
            <a:r>
              <a:rPr lang="en-GB" dirty="0"/>
              <a:t>The background to each key idea is also explored in more detail on the following pages:</a:t>
            </a:r>
          </a:p>
          <a:p>
            <a:r>
              <a:rPr lang="en-GB" dirty="0"/>
              <a:t>1.4.1 Understand and use the conventions and vocabulary of algebra, including forming and interpreting algebraic expressions and equations – page 5</a:t>
            </a:r>
          </a:p>
          <a:p>
            <a:r>
              <a:rPr lang="en-GB" dirty="0"/>
              <a:t>1.4.2 Simplify algebraic expressions by collecting like terms to maintain equivalence – pages 5 and 6</a:t>
            </a:r>
          </a:p>
          <a:p>
            <a:r>
              <a:rPr lang="en-GB" dirty="0"/>
              <a:t>1.4.3 Manipulate algebraic expressions using the distributive law to maintain equivalence – pages 6 and 7</a:t>
            </a:r>
          </a:p>
          <a:p>
            <a:r>
              <a:rPr lang="en-GB" dirty="0"/>
              <a:t>1.4.4 Find products of binomials – pages 7 and 8</a:t>
            </a:r>
          </a:p>
          <a:p>
            <a:r>
              <a:rPr lang="en-GB" dirty="0"/>
              <a:t>1.4.5 Rearrange formulae to change the subject – pages 8 and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285750" lvl="0" indent="-285750">
              <a:spcBef>
                <a:spcPts val="400"/>
              </a:spcBef>
              <a:spcAft>
                <a:spcPts val="400"/>
              </a:spcAft>
              <a:buClr>
                <a:srgbClr val="82CBDD"/>
              </a:buClr>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Year 6: 1.31 Problems with two unknowns</a:t>
            </a:r>
          </a:p>
          <a:p>
            <a:pPr marL="285750" indent="-2857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a:t>
            </a:r>
            <a:r>
              <a:rPr lang="en-GB" i="1" dirty="0"/>
              <a:t>1 The structure of the number system </a:t>
            </a:r>
            <a:r>
              <a:rPr lang="en-GB"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29</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b) 2019 Key Stage 2 Mathematics Paper 3: Reasoning, question 3</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150036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1.4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zeeniedj/ncetm_ks3_cc_1_4.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hyperlink" Target="https://www.ncetm.org.uk/classroom-resources/secmm-mathematical-prompts-for-deeper-thinking-video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secmm-mathematical-prompts-for-deeper-thinking-video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zeeniedj/ncetm_ks3_cc_1_4.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ncetm.org.uk/resources/4668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zeeniedj/ncetm_ks3_cc_1_4.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Using a letter to represent unknowns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1.4 Simplifying and manipulating expressions, equations and formulae)</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7" name="TextBox 6">
            <a:extLst>
              <a:ext uri="{FF2B5EF4-FFF2-40B4-BE49-F238E27FC236}">
                <a16:creationId xmlns:a16="http://schemas.microsoft.com/office/drawing/2014/main" id="{39341435-CFEA-49B7-BE66-FFE538F0E0DB}"/>
              </a:ext>
            </a:extLst>
          </p:cNvPr>
          <p:cNvSpPr txBox="1"/>
          <p:nvPr/>
        </p:nvSpPr>
        <p:spPr>
          <a:xfrm>
            <a:off x="618165" y="1329793"/>
            <a:ext cx="10955670" cy="830997"/>
          </a:xfrm>
          <a:prstGeom prst="rect">
            <a:avLst/>
          </a:prstGeom>
          <a:noFill/>
        </p:spPr>
        <p:txBody>
          <a:bodyPr wrap="square" rtlCol="0">
            <a:spAutoFit/>
          </a:bodyPr>
          <a:lstStyle/>
          <a:p>
            <a:pPr marL="514350" indent="-514350">
              <a:buFont typeface="+mj-lt"/>
              <a:buAutoNum type="alphaLcParenR"/>
            </a:pPr>
            <a:r>
              <a:rPr lang="en-GB" sz="2400" dirty="0"/>
              <a:t>Which of the following statements do you agree with? Explain your decisions.</a:t>
            </a:r>
          </a:p>
        </p:txBody>
      </p:sp>
      <p:sp>
        <p:nvSpPr>
          <p:cNvPr id="8" name="TextBox 7">
            <a:extLst>
              <a:ext uri="{FF2B5EF4-FFF2-40B4-BE49-F238E27FC236}">
                <a16:creationId xmlns:a16="http://schemas.microsoft.com/office/drawing/2014/main" id="{704DEA45-5ACA-4406-8506-FA3256E5C058}"/>
              </a:ext>
            </a:extLst>
          </p:cNvPr>
          <p:cNvSpPr txBox="1"/>
          <p:nvPr/>
        </p:nvSpPr>
        <p:spPr>
          <a:xfrm>
            <a:off x="1319726" y="2268102"/>
            <a:ext cx="6636753" cy="2703241"/>
          </a:xfrm>
          <a:prstGeom prst="rect">
            <a:avLst/>
          </a:prstGeom>
          <a:noFill/>
        </p:spPr>
        <p:txBody>
          <a:bodyPr wrap="none" rtlCol="0">
            <a:spAutoFit/>
          </a:bodyPr>
          <a:lstStyle/>
          <a:p>
            <a:pPr>
              <a:lnSpc>
                <a:spcPct val="150000"/>
              </a:lnSpc>
              <a:spcBef>
                <a:spcPts val="0"/>
              </a:spcBef>
              <a:spcAft>
                <a:spcPts val="1200"/>
              </a:spcAft>
            </a:pPr>
            <a:r>
              <a:rPr lang="en-GB" sz="2400" dirty="0"/>
              <a:t>The value 5 satisfies the symbol sentence</a:t>
            </a:r>
          </a:p>
          <a:p>
            <a:pPr>
              <a:lnSpc>
                <a:spcPct val="150000"/>
              </a:lnSpc>
              <a:spcBef>
                <a:spcPts val="0"/>
              </a:spcBef>
              <a:spcAft>
                <a:spcPts val="1200"/>
              </a:spcAft>
            </a:pPr>
            <a:r>
              <a:rPr lang="en-GB" sz="2400" dirty="0"/>
              <a:t>The value 7 satisfies the symbol sentence</a:t>
            </a:r>
          </a:p>
          <a:p>
            <a:pPr>
              <a:lnSpc>
                <a:spcPct val="150000"/>
              </a:lnSpc>
              <a:spcBef>
                <a:spcPts val="0"/>
              </a:spcBef>
              <a:spcAft>
                <a:spcPts val="1200"/>
              </a:spcAft>
            </a:pPr>
            <a:r>
              <a:rPr lang="en-GB" sz="2400" dirty="0"/>
              <a:t>The value 6 solves the equation 20 – </a:t>
            </a:r>
            <a:r>
              <a:rPr lang="en-GB" sz="2400" i="1" dirty="0">
                <a:latin typeface="Times New Roman" panose="02020603050405020304" pitchFamily="18" charset="0"/>
                <a:cs typeface="Times New Roman" panose="02020603050405020304" pitchFamily="18" charset="0"/>
              </a:rPr>
              <a:t>x</a:t>
            </a:r>
            <a:r>
              <a:rPr lang="en-GB" sz="2400" dirty="0"/>
              <a:t> = 10</a:t>
            </a:r>
          </a:p>
          <a:p>
            <a:pPr>
              <a:lnSpc>
                <a:spcPct val="150000"/>
              </a:lnSpc>
              <a:spcBef>
                <a:spcPts val="0"/>
              </a:spcBef>
              <a:spcAft>
                <a:spcPts val="1200"/>
              </a:spcAft>
            </a:pPr>
            <a:r>
              <a:rPr lang="en-GB" sz="2400" dirty="0"/>
              <a:t> The value 5 solves the equation 20 ÷ </a:t>
            </a:r>
            <a:r>
              <a:rPr lang="en-GB" sz="2400" i="1" dirty="0">
                <a:latin typeface="Times New Roman" panose="02020603050405020304" pitchFamily="18" charset="0"/>
                <a:cs typeface="Times New Roman" panose="02020603050405020304" pitchFamily="18" charset="0"/>
              </a:rPr>
              <a:t>x</a:t>
            </a:r>
            <a:r>
              <a:rPr lang="en-GB" sz="2400" dirty="0"/>
              <a:t> = </a:t>
            </a:r>
            <a:r>
              <a:rPr lang="en-GB" sz="2400" i="1" dirty="0">
                <a:latin typeface="Times New Roman" panose="02020603050405020304" pitchFamily="18" charset="0"/>
                <a:cs typeface="Times New Roman" panose="02020603050405020304" pitchFamily="18" charset="0"/>
              </a:rPr>
              <a:t>x</a:t>
            </a:r>
            <a:r>
              <a:rPr lang="en-GB" sz="2400" dirty="0"/>
              <a:t> - 1</a:t>
            </a:r>
          </a:p>
        </p:txBody>
      </p:sp>
      <p:grpSp>
        <p:nvGrpSpPr>
          <p:cNvPr id="15" name="Group 14">
            <a:extLst>
              <a:ext uri="{FF2B5EF4-FFF2-40B4-BE49-F238E27FC236}">
                <a16:creationId xmlns:a16="http://schemas.microsoft.com/office/drawing/2014/main" id="{7E464BEF-2788-4264-AA20-853A54C0EDE2}"/>
              </a:ext>
            </a:extLst>
          </p:cNvPr>
          <p:cNvGrpSpPr/>
          <p:nvPr/>
        </p:nvGrpSpPr>
        <p:grpSpPr>
          <a:xfrm>
            <a:off x="7407891" y="2352659"/>
            <a:ext cx="1873940" cy="540000"/>
            <a:chOff x="5374188" y="4965819"/>
            <a:chExt cx="1873940" cy="540000"/>
          </a:xfrm>
        </p:grpSpPr>
        <p:sp>
          <p:nvSpPr>
            <p:cNvPr id="9" name="Rectangle 8">
              <a:extLst>
                <a:ext uri="{FF2B5EF4-FFF2-40B4-BE49-F238E27FC236}">
                  <a16:creationId xmlns:a16="http://schemas.microsoft.com/office/drawing/2014/main" id="{1C31DF04-6B64-4C60-93A2-884E0CCDDC19}"/>
                </a:ext>
              </a:extLst>
            </p:cNvPr>
            <p:cNvSpPr/>
            <p:nvPr/>
          </p:nvSpPr>
          <p:spPr>
            <a:xfrm>
              <a:off x="5374188" y="4965819"/>
              <a:ext cx="540000" cy="5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DEEA73B-A768-4ADB-8B3A-ED0A618544EB}"/>
                </a:ext>
              </a:extLst>
            </p:cNvPr>
            <p:cNvSpPr txBox="1"/>
            <p:nvPr/>
          </p:nvSpPr>
          <p:spPr>
            <a:xfrm>
              <a:off x="5813232" y="5004987"/>
              <a:ext cx="1434896" cy="461665"/>
            </a:xfrm>
            <a:prstGeom prst="rect">
              <a:avLst/>
            </a:prstGeom>
            <a:noFill/>
          </p:spPr>
          <p:txBody>
            <a:bodyPr wrap="square">
              <a:spAutoFit/>
            </a:bodyPr>
            <a:lstStyle/>
            <a:p>
              <a:pPr>
                <a:buNone/>
              </a:pPr>
              <a:r>
                <a:rPr lang="en-GB" sz="2400" dirty="0"/>
                <a:t> + 2 = 17 </a:t>
              </a:r>
            </a:p>
          </p:txBody>
        </p:sp>
      </p:grpSp>
      <p:grpSp>
        <p:nvGrpSpPr>
          <p:cNvPr id="16" name="Group 15">
            <a:extLst>
              <a:ext uri="{FF2B5EF4-FFF2-40B4-BE49-F238E27FC236}">
                <a16:creationId xmlns:a16="http://schemas.microsoft.com/office/drawing/2014/main" id="{0A67A9F5-1A71-47B4-88E8-7B0317EEBF31}"/>
              </a:ext>
            </a:extLst>
          </p:cNvPr>
          <p:cNvGrpSpPr/>
          <p:nvPr/>
        </p:nvGrpSpPr>
        <p:grpSpPr>
          <a:xfrm>
            <a:off x="7400345" y="3041345"/>
            <a:ext cx="2599924" cy="540000"/>
            <a:chOff x="5374188" y="5710546"/>
            <a:chExt cx="2599924" cy="540000"/>
          </a:xfrm>
        </p:grpSpPr>
        <p:sp>
          <p:nvSpPr>
            <p:cNvPr id="12" name="Rectangle 11">
              <a:extLst>
                <a:ext uri="{FF2B5EF4-FFF2-40B4-BE49-F238E27FC236}">
                  <a16:creationId xmlns:a16="http://schemas.microsoft.com/office/drawing/2014/main" id="{D85D05F3-AD72-4C9B-A7BA-A82B9A64D890}"/>
                </a:ext>
              </a:extLst>
            </p:cNvPr>
            <p:cNvSpPr/>
            <p:nvPr/>
          </p:nvSpPr>
          <p:spPr>
            <a:xfrm>
              <a:off x="5374188" y="5710546"/>
              <a:ext cx="540000" cy="5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6124A56-7087-4DF6-991F-3082E1E6B4A1}"/>
                </a:ext>
              </a:extLst>
            </p:cNvPr>
            <p:cNvSpPr txBox="1"/>
            <p:nvPr/>
          </p:nvSpPr>
          <p:spPr>
            <a:xfrm>
              <a:off x="5813232" y="5749714"/>
              <a:ext cx="1650920" cy="461665"/>
            </a:xfrm>
            <a:prstGeom prst="rect">
              <a:avLst/>
            </a:prstGeom>
            <a:noFill/>
          </p:spPr>
          <p:txBody>
            <a:bodyPr wrap="square">
              <a:spAutoFit/>
            </a:bodyPr>
            <a:lstStyle/>
            <a:p>
              <a:pPr>
                <a:buNone/>
              </a:pPr>
              <a:r>
                <a:rPr lang="en-GB" sz="2400" dirty="0"/>
                <a:t> × 2 = 10 + </a:t>
              </a:r>
            </a:p>
          </p:txBody>
        </p:sp>
        <p:sp>
          <p:nvSpPr>
            <p:cNvPr id="14" name="Rectangle 13">
              <a:extLst>
                <a:ext uri="{FF2B5EF4-FFF2-40B4-BE49-F238E27FC236}">
                  <a16:creationId xmlns:a16="http://schemas.microsoft.com/office/drawing/2014/main" id="{BE0631B2-0DC5-46A8-A9AA-2558E8EA146A}"/>
                </a:ext>
              </a:extLst>
            </p:cNvPr>
            <p:cNvSpPr/>
            <p:nvPr/>
          </p:nvSpPr>
          <p:spPr>
            <a:xfrm>
              <a:off x="7434112" y="5710546"/>
              <a:ext cx="540000" cy="5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7" name="TextBox 6">
            <a:extLst>
              <a:ext uri="{FF2B5EF4-FFF2-40B4-BE49-F238E27FC236}">
                <a16:creationId xmlns:a16="http://schemas.microsoft.com/office/drawing/2014/main" id="{39341435-CFEA-49B7-BE66-FFE538F0E0DB}"/>
              </a:ext>
            </a:extLst>
          </p:cNvPr>
          <p:cNvSpPr txBox="1"/>
          <p:nvPr/>
        </p:nvSpPr>
        <p:spPr>
          <a:xfrm>
            <a:off x="618165" y="1329793"/>
            <a:ext cx="10955670" cy="461665"/>
          </a:xfrm>
          <a:prstGeom prst="rect">
            <a:avLst/>
          </a:prstGeom>
          <a:noFill/>
        </p:spPr>
        <p:txBody>
          <a:bodyPr wrap="square" rtlCol="0">
            <a:spAutoFit/>
          </a:bodyPr>
          <a:lstStyle/>
          <a:p>
            <a:pPr marL="514350" indent="-514350">
              <a:buFont typeface="+mj-lt"/>
              <a:buAutoNum type="alphaLcParenR" startAt="2"/>
            </a:pPr>
            <a:r>
              <a:rPr lang="en-GB" sz="2400" dirty="0"/>
              <a:t>Dev says,</a:t>
            </a:r>
          </a:p>
        </p:txBody>
      </p:sp>
      <p:sp>
        <p:nvSpPr>
          <p:cNvPr id="8" name="TextBox 7">
            <a:extLst>
              <a:ext uri="{FF2B5EF4-FFF2-40B4-BE49-F238E27FC236}">
                <a16:creationId xmlns:a16="http://schemas.microsoft.com/office/drawing/2014/main" id="{704DEA45-5ACA-4406-8506-FA3256E5C058}"/>
              </a:ext>
            </a:extLst>
          </p:cNvPr>
          <p:cNvSpPr txBox="1"/>
          <p:nvPr/>
        </p:nvSpPr>
        <p:spPr>
          <a:xfrm>
            <a:off x="977509" y="3993294"/>
            <a:ext cx="6408712" cy="1354217"/>
          </a:xfrm>
          <a:prstGeom prst="rect">
            <a:avLst/>
          </a:prstGeom>
          <a:noFill/>
        </p:spPr>
        <p:txBody>
          <a:bodyPr wrap="square" rtlCol="0">
            <a:spAutoFit/>
          </a:bodyPr>
          <a:lstStyle/>
          <a:p>
            <a:pPr>
              <a:spcBef>
                <a:spcPts val="0"/>
              </a:spcBef>
              <a:spcAft>
                <a:spcPts val="1200"/>
              </a:spcAft>
              <a:buNone/>
            </a:pPr>
            <a:r>
              <a:rPr lang="en-GB" sz="2400" b="1" dirty="0"/>
              <a:t>a</a:t>
            </a:r>
            <a:r>
              <a:rPr lang="en-GB" sz="2400" dirty="0"/>
              <a:t> is the amount of money, in pounds, that Dev gave away.</a:t>
            </a:r>
          </a:p>
          <a:p>
            <a:pPr>
              <a:spcBef>
                <a:spcPts val="0"/>
              </a:spcBef>
              <a:spcAft>
                <a:spcPts val="1200"/>
              </a:spcAft>
              <a:buNone/>
            </a:pPr>
            <a:endParaRPr lang="en-GB" sz="2400" dirty="0"/>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4097242E-DFA8-44A0-9E01-E860691484D3}"/>
                  </a:ext>
                </a:extLst>
              </p:cNvPr>
              <p:cNvGraphicFramePr>
                <a:graphicFrameLocks noGrp="1"/>
              </p:cNvGraphicFramePr>
              <p:nvPr>
                <p:extLst>
                  <p:ext uri="{D42A27DB-BD31-4B8C-83A1-F6EECF244321}">
                    <p14:modId xmlns:p14="http://schemas.microsoft.com/office/powerpoint/2010/main" val="363043428"/>
                  </p:ext>
                </p:extLst>
              </p:nvPr>
            </p:nvGraphicFramePr>
            <p:xfrm>
              <a:off x="8436330" y="1551608"/>
              <a:ext cx="2304000" cy="3555852"/>
            </p:xfrm>
            <a:graphic>
              <a:graphicData uri="http://schemas.openxmlformats.org/drawingml/2006/table">
                <a:tbl>
                  <a:tblPr firstRow="1" bandRow="1">
                    <a:tableStyleId>{5940675A-B579-460E-94D1-54222C63F5DA}</a:tableStyleId>
                  </a:tblPr>
                  <a:tblGrid>
                    <a:gridCol w="1692000">
                      <a:extLst>
                        <a:ext uri="{9D8B030D-6E8A-4147-A177-3AD203B41FA5}">
                          <a16:colId xmlns:a16="http://schemas.microsoft.com/office/drawing/2014/main" val="1905657380"/>
                        </a:ext>
                      </a:extLst>
                    </a:gridCol>
                    <a:gridCol w="612000">
                      <a:extLst>
                        <a:ext uri="{9D8B030D-6E8A-4147-A177-3AD203B41FA5}">
                          <a16:colId xmlns:a16="http://schemas.microsoft.com/office/drawing/2014/main" val="2313387664"/>
                        </a:ext>
                      </a:extLst>
                    </a:gridCol>
                  </a:tblGrid>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787559"/>
                      </a:ext>
                    </a:extLst>
                  </a:tr>
                  <a:tr h="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727491"/>
                      </a:ext>
                    </a:extLst>
                  </a:tr>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633595"/>
                      </a:ext>
                    </a:extLst>
                  </a:tr>
                  <a:tr h="145332">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5897766"/>
                      </a:ext>
                    </a:extLst>
                  </a:tr>
                  <a:tr h="612000">
                    <a:tc>
                      <a:txBody>
                        <a:bodyPr/>
                        <a:lstStyle/>
                        <a:p>
                          <a:r>
                            <a:rPr lang="en-GB" sz="2400" b="1" i="0" dirty="0"/>
                            <a:t>a</a:t>
                          </a:r>
                          <a:r>
                            <a:rPr lang="en-GB" sz="2400" b="0" i="0" dirty="0"/>
                            <a:t> - 10</a:t>
                          </a:r>
                          <a:endParaRPr lang="en-GB" sz="2400" b="1"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34984"/>
                      </a:ext>
                    </a:extLst>
                  </a:tr>
                  <a:tr h="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12437"/>
                      </a:ext>
                    </a:extLst>
                  </a:tr>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05107"/>
                      </a:ext>
                    </a:extLst>
                  </a:tr>
                  <a:tr h="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572597"/>
                      </a:ext>
                    </a:extLst>
                  </a:tr>
                  <a:tr h="612000">
                    <a:tc>
                      <a:txBody>
                        <a:bodyPr/>
                        <a:lstStyle/>
                        <a:p>
                          <a:r>
                            <a:rPr lang="en-GB" sz="2400" b="1" i="0" dirty="0"/>
                            <a:t>a</a:t>
                          </a:r>
                          <a:r>
                            <a:rPr lang="en-GB" sz="2400" b="0" i="0" dirty="0"/>
                            <a:t> </a:t>
                          </a:r>
                          <a14:m>
                            <m:oMath xmlns:m="http://schemas.openxmlformats.org/officeDocument/2006/math">
                              <m:r>
                                <a:rPr lang="en-GB" sz="2400" b="0" i="1" smtClean="0">
                                  <a:latin typeface="Cambria Math" panose="02040503050406030204" pitchFamily="18" charset="0"/>
                                  <a:ea typeface="Cambria Math" panose="02040503050406030204" pitchFamily="18" charset="0"/>
                                </a:rPr>
                                <m:t>×</m:t>
                              </m:r>
                              <m:r>
                                <a:rPr lang="en-GB" sz="2400" b="0" i="0" smtClean="0">
                                  <a:latin typeface="Cambria Math" panose="02040503050406030204" pitchFamily="18" charset="0"/>
                                  <a:ea typeface="Cambria Math" panose="02040503050406030204" pitchFamily="18" charset="0"/>
                                </a:rPr>
                                <m:t> </m:t>
                              </m:r>
                            </m:oMath>
                          </a14:m>
                          <a:r>
                            <a:rPr lang="en-GB" sz="2400" b="0" i="0" dirty="0"/>
                            <a:t>10</a:t>
                          </a:r>
                          <a:endParaRPr lang="en-GB" sz="2400" b="1"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1710136"/>
                      </a:ext>
                    </a:extLst>
                  </a:tr>
                </a:tbl>
              </a:graphicData>
            </a:graphic>
          </p:graphicFrame>
        </mc:Choice>
        <mc:Fallback xmlns="">
          <p:graphicFrame>
            <p:nvGraphicFramePr>
              <p:cNvPr id="3" name="Table 3">
                <a:extLst>
                  <a:ext uri="{FF2B5EF4-FFF2-40B4-BE49-F238E27FC236}">
                    <a16:creationId xmlns:a16="http://schemas.microsoft.com/office/drawing/2014/main" id="{4097242E-DFA8-44A0-9E01-E860691484D3}"/>
                  </a:ext>
                </a:extLst>
              </p:cNvPr>
              <p:cNvGraphicFramePr>
                <a:graphicFrameLocks noGrp="1"/>
              </p:cNvGraphicFramePr>
              <p:nvPr>
                <p:extLst>
                  <p:ext uri="{D42A27DB-BD31-4B8C-83A1-F6EECF244321}">
                    <p14:modId xmlns:p14="http://schemas.microsoft.com/office/powerpoint/2010/main" val="363043428"/>
                  </p:ext>
                </p:extLst>
              </p:nvPr>
            </p:nvGraphicFramePr>
            <p:xfrm>
              <a:off x="8436330" y="1551608"/>
              <a:ext cx="2304000" cy="3555852"/>
            </p:xfrm>
            <a:graphic>
              <a:graphicData uri="http://schemas.openxmlformats.org/drawingml/2006/table">
                <a:tbl>
                  <a:tblPr firstRow="1" bandRow="1">
                    <a:tableStyleId>{5940675A-B579-460E-94D1-54222C63F5DA}</a:tableStyleId>
                  </a:tblPr>
                  <a:tblGrid>
                    <a:gridCol w="1692000">
                      <a:extLst>
                        <a:ext uri="{9D8B030D-6E8A-4147-A177-3AD203B41FA5}">
                          <a16:colId xmlns:a16="http://schemas.microsoft.com/office/drawing/2014/main" val="1905657380"/>
                        </a:ext>
                      </a:extLst>
                    </a:gridCol>
                    <a:gridCol w="612000">
                      <a:extLst>
                        <a:ext uri="{9D8B030D-6E8A-4147-A177-3AD203B41FA5}">
                          <a16:colId xmlns:a16="http://schemas.microsoft.com/office/drawing/2014/main" val="2313387664"/>
                        </a:ext>
                      </a:extLst>
                    </a:gridCol>
                  </a:tblGrid>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3787559"/>
                      </a:ext>
                    </a:extLst>
                  </a:tr>
                  <a:tr h="11684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4727491"/>
                      </a:ext>
                    </a:extLst>
                  </a:tr>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633595"/>
                      </a:ext>
                    </a:extLst>
                  </a:tr>
                  <a:tr h="145332">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5897766"/>
                      </a:ext>
                    </a:extLst>
                  </a:tr>
                  <a:tr h="612000">
                    <a:tc>
                      <a:txBody>
                        <a:bodyPr/>
                        <a:lstStyle/>
                        <a:p>
                          <a:r>
                            <a:rPr lang="en-GB" sz="2400" b="1" i="0" dirty="0"/>
                            <a:t>a</a:t>
                          </a:r>
                          <a:r>
                            <a:rPr lang="en-GB" sz="2400" b="0" i="0" dirty="0"/>
                            <a:t> - 10</a:t>
                          </a:r>
                          <a:endParaRPr lang="en-GB" sz="2400" b="1"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934984"/>
                      </a:ext>
                    </a:extLst>
                  </a:tr>
                  <a:tr h="11684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812437"/>
                      </a:ext>
                    </a:extLst>
                  </a:tr>
                  <a:tr h="612000">
                    <a:tc>
                      <a:txBody>
                        <a:bodyPr/>
                        <a:lstStyle/>
                        <a:p>
                          <a:r>
                            <a:rPr lang="en-GB" sz="2400" i="0" dirty="0"/>
                            <a:t>10 - </a:t>
                          </a:r>
                          <a:r>
                            <a:rPr lang="en-GB" sz="2400" b="1" i="0" dirty="0"/>
                            <a:t>a</a:t>
                          </a:r>
                          <a:endParaRPr lang="en-GB" sz="2400" i="0"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605107"/>
                      </a:ext>
                    </a:extLst>
                  </a:tr>
                  <a:tr h="116840">
                    <a:tc>
                      <a:txBody>
                        <a:bodyPr/>
                        <a:lstStyle/>
                        <a:p>
                          <a:endParaRPr lang="en-GB" sz="1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0572597"/>
                      </a:ext>
                    </a:extLst>
                  </a:tr>
                  <a:tr h="612000">
                    <a:tc>
                      <a:txBody>
                        <a:bodyPr/>
                        <a:lstStyle/>
                        <a:p>
                          <a:endParaRPr lang="en-US"/>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3"/>
                          <a:stretch>
                            <a:fillRect l="-746" t="-493750" r="-38060" b="-4167"/>
                          </a:stretch>
                        </a:blip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1710136"/>
                      </a:ext>
                    </a:extLst>
                  </a:tr>
                </a:tbl>
              </a:graphicData>
            </a:graphic>
          </p:graphicFrame>
        </mc:Fallback>
      </mc:AlternateContent>
      <p:pic>
        <p:nvPicPr>
          <p:cNvPr id="5" name="Picture 4">
            <a:extLst>
              <a:ext uri="{FF2B5EF4-FFF2-40B4-BE49-F238E27FC236}">
                <a16:creationId xmlns:a16="http://schemas.microsoft.com/office/drawing/2014/main" id="{104FCFE1-A5AB-4863-A7ED-967E25B0B8D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47729" y="1659847"/>
            <a:ext cx="6068272" cy="2133898"/>
          </a:xfrm>
          <a:prstGeom prst="rect">
            <a:avLst/>
          </a:prstGeom>
        </p:spPr>
      </p:pic>
      <p:sp>
        <p:nvSpPr>
          <p:cNvPr id="17" name="TextBox 16">
            <a:extLst>
              <a:ext uri="{FF2B5EF4-FFF2-40B4-BE49-F238E27FC236}">
                <a16:creationId xmlns:a16="http://schemas.microsoft.com/office/drawing/2014/main" id="{49310FB5-7C0D-4596-AB90-A81B034530E1}"/>
              </a:ext>
            </a:extLst>
          </p:cNvPr>
          <p:cNvSpPr txBox="1"/>
          <p:nvPr/>
        </p:nvSpPr>
        <p:spPr>
          <a:xfrm>
            <a:off x="978997" y="4932012"/>
            <a:ext cx="6407224" cy="830997"/>
          </a:xfrm>
          <a:prstGeom prst="rect">
            <a:avLst/>
          </a:prstGeom>
          <a:noFill/>
        </p:spPr>
        <p:txBody>
          <a:bodyPr wrap="square">
            <a:spAutoFit/>
          </a:bodyPr>
          <a:lstStyle/>
          <a:p>
            <a:pPr>
              <a:spcBef>
                <a:spcPts val="0"/>
              </a:spcBef>
              <a:spcAft>
                <a:spcPts val="1200"/>
              </a:spcAft>
              <a:buNone/>
            </a:pPr>
            <a:r>
              <a:rPr lang="en-GB" sz="2400" dirty="0"/>
              <a:t>Which expression shows how much money Dev has left?</a:t>
            </a:r>
          </a:p>
        </p:txBody>
      </p:sp>
    </p:spTree>
    <p:extLst>
      <p:ext uri="{BB962C8B-B14F-4D97-AF65-F5344CB8AC3E}">
        <p14:creationId xmlns:p14="http://schemas.microsoft.com/office/powerpoint/2010/main" val="51943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use of letters in mathematics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96752"/>
            <a:ext cx="10972800" cy="4968552"/>
          </a:xfrm>
        </p:spPr>
        <p:txBody>
          <a:bodyPr>
            <a:normAutofit fontScale="92500"/>
          </a:bodyPr>
          <a:lstStyle/>
          <a:p>
            <a:r>
              <a:rPr lang="en-GB" dirty="0"/>
              <a:t>Dietmar </a:t>
            </a:r>
            <a:r>
              <a:rPr lang="en-GB" dirty="0" err="1"/>
              <a:t>Küchemann</a:t>
            </a:r>
            <a:r>
              <a:rPr lang="en-GB" dirty="0"/>
              <a:t> (1978)  identified the following six categories of letter usage by students (in hierarchical order):</a:t>
            </a:r>
          </a:p>
          <a:p>
            <a:pPr lvl="1"/>
            <a:r>
              <a:rPr lang="en-GB" dirty="0"/>
              <a:t>Letter evaluated: the letter is assigned a numerical value from the outset, e.g. a = 1.</a:t>
            </a:r>
          </a:p>
          <a:p>
            <a:pPr lvl="1"/>
            <a:r>
              <a:rPr lang="en-GB" dirty="0"/>
              <a:t>Letter not used: the letter is ignored, or at best acknowledged, but without given meaning, e.g. 3a taken to be 3.</a:t>
            </a:r>
          </a:p>
          <a:p>
            <a:pPr lvl="1"/>
            <a:r>
              <a:rPr lang="en-GB" dirty="0"/>
              <a:t>Letter as object: shorthand for an object or treated as an object in its own right, e.g. a = apple.</a:t>
            </a:r>
          </a:p>
          <a:p>
            <a:pPr lvl="1"/>
            <a:r>
              <a:rPr lang="en-GB" dirty="0"/>
              <a:t>Letter as specific unknown: regarded as a specific but unknown number and can be operated on directly.</a:t>
            </a:r>
          </a:p>
          <a:p>
            <a:pPr lvl="1"/>
            <a:r>
              <a:rPr lang="en-GB" dirty="0"/>
              <a:t>Letter as generalised number: seen as being able to take several values rather than just one.</a:t>
            </a:r>
          </a:p>
          <a:p>
            <a:pPr lvl="1"/>
            <a:r>
              <a:rPr lang="en-GB" dirty="0"/>
              <a:t>Letter as variable: representing a range of unspecified values, and a systematic relationship is seen to exist between two sets of values.</a:t>
            </a:r>
          </a:p>
          <a:p>
            <a:r>
              <a:rPr lang="en-GB" dirty="0"/>
              <a:t>The first three offer an indication of the difficulties and misconceptions students might have. The last three outline the progression that students need to make as they develop an increasingly sophisticated view of the way letters are used to represent number.</a:t>
            </a:r>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unknown quantities can be named and operated 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396444A6-71E9-446A-823C-D2F8045C7CA3}"/>
              </a:ext>
            </a:extLst>
          </p:cNvPr>
          <p:cNvSpPr txBox="1"/>
          <p:nvPr/>
        </p:nvSpPr>
        <p:spPr>
          <a:xfrm>
            <a:off x="407368" y="1844824"/>
            <a:ext cx="11305256" cy="2923877"/>
          </a:xfrm>
          <a:prstGeom prst="rect">
            <a:avLst/>
          </a:prstGeom>
          <a:noFill/>
        </p:spPr>
        <p:txBody>
          <a:bodyPr wrap="square">
            <a:spAutoFit/>
          </a:bodyPr>
          <a:lstStyle/>
          <a:p>
            <a:pPr>
              <a:spcBef>
                <a:spcPts val="0"/>
              </a:spcBef>
              <a:spcAft>
                <a:spcPts val="1200"/>
              </a:spcAft>
              <a:buNone/>
            </a:pPr>
            <a:r>
              <a:rPr lang="en-GB" sz="2400" dirty="0"/>
              <a:t>For each of the following statements, use a letter to represent the number Isla is thinking of and write the statement using letters and numbers.</a:t>
            </a:r>
          </a:p>
          <a:p>
            <a:pPr>
              <a:spcBef>
                <a:spcPts val="0"/>
              </a:spcBef>
              <a:spcAft>
                <a:spcPts val="1200"/>
              </a:spcAft>
              <a:buNone/>
            </a:pPr>
            <a:r>
              <a:rPr lang="en-GB" sz="2400" dirty="0">
                <a:solidFill>
                  <a:srgbClr val="00628C"/>
                </a:solidFill>
              </a:rPr>
              <a:t>a)</a:t>
            </a:r>
            <a:r>
              <a:rPr lang="en-GB" sz="2400" dirty="0"/>
              <a:t>	‘I am thinking of a number and I add three.’</a:t>
            </a:r>
          </a:p>
          <a:p>
            <a:pPr>
              <a:spcBef>
                <a:spcPts val="0"/>
              </a:spcBef>
              <a:spcAft>
                <a:spcPts val="1200"/>
              </a:spcAft>
              <a:buNone/>
            </a:pPr>
            <a:r>
              <a:rPr lang="en-GB" sz="2400" dirty="0">
                <a:solidFill>
                  <a:srgbClr val="00628C"/>
                </a:solidFill>
              </a:rPr>
              <a:t>b)</a:t>
            </a:r>
            <a:r>
              <a:rPr lang="en-GB" sz="2400" dirty="0"/>
              <a:t>	‘I am thinking of a number and I multiply by two and add three.’</a:t>
            </a:r>
          </a:p>
          <a:p>
            <a:pPr>
              <a:spcBef>
                <a:spcPts val="0"/>
              </a:spcBef>
              <a:spcAft>
                <a:spcPts val="1200"/>
              </a:spcAft>
              <a:buNone/>
            </a:pPr>
            <a:r>
              <a:rPr lang="en-GB" sz="2400" dirty="0">
                <a:solidFill>
                  <a:srgbClr val="00628C"/>
                </a:solidFill>
              </a:rPr>
              <a:t>c)</a:t>
            </a:r>
            <a:r>
              <a:rPr lang="en-GB" sz="2400" dirty="0"/>
              <a:t>	‘I am thinking of a number and I add three and multiply by two.’</a:t>
            </a:r>
          </a:p>
          <a:p>
            <a:pPr>
              <a:spcBef>
                <a:spcPts val="0"/>
              </a:spcBef>
              <a:spcAft>
                <a:spcPts val="1200"/>
              </a:spcAft>
              <a:buNone/>
            </a:pPr>
            <a:r>
              <a:rPr lang="en-GB" sz="2400" dirty="0">
                <a:solidFill>
                  <a:srgbClr val="00628C"/>
                </a:solidFill>
              </a:rPr>
              <a:t>d)</a:t>
            </a:r>
            <a:r>
              <a:rPr lang="en-GB" sz="2400" dirty="0"/>
              <a:t>	‘I am thinking of a number and I multiply by three and add two.’</a:t>
            </a:r>
          </a:p>
        </p:txBody>
      </p:sp>
    </p:spTree>
    <p:extLst>
      <p:ext uri="{BB962C8B-B14F-4D97-AF65-F5344CB8AC3E}">
        <p14:creationId xmlns:p14="http://schemas.microsoft.com/office/powerpoint/2010/main" val="71725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the variation in this example?</a:t>
            </a:r>
          </a:p>
          <a:p>
            <a:pPr marL="360000" lvl="1" fontAlgn="auto">
              <a:lnSpc>
                <a:spcPct val="100000"/>
              </a:lnSpc>
              <a:spcBef>
                <a:spcPts val="0"/>
              </a:spcBef>
              <a:spcAft>
                <a:spcPts val="1200"/>
              </a:spcAft>
              <a:buClrTx/>
            </a:pPr>
            <a:r>
              <a:rPr lang="en-GB" sz="2400" dirty="0"/>
              <a:t>What language might you want to introduce to support students in discussing this example?</a:t>
            </a:r>
          </a:p>
          <a:p>
            <a:pPr marL="360000" lvl="1" fontAlgn="auto">
              <a:lnSpc>
                <a:spcPct val="100000"/>
              </a:lnSpc>
              <a:spcBef>
                <a:spcPts val="0"/>
              </a:spcBef>
              <a:spcAft>
                <a:spcPts val="1200"/>
              </a:spcAft>
              <a:buClrTx/>
            </a:pPr>
            <a:r>
              <a:rPr lang="en-GB" sz="2400" dirty="0"/>
              <a:t>How might you model the similarities and differences between each expression?</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27975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unknown quantities can be named and operated on</a:t>
            </a:r>
            <a:endParaRPr lang="en-GB" b="1" dirty="0"/>
          </a:p>
        </p:txBody>
      </p:sp>
      <p:sp>
        <p:nvSpPr>
          <p:cNvPr id="8" name="TextBox 7">
            <a:extLst>
              <a:ext uri="{FF2B5EF4-FFF2-40B4-BE49-F238E27FC236}">
                <a16:creationId xmlns:a16="http://schemas.microsoft.com/office/drawing/2014/main" id="{1D7484F8-0DB3-44AD-BC95-98A642DE1E99}"/>
              </a:ext>
            </a:extLst>
          </p:cNvPr>
          <p:cNvSpPr txBox="1"/>
          <p:nvPr/>
        </p:nvSpPr>
        <p:spPr>
          <a:xfrm>
            <a:off x="383777" y="1988584"/>
            <a:ext cx="6275643" cy="3785652"/>
          </a:xfrm>
          <a:prstGeom prst="rect">
            <a:avLst/>
          </a:prstGeom>
          <a:noFill/>
        </p:spPr>
        <p:txBody>
          <a:bodyPr wrap="square">
            <a:spAutoFit/>
          </a:bodyPr>
          <a:lstStyle/>
          <a:p>
            <a:pPr>
              <a:spcBef>
                <a:spcPts val="0"/>
              </a:spcBef>
              <a:spcAft>
                <a:spcPts val="1200"/>
              </a:spcAft>
              <a:buNone/>
            </a:pPr>
            <a:r>
              <a:rPr lang="en-GB" sz="2000" dirty="0"/>
              <a:t>For each of the following statements, use a letter to represent the number Isla is thinking of and write the statement using letters and numbers.</a:t>
            </a:r>
          </a:p>
          <a:p>
            <a:pPr>
              <a:spcBef>
                <a:spcPts val="0"/>
              </a:spcBef>
              <a:spcAft>
                <a:spcPts val="1200"/>
              </a:spcAft>
              <a:buNone/>
            </a:pPr>
            <a:r>
              <a:rPr lang="en-GB" sz="2000" dirty="0">
                <a:solidFill>
                  <a:srgbClr val="00628C"/>
                </a:solidFill>
              </a:rPr>
              <a:t>a) </a:t>
            </a:r>
            <a:r>
              <a:rPr lang="en-GB" sz="2000" dirty="0"/>
              <a:t>‘I am thinking of a number and I add three.’</a:t>
            </a:r>
          </a:p>
          <a:p>
            <a:pPr>
              <a:spcBef>
                <a:spcPts val="0"/>
              </a:spcBef>
              <a:spcAft>
                <a:spcPts val="1200"/>
              </a:spcAft>
              <a:buNone/>
            </a:pPr>
            <a:r>
              <a:rPr lang="en-GB" sz="2000" dirty="0">
                <a:solidFill>
                  <a:srgbClr val="00628C"/>
                </a:solidFill>
              </a:rPr>
              <a:t>b) </a:t>
            </a:r>
            <a:r>
              <a:rPr lang="en-GB" sz="2000" dirty="0"/>
              <a:t>‘I am thinking of a number and I multiply by two and add three.’</a:t>
            </a:r>
          </a:p>
          <a:p>
            <a:pPr>
              <a:spcBef>
                <a:spcPts val="0"/>
              </a:spcBef>
              <a:spcAft>
                <a:spcPts val="1200"/>
              </a:spcAft>
              <a:buNone/>
            </a:pPr>
            <a:r>
              <a:rPr lang="en-GB" sz="2000" dirty="0">
                <a:solidFill>
                  <a:srgbClr val="00628C"/>
                </a:solidFill>
              </a:rPr>
              <a:t>c) </a:t>
            </a:r>
            <a:r>
              <a:rPr lang="en-GB" sz="2000" dirty="0"/>
              <a:t>‘I am thinking of a number and I add three and multiply by two.’</a:t>
            </a:r>
          </a:p>
          <a:p>
            <a:pPr>
              <a:spcBef>
                <a:spcPts val="0"/>
              </a:spcBef>
              <a:spcAft>
                <a:spcPts val="1200"/>
              </a:spcAft>
              <a:buNone/>
            </a:pPr>
            <a:r>
              <a:rPr lang="en-GB" sz="2000" dirty="0">
                <a:solidFill>
                  <a:srgbClr val="00628C"/>
                </a:solidFill>
              </a:rPr>
              <a:t>d) </a:t>
            </a:r>
            <a:r>
              <a:rPr lang="en-GB" sz="2000" dirty="0"/>
              <a:t>‘I am thinking of a number and I multiply by three and add two.’</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(cont’d)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398712" y="1268761"/>
            <a:ext cx="7313913" cy="4752528"/>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other ways might there be of helping students to see that unknown quantities can be worked on? </a:t>
            </a:r>
          </a:p>
          <a:p>
            <a:pPr marL="360000" lvl="1" fontAlgn="auto">
              <a:lnSpc>
                <a:spcPct val="100000"/>
              </a:lnSpc>
              <a:spcBef>
                <a:spcPts val="0"/>
              </a:spcBef>
              <a:spcAft>
                <a:spcPts val="1200"/>
              </a:spcAft>
              <a:buClrTx/>
            </a:pPr>
            <a:r>
              <a:rPr lang="en-GB" sz="2400" dirty="0"/>
              <a:t>You could try this activity with a group of teachers:</a:t>
            </a:r>
          </a:p>
          <a:p>
            <a:pPr marL="817200" lvl="2" fontAlgn="auto">
              <a:lnSpc>
                <a:spcPct val="100000"/>
              </a:lnSpc>
              <a:spcBef>
                <a:spcPts val="0"/>
              </a:spcBef>
              <a:spcAft>
                <a:spcPts val="1200"/>
              </a:spcAft>
              <a:buClrTx/>
            </a:pPr>
            <a:r>
              <a:rPr lang="en-GB" sz="2200" dirty="0"/>
              <a:t>Ask two people to each think of a number, one has to think of a two-digit integer, and one has to think of a three-digit integer.</a:t>
            </a:r>
          </a:p>
          <a:p>
            <a:pPr marL="817200" lvl="2" fontAlgn="auto">
              <a:lnSpc>
                <a:spcPct val="100000"/>
              </a:lnSpc>
              <a:spcBef>
                <a:spcPts val="0"/>
              </a:spcBef>
              <a:spcAft>
                <a:spcPts val="1200"/>
              </a:spcAft>
              <a:buClrTx/>
            </a:pPr>
            <a:r>
              <a:rPr lang="en-GB" sz="2200" dirty="0"/>
              <a:t>Find the difference between the two numbers, but first ask the two people to add 1 to each of their numbers. What effect will this have on the difference?</a:t>
            </a:r>
          </a:p>
          <a:p>
            <a:pPr marL="817200" lvl="2" fontAlgn="auto">
              <a:lnSpc>
                <a:spcPct val="100000"/>
              </a:lnSpc>
              <a:spcBef>
                <a:spcPts val="0"/>
              </a:spcBef>
              <a:spcAft>
                <a:spcPts val="1200"/>
              </a:spcAft>
              <a:buClrTx/>
            </a:pPr>
            <a:r>
              <a:rPr lang="en-GB" sz="2200" dirty="0"/>
              <a:t>What about if they added 1 to one of the numbers and took 1 from the other, etc.?</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95736" y="1690062"/>
            <a:ext cx="4044080" cy="433122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unknown quantities can be named and operated on</a:t>
            </a:r>
            <a:endParaRPr lang="en-GB" b="1" dirty="0"/>
          </a:p>
        </p:txBody>
      </p:sp>
      <p:sp>
        <p:nvSpPr>
          <p:cNvPr id="8" name="TextBox 7">
            <a:extLst>
              <a:ext uri="{FF2B5EF4-FFF2-40B4-BE49-F238E27FC236}">
                <a16:creationId xmlns:a16="http://schemas.microsoft.com/office/drawing/2014/main" id="{1D7484F8-0DB3-44AD-BC95-98A642DE1E99}"/>
              </a:ext>
            </a:extLst>
          </p:cNvPr>
          <p:cNvSpPr txBox="1"/>
          <p:nvPr/>
        </p:nvSpPr>
        <p:spPr>
          <a:xfrm>
            <a:off x="498648" y="1700808"/>
            <a:ext cx="3797152" cy="4308872"/>
          </a:xfrm>
          <a:prstGeom prst="rect">
            <a:avLst/>
          </a:prstGeom>
          <a:noFill/>
        </p:spPr>
        <p:txBody>
          <a:bodyPr wrap="square">
            <a:spAutoFit/>
          </a:bodyPr>
          <a:lstStyle/>
          <a:p>
            <a:pPr>
              <a:spcBef>
                <a:spcPts val="0"/>
              </a:spcBef>
              <a:spcAft>
                <a:spcPts val="1200"/>
              </a:spcAft>
              <a:buNone/>
            </a:pPr>
            <a:r>
              <a:rPr lang="en-GB" sz="1800" dirty="0"/>
              <a:t>For each of the following statements, use a letter to represent the number Isla is thinking of and write the statement using letters and numbers.</a:t>
            </a:r>
          </a:p>
          <a:p>
            <a:pPr>
              <a:spcBef>
                <a:spcPts val="0"/>
              </a:spcBef>
              <a:spcAft>
                <a:spcPts val="1200"/>
              </a:spcAft>
              <a:buNone/>
            </a:pPr>
            <a:r>
              <a:rPr lang="en-GB" sz="1800" dirty="0">
                <a:solidFill>
                  <a:srgbClr val="00628C"/>
                </a:solidFill>
              </a:rPr>
              <a:t>a) </a:t>
            </a:r>
            <a:r>
              <a:rPr lang="en-GB" sz="1800" dirty="0"/>
              <a:t>‘I am thinking of a number and I add three.’</a:t>
            </a:r>
          </a:p>
          <a:p>
            <a:pPr>
              <a:spcBef>
                <a:spcPts val="0"/>
              </a:spcBef>
              <a:spcAft>
                <a:spcPts val="1200"/>
              </a:spcAft>
              <a:buNone/>
            </a:pPr>
            <a:r>
              <a:rPr lang="en-GB" sz="1800" dirty="0">
                <a:solidFill>
                  <a:srgbClr val="00628C"/>
                </a:solidFill>
              </a:rPr>
              <a:t>b) </a:t>
            </a:r>
            <a:r>
              <a:rPr lang="en-GB" sz="1800" dirty="0"/>
              <a:t>‘I am thinking of a number and I multiply by two and add three.’</a:t>
            </a:r>
          </a:p>
          <a:p>
            <a:pPr>
              <a:spcBef>
                <a:spcPts val="0"/>
              </a:spcBef>
              <a:spcAft>
                <a:spcPts val="1200"/>
              </a:spcAft>
              <a:buNone/>
            </a:pPr>
            <a:r>
              <a:rPr lang="en-GB" sz="1800" dirty="0">
                <a:solidFill>
                  <a:srgbClr val="00628C"/>
                </a:solidFill>
              </a:rPr>
              <a:t>c) </a:t>
            </a:r>
            <a:r>
              <a:rPr lang="en-GB" sz="1800" dirty="0"/>
              <a:t>‘I am thinking of a number and I add three and multiply by two.’</a:t>
            </a:r>
          </a:p>
          <a:p>
            <a:pPr>
              <a:spcBef>
                <a:spcPts val="0"/>
              </a:spcBef>
              <a:spcAft>
                <a:spcPts val="1200"/>
              </a:spcAft>
              <a:buNone/>
            </a:pPr>
            <a:r>
              <a:rPr lang="en-GB" sz="1800" dirty="0">
                <a:solidFill>
                  <a:srgbClr val="00628C"/>
                </a:solidFill>
              </a:rPr>
              <a:t>d) </a:t>
            </a:r>
            <a:r>
              <a:rPr lang="en-GB" sz="1800" dirty="0"/>
              <a:t>‘I am thinking of a number and I multiply by three and add two.’</a:t>
            </a:r>
          </a:p>
        </p:txBody>
      </p:sp>
    </p:spTree>
    <p:custDataLst>
      <p:tags r:id="rId1"/>
    </p:custDataLst>
    <p:extLst>
      <p:ext uri="{BB962C8B-B14F-4D97-AF65-F5344CB8AC3E}">
        <p14:creationId xmlns:p14="http://schemas.microsoft.com/office/powerpoint/2010/main" val="252821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unknown quantities can be named and operated on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53E61C8-A129-493F-9178-008073F95E91}"/>
              </a:ext>
            </a:extLst>
          </p:cNvPr>
          <p:cNvSpPr txBox="1"/>
          <p:nvPr/>
        </p:nvSpPr>
        <p:spPr>
          <a:xfrm>
            <a:off x="263352" y="1499096"/>
            <a:ext cx="11640838" cy="5293757"/>
          </a:xfrm>
          <a:prstGeom prst="rect">
            <a:avLst/>
          </a:prstGeom>
          <a:noFill/>
        </p:spPr>
        <p:txBody>
          <a:bodyPr wrap="square">
            <a:spAutoFit/>
          </a:bodyPr>
          <a:lstStyle/>
          <a:p>
            <a:pPr>
              <a:spcBef>
                <a:spcPts val="0"/>
              </a:spcBef>
              <a:spcAft>
                <a:spcPts val="1200"/>
              </a:spcAft>
              <a:buNone/>
            </a:pPr>
            <a:r>
              <a:rPr lang="en-GB" sz="2400" dirty="0">
                <a:effectLst/>
                <a:latin typeface="+mj-lt"/>
                <a:ea typeface="Calibri" panose="020F0502020204030204" pitchFamily="34" charset="0"/>
                <a:cs typeface="Times New Roman" panose="02020603050405020304" pitchFamily="18" charset="0"/>
              </a:rPr>
              <a:t>For each of the following statements, use a letter to represent the number Isla is thinking of, write the statement using letters and numbers, and find the number she is thinking of.</a:t>
            </a:r>
          </a:p>
          <a:p>
            <a:pPr>
              <a:spcBef>
                <a:spcPts val="0"/>
              </a:spcBef>
              <a:spcAft>
                <a:spcPts val="12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 </a:t>
            </a:r>
            <a:r>
              <a:rPr lang="en-GB" sz="2400" dirty="0">
                <a:effectLst/>
                <a:latin typeface="+mj-lt"/>
                <a:ea typeface="Calibri" panose="020F0502020204030204" pitchFamily="34" charset="0"/>
                <a:cs typeface="Times New Roman" panose="02020603050405020304" pitchFamily="18" charset="0"/>
              </a:rPr>
              <a:t>‘I am thinking of a number; I add four and the answer is 12. What number am I thinking of?’</a:t>
            </a:r>
          </a:p>
          <a:p>
            <a:pPr>
              <a:spcBef>
                <a:spcPts val="0"/>
              </a:spcBef>
              <a:spcAft>
                <a:spcPts val="12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b) </a:t>
            </a:r>
            <a:r>
              <a:rPr lang="en-GB" sz="2400" dirty="0">
                <a:effectLst/>
                <a:latin typeface="+mj-lt"/>
                <a:ea typeface="Calibri" panose="020F0502020204030204" pitchFamily="34" charset="0"/>
                <a:cs typeface="Times New Roman" panose="02020603050405020304" pitchFamily="18" charset="0"/>
              </a:rPr>
              <a:t>‘I am thinking of a number; I add four, multiply by three and the answer is 12. What number am I thinking of?’</a:t>
            </a:r>
          </a:p>
          <a:p>
            <a:pPr>
              <a:spcBef>
                <a:spcPts val="0"/>
              </a:spcBef>
              <a:spcAft>
                <a:spcPts val="12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c) </a:t>
            </a:r>
            <a:r>
              <a:rPr lang="en-GB" sz="2400" dirty="0">
                <a:effectLst/>
                <a:latin typeface="+mj-lt"/>
                <a:ea typeface="Calibri" panose="020F0502020204030204" pitchFamily="34" charset="0"/>
                <a:cs typeface="Times New Roman" panose="02020603050405020304" pitchFamily="18" charset="0"/>
              </a:rPr>
              <a:t>‘I am thinking of a number; I add four, multiply by three, subtract six and the answer is 12. What number am I thinking of?’</a:t>
            </a:r>
          </a:p>
          <a:p>
            <a:pPr>
              <a:spcBef>
                <a:spcPts val="0"/>
              </a:spcBef>
              <a:spcAft>
                <a:spcPts val="12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d) </a:t>
            </a:r>
            <a:r>
              <a:rPr lang="en-GB" sz="2400" dirty="0">
                <a:effectLst/>
                <a:latin typeface="+mj-lt"/>
                <a:ea typeface="Calibri" panose="020F0502020204030204" pitchFamily="34" charset="0"/>
                <a:cs typeface="Times New Roman" panose="02020603050405020304" pitchFamily="18" charset="0"/>
              </a:rPr>
              <a:t>‘I am thinking of a number; I add four, multiply by three, divide by two and the answer is 12. What number am I thinking of?’</a:t>
            </a:r>
          </a:p>
          <a:p>
            <a:pPr>
              <a:spcBef>
                <a:spcPts val="0"/>
              </a:spcBef>
              <a:spcAft>
                <a:spcPts val="1200"/>
              </a:spcAft>
              <a:buNone/>
            </a:pPr>
            <a:endParaRPr lang="en-GB" sz="2400" dirty="0">
              <a:latin typeface="+mj-lt"/>
            </a:endParaRPr>
          </a:p>
        </p:txBody>
      </p:sp>
    </p:spTree>
    <p:extLst>
      <p:ext uri="{BB962C8B-B14F-4D97-AF65-F5344CB8AC3E}">
        <p14:creationId xmlns:p14="http://schemas.microsoft.com/office/powerpoint/2010/main" val="20494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960095" y="1741531"/>
            <a:ext cx="4752530"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effect of the variation in this example?</a:t>
            </a:r>
          </a:p>
          <a:p>
            <a:pPr marL="360000" lvl="1" fontAlgn="auto">
              <a:lnSpc>
                <a:spcPct val="100000"/>
              </a:lnSpc>
              <a:spcBef>
                <a:spcPts val="0"/>
              </a:spcBef>
              <a:spcAft>
                <a:spcPts val="1200"/>
              </a:spcAft>
              <a:buClrTx/>
            </a:pPr>
            <a:r>
              <a:rPr lang="en-GB" sz="2400" dirty="0"/>
              <a:t>How might you use this example, in conjunction with example 1, to explore the difference between variables and specific unknowns? Is this distinction always made explicit to students?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250" y="1740304"/>
            <a:ext cx="6480845" cy="435299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unknown quantities can be named and operated on</a:t>
            </a:r>
            <a:endParaRPr lang="en-GB" b="1" dirty="0"/>
          </a:p>
        </p:txBody>
      </p:sp>
      <p:sp>
        <p:nvSpPr>
          <p:cNvPr id="6" name="TextBox 5">
            <a:extLst>
              <a:ext uri="{FF2B5EF4-FFF2-40B4-BE49-F238E27FC236}">
                <a16:creationId xmlns:a16="http://schemas.microsoft.com/office/drawing/2014/main" id="{6F149E0C-E9B9-46A8-B56F-3C4B46192698}"/>
              </a:ext>
            </a:extLst>
          </p:cNvPr>
          <p:cNvSpPr txBox="1"/>
          <p:nvPr/>
        </p:nvSpPr>
        <p:spPr>
          <a:xfrm>
            <a:off x="479375" y="1770424"/>
            <a:ext cx="6624737" cy="4739759"/>
          </a:xfrm>
          <a:prstGeom prst="rect">
            <a:avLst/>
          </a:prstGeom>
          <a:noFill/>
        </p:spPr>
        <p:txBody>
          <a:bodyPr wrap="square">
            <a:spAutoFit/>
          </a:bodyPr>
          <a:lstStyle/>
          <a:p>
            <a:pPr>
              <a:spcBef>
                <a:spcPts val="0"/>
              </a:spcBef>
              <a:spcAft>
                <a:spcPts val="1200"/>
              </a:spcAft>
              <a:buNone/>
            </a:pPr>
            <a:r>
              <a:rPr lang="en-GB" sz="1800" dirty="0">
                <a:effectLst/>
                <a:latin typeface="+mj-lt"/>
                <a:ea typeface="Calibri" panose="020F0502020204030204" pitchFamily="34" charset="0"/>
                <a:cs typeface="Times New Roman" panose="02020603050405020304" pitchFamily="18" charset="0"/>
              </a:rPr>
              <a:t>For each of the following statements, use a letter to represent the number Isla is thinking of, write the statement using letters and numbers, and find the number she is thinking of.</a:t>
            </a:r>
          </a:p>
          <a:p>
            <a:pPr>
              <a:spcBef>
                <a:spcPts val="0"/>
              </a:spcBef>
              <a:spcAft>
                <a:spcPts val="12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a) </a:t>
            </a:r>
            <a:r>
              <a:rPr lang="en-GB" sz="1800" dirty="0">
                <a:effectLst/>
                <a:latin typeface="+mj-lt"/>
                <a:ea typeface="Calibri" panose="020F0502020204030204" pitchFamily="34" charset="0"/>
                <a:cs typeface="Times New Roman" panose="02020603050405020304" pitchFamily="18" charset="0"/>
              </a:rPr>
              <a:t>‘I am thinking of a number; I add four and the answer is 12. What number am I thinking of?’</a:t>
            </a:r>
          </a:p>
          <a:p>
            <a:pPr>
              <a:spcBef>
                <a:spcPts val="0"/>
              </a:spcBef>
              <a:spcAft>
                <a:spcPts val="12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b) </a:t>
            </a:r>
            <a:r>
              <a:rPr lang="en-GB" sz="1800" dirty="0">
                <a:effectLst/>
                <a:latin typeface="+mj-lt"/>
                <a:ea typeface="Calibri" panose="020F0502020204030204" pitchFamily="34" charset="0"/>
                <a:cs typeface="Times New Roman" panose="02020603050405020304" pitchFamily="18" charset="0"/>
              </a:rPr>
              <a:t>‘I am thinking of a number; I add four, multiply by three and the answer is 12. What number am I thinking of?’</a:t>
            </a:r>
          </a:p>
          <a:p>
            <a:pPr>
              <a:spcBef>
                <a:spcPts val="0"/>
              </a:spcBef>
              <a:spcAft>
                <a:spcPts val="12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c) </a:t>
            </a:r>
            <a:r>
              <a:rPr lang="en-GB" sz="1800" dirty="0">
                <a:effectLst/>
                <a:latin typeface="+mj-lt"/>
                <a:ea typeface="Calibri" panose="020F0502020204030204" pitchFamily="34" charset="0"/>
                <a:cs typeface="Times New Roman" panose="02020603050405020304" pitchFamily="18" charset="0"/>
              </a:rPr>
              <a:t>‘I am thinking of a number; I add four, multiply by three, subtract six and the answer is 12. What number am I thinking of?’</a:t>
            </a:r>
          </a:p>
          <a:p>
            <a:pPr>
              <a:spcBef>
                <a:spcPts val="0"/>
              </a:spcBef>
              <a:spcAft>
                <a:spcPts val="1200"/>
              </a:spcAft>
              <a:buNone/>
            </a:pPr>
            <a:r>
              <a:rPr lang="en-GB" sz="1800" dirty="0">
                <a:solidFill>
                  <a:srgbClr val="00628C"/>
                </a:solidFill>
                <a:effectLst/>
                <a:latin typeface="+mj-lt"/>
                <a:ea typeface="Calibri" panose="020F0502020204030204" pitchFamily="34" charset="0"/>
                <a:cs typeface="Times New Roman" panose="02020603050405020304" pitchFamily="18" charset="0"/>
              </a:rPr>
              <a:t>d) </a:t>
            </a:r>
            <a:r>
              <a:rPr lang="en-GB" sz="1800" dirty="0">
                <a:effectLst/>
                <a:latin typeface="+mj-lt"/>
                <a:ea typeface="Calibri" panose="020F0502020204030204" pitchFamily="34" charset="0"/>
                <a:cs typeface="Times New Roman" panose="02020603050405020304" pitchFamily="18" charset="0"/>
              </a:rPr>
              <a:t>‘I am thinking of a number; I add four, multiply by three, divide by two and the answer is 12. What number am I thinking of?’</a:t>
            </a:r>
          </a:p>
          <a:p>
            <a:pPr>
              <a:spcBef>
                <a:spcPts val="0"/>
              </a:spcBef>
              <a:spcAft>
                <a:spcPts val="1200"/>
              </a:spcAft>
              <a:buNone/>
            </a:pPr>
            <a:endParaRPr lang="en-GB" sz="1800" dirty="0">
              <a:latin typeface="+mj-lt"/>
            </a:endParaRPr>
          </a:p>
        </p:txBody>
      </p:sp>
    </p:spTree>
    <p:custDataLst>
      <p:tags r:id="rId1"/>
    </p:custDataLst>
    <p:extLst>
      <p:ext uri="{BB962C8B-B14F-4D97-AF65-F5344CB8AC3E}">
        <p14:creationId xmlns:p14="http://schemas.microsoft.com/office/powerpoint/2010/main" val="87590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letter stands for a variable and can take a range of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E75CD59D-D359-4301-9174-F10BEEB6B093}"/>
              </a:ext>
            </a:extLst>
          </p:cNvPr>
          <p:cNvSpPr txBox="1"/>
          <p:nvPr/>
        </p:nvSpPr>
        <p:spPr>
          <a:xfrm>
            <a:off x="3049191" y="2564904"/>
            <a:ext cx="6093618" cy="584775"/>
          </a:xfrm>
          <a:prstGeom prst="rect">
            <a:avLst/>
          </a:prstGeom>
          <a:noFill/>
        </p:spPr>
        <p:txBody>
          <a:bodyPr wrap="square">
            <a:spAutoFit/>
          </a:bodyPr>
          <a:lstStyle/>
          <a:p>
            <a:pPr algn="ctr">
              <a:buNone/>
            </a:pPr>
            <a:r>
              <a:rPr lang="en-GB" sz="3200" dirty="0">
                <a:effectLst/>
                <a:latin typeface="+mj-lt"/>
                <a:ea typeface="Calibri" panose="020F0502020204030204" pitchFamily="34" charset="0"/>
                <a:cs typeface="Times New Roman" panose="02020603050405020304" pitchFamily="18" charset="0"/>
              </a:rPr>
              <a:t>Which is bigger 3</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or </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+ 3?</a:t>
            </a:r>
            <a:endParaRPr lang="en-GB" sz="3200" dirty="0">
              <a:latin typeface="+mj-lt"/>
            </a:endParaRPr>
          </a:p>
        </p:txBody>
      </p:sp>
    </p:spTree>
    <p:extLst>
      <p:ext uri="{BB962C8B-B14F-4D97-AF65-F5344CB8AC3E}">
        <p14:creationId xmlns:p14="http://schemas.microsoft.com/office/powerpoint/2010/main" val="36114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2"/>
              </a:rPr>
              <a:t>1.4 Simplifying and manipulating expressions, equations and formulae</a:t>
            </a:r>
            <a:r>
              <a:rPr lang="en-GB" sz="2200" dirty="0"/>
              <a:t> Core Concept document and its associated Theme Overview document </a:t>
            </a:r>
            <a:r>
              <a:rPr lang="en-GB" sz="2200" dirty="0">
                <a:hlinkClick r:id="rId3"/>
              </a:rPr>
              <a:t>1 The Structure of the number system</a:t>
            </a:r>
            <a:r>
              <a:rPr lang="en-GB" sz="2200" dirty="0"/>
              <a:t>, b</a:t>
            </a:r>
            <a:r>
              <a:rPr lang="en-GB" sz="2200" b="0" i="0" dirty="0">
                <a:effectLst/>
              </a:rPr>
              <a:t>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3427829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representations might you use to model these expressions?</a:t>
            </a:r>
          </a:p>
          <a:p>
            <a:pPr marL="360000" lvl="1" fontAlgn="auto">
              <a:lnSpc>
                <a:spcPct val="100000"/>
              </a:lnSpc>
              <a:spcBef>
                <a:spcPts val="0"/>
              </a:spcBef>
              <a:spcAft>
                <a:spcPts val="1200"/>
              </a:spcAft>
              <a:buClrTx/>
            </a:pPr>
            <a:r>
              <a:rPr lang="en-GB" sz="2400" dirty="0"/>
              <a:t>What would you hope to include in discussing this task with students?</a:t>
            </a:r>
          </a:p>
          <a:p>
            <a:pPr marL="360000" lvl="1" fontAlgn="auto">
              <a:lnSpc>
                <a:spcPct val="100000"/>
              </a:lnSpc>
              <a:spcBef>
                <a:spcPts val="0"/>
              </a:spcBef>
              <a:spcAft>
                <a:spcPts val="1200"/>
              </a:spcAft>
              <a:buClrTx/>
            </a:pPr>
            <a:r>
              <a:rPr lang="en-GB" sz="2400" dirty="0"/>
              <a:t>What follow-up activities might you do to deepen students’ understanding after exploring this task?</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a letter stands for a variable and can take a range of values</a:t>
            </a:r>
            <a:endParaRPr lang="en-GB" b="1" dirty="0"/>
          </a:p>
        </p:txBody>
      </p:sp>
      <p:sp>
        <p:nvSpPr>
          <p:cNvPr id="6" name="TextBox 5">
            <a:extLst>
              <a:ext uri="{FF2B5EF4-FFF2-40B4-BE49-F238E27FC236}">
                <a16:creationId xmlns:a16="http://schemas.microsoft.com/office/drawing/2014/main" id="{DADEC503-0103-44CF-8150-FA387B7DBEF1}"/>
              </a:ext>
            </a:extLst>
          </p:cNvPr>
          <p:cNvSpPr txBox="1"/>
          <p:nvPr/>
        </p:nvSpPr>
        <p:spPr>
          <a:xfrm>
            <a:off x="694192" y="3136612"/>
            <a:ext cx="6093618" cy="584775"/>
          </a:xfrm>
          <a:prstGeom prst="rect">
            <a:avLst/>
          </a:prstGeom>
          <a:noFill/>
        </p:spPr>
        <p:txBody>
          <a:bodyPr wrap="square">
            <a:spAutoFit/>
          </a:bodyPr>
          <a:lstStyle/>
          <a:p>
            <a:pPr algn="ctr">
              <a:buNone/>
            </a:pPr>
            <a:r>
              <a:rPr lang="en-GB" sz="3200" dirty="0">
                <a:effectLst/>
                <a:latin typeface="+mj-lt"/>
                <a:ea typeface="Calibri" panose="020F0502020204030204" pitchFamily="34" charset="0"/>
                <a:cs typeface="Times New Roman" panose="02020603050405020304" pitchFamily="18" charset="0"/>
              </a:rPr>
              <a:t>Which is bigger 3</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or </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+ 3?</a:t>
            </a:r>
            <a:endParaRPr lang="en-GB" sz="3200" dirty="0">
              <a:latin typeface="+mj-lt"/>
            </a:endParaRPr>
          </a:p>
        </p:txBody>
      </p:sp>
    </p:spTree>
    <p:custDataLst>
      <p:tags r:id="rId1"/>
    </p:custDataLst>
    <p:extLst>
      <p:ext uri="{BB962C8B-B14F-4D97-AF65-F5344CB8AC3E}">
        <p14:creationId xmlns:p14="http://schemas.microsoft.com/office/powerpoint/2010/main" val="17840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943872" y="1268761"/>
            <a:ext cx="6768753" cy="4494112"/>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some KS3 students you teach. How might they respond? What misconceptions might they have?</a:t>
            </a:r>
          </a:p>
          <a:p>
            <a:pPr marL="360000" lvl="1" fontAlgn="auto">
              <a:lnSpc>
                <a:spcPct val="100000"/>
              </a:lnSpc>
              <a:spcBef>
                <a:spcPts val="0"/>
              </a:spcBef>
              <a:spcAft>
                <a:spcPts val="1200"/>
              </a:spcAft>
              <a:buClrTx/>
            </a:pPr>
            <a:r>
              <a:rPr lang="en-GB" sz="2400" dirty="0"/>
              <a:t>Watch the video of this task on </a:t>
            </a:r>
            <a:r>
              <a:rPr lang="en-GB" sz="2400" dirty="0">
                <a:hlinkClick r:id="rId4"/>
              </a:rPr>
              <a:t>Mathematical Prompts for Deeper Thinking videos | NCETM</a:t>
            </a:r>
            <a:r>
              <a:rPr lang="en-GB" sz="2400" dirty="0"/>
              <a:t>. How do these students’ responses compare to your predictions?</a:t>
            </a:r>
          </a:p>
          <a:p>
            <a:pPr marL="360000" lvl="1" fontAlgn="auto">
              <a:lnSpc>
                <a:spcPct val="100000"/>
              </a:lnSpc>
              <a:spcBef>
                <a:spcPts val="0"/>
              </a:spcBef>
              <a:spcAft>
                <a:spcPts val="1200"/>
              </a:spcAft>
              <a:buClrTx/>
            </a:pPr>
            <a:r>
              <a:rPr lang="en-GB" sz="2400" dirty="0"/>
              <a:t>In the example, one student described ‘working up the number line’. What might this suggest about her understanding of variables? How does it compare to the other students’ ideas?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428317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a letter stands for a variable and can take a range of values</a:t>
            </a:r>
            <a:endParaRPr lang="en-GB" b="1" dirty="0"/>
          </a:p>
        </p:txBody>
      </p:sp>
      <p:sp>
        <p:nvSpPr>
          <p:cNvPr id="8" name="TextBox 7">
            <a:extLst>
              <a:ext uri="{FF2B5EF4-FFF2-40B4-BE49-F238E27FC236}">
                <a16:creationId xmlns:a16="http://schemas.microsoft.com/office/drawing/2014/main" id="{EFF240A8-F368-428F-8729-40B99B142B94}"/>
              </a:ext>
            </a:extLst>
          </p:cNvPr>
          <p:cNvSpPr txBox="1"/>
          <p:nvPr/>
        </p:nvSpPr>
        <p:spPr>
          <a:xfrm>
            <a:off x="694192" y="3136612"/>
            <a:ext cx="4105664" cy="1077218"/>
          </a:xfrm>
          <a:prstGeom prst="rect">
            <a:avLst/>
          </a:prstGeom>
          <a:noFill/>
        </p:spPr>
        <p:txBody>
          <a:bodyPr wrap="square">
            <a:spAutoFit/>
          </a:bodyPr>
          <a:lstStyle/>
          <a:p>
            <a:pPr algn="ctr">
              <a:buNone/>
            </a:pPr>
            <a:r>
              <a:rPr lang="en-GB" sz="3200" dirty="0">
                <a:effectLst/>
                <a:latin typeface="+mj-lt"/>
                <a:ea typeface="Calibri" panose="020F0502020204030204" pitchFamily="34" charset="0"/>
                <a:cs typeface="Times New Roman" panose="02020603050405020304" pitchFamily="18" charset="0"/>
              </a:rPr>
              <a:t>Which is bigger 3</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or </a:t>
            </a:r>
            <a:r>
              <a:rPr lang="en-GB" sz="3200" i="1" dirty="0">
                <a:effectLst/>
                <a:latin typeface="+mj-lt"/>
                <a:ea typeface="Calibri" panose="020F0502020204030204" pitchFamily="34" charset="0"/>
                <a:cs typeface="Times New Roman" panose="02020603050405020304" pitchFamily="18" charset="0"/>
              </a:rPr>
              <a:t>n</a:t>
            </a:r>
            <a:r>
              <a:rPr lang="en-GB" sz="3200" dirty="0">
                <a:effectLst/>
                <a:latin typeface="+mj-lt"/>
                <a:ea typeface="Calibri" panose="020F0502020204030204" pitchFamily="34" charset="0"/>
                <a:cs typeface="Times New Roman" panose="02020603050405020304" pitchFamily="18" charset="0"/>
              </a:rPr>
              <a:t> + 3?</a:t>
            </a:r>
            <a:endParaRPr lang="en-GB" sz="3200" dirty="0">
              <a:latin typeface="+mj-lt"/>
            </a:endParaRPr>
          </a:p>
        </p:txBody>
      </p:sp>
    </p:spTree>
    <p:custDataLst>
      <p:tags r:id="rId1"/>
    </p:custDataLst>
    <p:extLst>
      <p:ext uri="{BB962C8B-B14F-4D97-AF65-F5344CB8AC3E}">
        <p14:creationId xmlns:p14="http://schemas.microsoft.com/office/powerpoint/2010/main" val="387277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Understand that a letter stands for a variable and can take a range of values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0D12A118-6370-4242-8034-2537AFBFD073}"/>
              </a:ext>
            </a:extLst>
          </p:cNvPr>
          <p:cNvSpPr txBox="1"/>
          <p:nvPr/>
        </p:nvSpPr>
        <p:spPr>
          <a:xfrm>
            <a:off x="291889" y="1798403"/>
            <a:ext cx="6093618" cy="523220"/>
          </a:xfrm>
          <a:prstGeom prst="rect">
            <a:avLst/>
          </a:prstGeom>
          <a:noFill/>
        </p:spPr>
        <p:txBody>
          <a:bodyPr wrap="square">
            <a:spAutoFit/>
          </a:bodyPr>
          <a:lstStyle/>
          <a:p>
            <a:pPr>
              <a:buNone/>
            </a:pPr>
            <a:r>
              <a:rPr lang="en-GB" dirty="0"/>
              <a:t>Arrange these cards in order.</a:t>
            </a:r>
          </a:p>
        </p:txBody>
      </p:sp>
      <p:sp>
        <p:nvSpPr>
          <p:cNvPr id="4" name="Rectangle 3">
            <a:extLst>
              <a:ext uri="{FF2B5EF4-FFF2-40B4-BE49-F238E27FC236}">
                <a16:creationId xmlns:a16="http://schemas.microsoft.com/office/drawing/2014/main" id="{844B9161-446B-474D-ACB8-D5166DDA1A1C}"/>
              </a:ext>
            </a:extLst>
          </p:cNvPr>
          <p:cNvSpPr/>
          <p:nvPr/>
        </p:nvSpPr>
        <p:spPr>
          <a:xfrm>
            <a:off x="1775520" y="270892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i="1" dirty="0">
                <a:solidFill>
                  <a:srgbClr val="585858"/>
                </a:solidFill>
                <a:latin typeface="Times New Roman" panose="02020603050405020304" pitchFamily="18" charset="0"/>
                <a:cs typeface="Times New Roman" panose="02020603050405020304" pitchFamily="18" charset="0"/>
              </a:rPr>
              <a:t>x</a:t>
            </a:r>
          </a:p>
        </p:txBody>
      </p:sp>
      <p:sp>
        <p:nvSpPr>
          <p:cNvPr id="7" name="Rectangle 6">
            <a:extLst>
              <a:ext uri="{FF2B5EF4-FFF2-40B4-BE49-F238E27FC236}">
                <a16:creationId xmlns:a16="http://schemas.microsoft.com/office/drawing/2014/main" id="{ECE84EB6-24C0-4870-9F3B-D10BFAA593D5}"/>
              </a:ext>
            </a:extLst>
          </p:cNvPr>
          <p:cNvSpPr/>
          <p:nvPr/>
        </p:nvSpPr>
        <p:spPr>
          <a:xfrm>
            <a:off x="1775520" y="419063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i="1" dirty="0">
                <a:solidFill>
                  <a:srgbClr val="585858"/>
                </a:solidFill>
                <a:latin typeface="Times New Roman" panose="02020603050405020304" pitchFamily="18" charset="0"/>
                <a:cs typeface="Times New Roman" panose="02020603050405020304" pitchFamily="18" charset="0"/>
              </a:rPr>
              <a:t>x</a:t>
            </a:r>
            <a:r>
              <a:rPr lang="en-GB" sz="4400" dirty="0">
                <a:solidFill>
                  <a:srgbClr val="585858"/>
                </a:solidFill>
              </a:rPr>
              <a:t> + 3</a:t>
            </a:r>
          </a:p>
        </p:txBody>
      </p:sp>
      <p:sp>
        <p:nvSpPr>
          <p:cNvPr id="8" name="Rectangle 7">
            <a:extLst>
              <a:ext uri="{FF2B5EF4-FFF2-40B4-BE49-F238E27FC236}">
                <a16:creationId xmlns:a16="http://schemas.microsoft.com/office/drawing/2014/main" id="{1468D2EB-7537-4B6D-8734-F55DC34E6A98}"/>
              </a:ext>
            </a:extLst>
          </p:cNvPr>
          <p:cNvSpPr/>
          <p:nvPr/>
        </p:nvSpPr>
        <p:spPr>
          <a:xfrm>
            <a:off x="4943872" y="273835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dirty="0">
                <a:solidFill>
                  <a:srgbClr val="585858"/>
                </a:solidFill>
              </a:rPr>
              <a:t>2</a:t>
            </a:r>
            <a:r>
              <a:rPr lang="en-GB" sz="4400" i="1" dirty="0">
                <a:solidFill>
                  <a:srgbClr val="585858"/>
                </a:solidFill>
                <a:latin typeface="Times New Roman" panose="02020603050405020304" pitchFamily="18" charset="0"/>
                <a:cs typeface="Times New Roman" panose="02020603050405020304" pitchFamily="18" charset="0"/>
              </a:rPr>
              <a:t>x</a:t>
            </a:r>
          </a:p>
        </p:txBody>
      </p:sp>
      <p:sp>
        <p:nvSpPr>
          <p:cNvPr id="9" name="Rectangle 8">
            <a:extLst>
              <a:ext uri="{FF2B5EF4-FFF2-40B4-BE49-F238E27FC236}">
                <a16:creationId xmlns:a16="http://schemas.microsoft.com/office/drawing/2014/main" id="{7891B37B-193A-4A47-8227-3CA16F1029F6}"/>
              </a:ext>
            </a:extLst>
          </p:cNvPr>
          <p:cNvSpPr/>
          <p:nvPr/>
        </p:nvSpPr>
        <p:spPr>
          <a:xfrm>
            <a:off x="4943872" y="419063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i="1" dirty="0">
                <a:solidFill>
                  <a:srgbClr val="585858"/>
                </a:solidFill>
                <a:latin typeface="Times New Roman" panose="02020603050405020304" pitchFamily="18" charset="0"/>
                <a:cs typeface="Times New Roman" panose="02020603050405020304" pitchFamily="18" charset="0"/>
              </a:rPr>
              <a:t>x</a:t>
            </a:r>
            <a:r>
              <a:rPr lang="en-GB" sz="4400" baseline="30000" dirty="0">
                <a:solidFill>
                  <a:srgbClr val="585858"/>
                </a:solidFill>
              </a:rPr>
              <a:t>2</a:t>
            </a:r>
            <a:r>
              <a:rPr lang="en-GB" sz="4400" dirty="0">
                <a:solidFill>
                  <a:srgbClr val="585858"/>
                </a:solidFill>
              </a:rPr>
              <a:t> – 5</a:t>
            </a:r>
          </a:p>
        </p:txBody>
      </p:sp>
      <p:sp>
        <p:nvSpPr>
          <p:cNvPr id="10" name="Rectangle 9">
            <a:extLst>
              <a:ext uri="{FF2B5EF4-FFF2-40B4-BE49-F238E27FC236}">
                <a16:creationId xmlns:a16="http://schemas.microsoft.com/office/drawing/2014/main" id="{57D47BC5-C90A-485E-959E-D4B8C0C96A86}"/>
              </a:ext>
            </a:extLst>
          </p:cNvPr>
          <p:cNvSpPr/>
          <p:nvPr/>
        </p:nvSpPr>
        <p:spPr>
          <a:xfrm>
            <a:off x="8112224" y="273835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i="1" dirty="0">
                <a:solidFill>
                  <a:srgbClr val="585858"/>
                </a:solidFill>
                <a:latin typeface="Times New Roman" panose="02020603050405020304" pitchFamily="18" charset="0"/>
                <a:cs typeface="Times New Roman" panose="02020603050405020304" pitchFamily="18" charset="0"/>
              </a:rPr>
              <a:t>x</a:t>
            </a:r>
            <a:r>
              <a:rPr lang="en-GB" sz="4400" baseline="30000" dirty="0">
                <a:solidFill>
                  <a:srgbClr val="585858"/>
                </a:solidFill>
              </a:rPr>
              <a:t>2</a:t>
            </a:r>
            <a:endParaRPr lang="en-GB" sz="4400" dirty="0">
              <a:solidFill>
                <a:srgbClr val="585858"/>
              </a:solidFill>
            </a:endParaRPr>
          </a:p>
        </p:txBody>
      </p:sp>
      <p:sp>
        <p:nvSpPr>
          <p:cNvPr id="11" name="Rectangle 10">
            <a:extLst>
              <a:ext uri="{FF2B5EF4-FFF2-40B4-BE49-F238E27FC236}">
                <a16:creationId xmlns:a16="http://schemas.microsoft.com/office/drawing/2014/main" id="{A9F3B5A4-F947-416F-BC91-5BBDCF89E96D}"/>
              </a:ext>
            </a:extLst>
          </p:cNvPr>
          <p:cNvSpPr/>
          <p:nvPr/>
        </p:nvSpPr>
        <p:spPr>
          <a:xfrm>
            <a:off x="8112224" y="4190630"/>
            <a:ext cx="2304256" cy="936104"/>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400" dirty="0">
                <a:solidFill>
                  <a:srgbClr val="585858"/>
                </a:solidFill>
              </a:rPr>
              <a:t>3</a:t>
            </a:r>
            <a:r>
              <a:rPr lang="en-GB" sz="4400" i="1" dirty="0">
                <a:solidFill>
                  <a:srgbClr val="585858"/>
                </a:solidFill>
                <a:latin typeface="Times New Roman" panose="02020603050405020304" pitchFamily="18" charset="0"/>
                <a:cs typeface="Times New Roman" panose="02020603050405020304" pitchFamily="18" charset="0"/>
              </a:rPr>
              <a:t>x</a:t>
            </a:r>
            <a:r>
              <a:rPr lang="en-GB" sz="4400" dirty="0">
                <a:solidFill>
                  <a:srgbClr val="585858"/>
                </a:solidFill>
              </a:rPr>
              <a:t> – 2</a:t>
            </a:r>
          </a:p>
        </p:txBody>
      </p:sp>
    </p:spTree>
    <p:extLst>
      <p:ext uri="{BB962C8B-B14F-4D97-AF65-F5344CB8AC3E}">
        <p14:creationId xmlns:p14="http://schemas.microsoft.com/office/powerpoint/2010/main" val="19127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44779" y="1781833"/>
            <a:ext cx="5083870"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might you manage this activity in the classroom? </a:t>
            </a:r>
          </a:p>
          <a:p>
            <a:pPr marL="360000" lvl="1" fontAlgn="auto">
              <a:lnSpc>
                <a:spcPct val="100000"/>
              </a:lnSpc>
              <a:spcBef>
                <a:spcPts val="0"/>
              </a:spcBef>
              <a:spcAft>
                <a:spcPts val="1200"/>
              </a:spcAft>
              <a:buClrTx/>
            </a:pPr>
            <a:r>
              <a:rPr lang="en-GB" sz="2400" dirty="0"/>
              <a:t>What discussion points might be generated by the different orders that students create?</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916832"/>
            <a:ext cx="6548606"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EABBDD44-CEA0-41E1-8A5B-EA1DC6B97756}"/>
              </a:ext>
            </a:extLst>
          </p:cNvPr>
          <p:cNvSpPr>
            <a:spLocks noGrp="1"/>
          </p:cNvSpPr>
          <p:nvPr>
            <p:ph type="title"/>
          </p:nvPr>
        </p:nvSpPr>
        <p:spPr>
          <a:xfrm>
            <a:off x="116849" y="443915"/>
            <a:ext cx="10593151" cy="426170"/>
          </a:xfrm>
        </p:spPr>
        <p:txBody>
          <a:bodyPr/>
          <a:lstStyle/>
          <a:p>
            <a:r>
              <a:rPr lang="en-GB" sz="2000" b="1" dirty="0"/>
              <a:t>Understand that a letter stands for a variable and can take a range of values</a:t>
            </a:r>
            <a:endParaRPr lang="en-GB" b="1" dirty="0"/>
          </a:p>
        </p:txBody>
      </p:sp>
      <p:sp>
        <p:nvSpPr>
          <p:cNvPr id="6" name="TextBox 5">
            <a:extLst>
              <a:ext uri="{FF2B5EF4-FFF2-40B4-BE49-F238E27FC236}">
                <a16:creationId xmlns:a16="http://schemas.microsoft.com/office/drawing/2014/main" id="{0E327257-27F8-4337-A602-4C218D716E97}"/>
              </a:ext>
            </a:extLst>
          </p:cNvPr>
          <p:cNvSpPr txBox="1"/>
          <p:nvPr/>
        </p:nvSpPr>
        <p:spPr>
          <a:xfrm>
            <a:off x="507256" y="2151104"/>
            <a:ext cx="6093618" cy="461665"/>
          </a:xfrm>
          <a:prstGeom prst="rect">
            <a:avLst/>
          </a:prstGeom>
          <a:noFill/>
        </p:spPr>
        <p:txBody>
          <a:bodyPr wrap="square">
            <a:spAutoFit/>
          </a:bodyPr>
          <a:lstStyle/>
          <a:p>
            <a:pPr algn="ctr">
              <a:buNone/>
            </a:pPr>
            <a:r>
              <a:rPr lang="en-GB" sz="2400" dirty="0"/>
              <a:t>Arrange these cards in order.</a:t>
            </a:r>
          </a:p>
        </p:txBody>
      </p:sp>
      <p:sp>
        <p:nvSpPr>
          <p:cNvPr id="8" name="Rectangle 7">
            <a:extLst>
              <a:ext uri="{FF2B5EF4-FFF2-40B4-BE49-F238E27FC236}">
                <a16:creationId xmlns:a16="http://schemas.microsoft.com/office/drawing/2014/main" id="{6C0EF570-E19E-4BF3-8B8E-728A7C84140D}"/>
              </a:ext>
            </a:extLst>
          </p:cNvPr>
          <p:cNvSpPr/>
          <p:nvPr/>
        </p:nvSpPr>
        <p:spPr>
          <a:xfrm>
            <a:off x="593217" y="3074627"/>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i="1" dirty="0">
                <a:solidFill>
                  <a:srgbClr val="585858"/>
                </a:solidFill>
                <a:latin typeface="Times New Roman" panose="02020603050405020304" pitchFamily="18" charset="0"/>
                <a:cs typeface="Times New Roman" panose="02020603050405020304" pitchFamily="18" charset="0"/>
              </a:rPr>
              <a:t>x</a:t>
            </a:r>
          </a:p>
        </p:txBody>
      </p:sp>
      <p:sp>
        <p:nvSpPr>
          <p:cNvPr id="9" name="Rectangle 8">
            <a:extLst>
              <a:ext uri="{FF2B5EF4-FFF2-40B4-BE49-F238E27FC236}">
                <a16:creationId xmlns:a16="http://schemas.microsoft.com/office/drawing/2014/main" id="{25218B5E-9059-40AE-9475-1259F90E7001}"/>
              </a:ext>
            </a:extLst>
          </p:cNvPr>
          <p:cNvSpPr/>
          <p:nvPr/>
        </p:nvSpPr>
        <p:spPr>
          <a:xfrm>
            <a:off x="573112" y="4142474"/>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i="1" dirty="0">
                <a:solidFill>
                  <a:srgbClr val="585858"/>
                </a:solidFill>
                <a:latin typeface="Times New Roman" panose="02020603050405020304" pitchFamily="18" charset="0"/>
                <a:cs typeface="Times New Roman" panose="02020603050405020304" pitchFamily="18" charset="0"/>
              </a:rPr>
              <a:t>x</a:t>
            </a:r>
            <a:r>
              <a:rPr lang="en-GB" sz="3600" i="1" dirty="0">
                <a:solidFill>
                  <a:srgbClr val="585858"/>
                </a:solidFill>
              </a:rPr>
              <a:t> </a:t>
            </a:r>
            <a:r>
              <a:rPr lang="en-GB" sz="3600" dirty="0">
                <a:solidFill>
                  <a:srgbClr val="585858"/>
                </a:solidFill>
              </a:rPr>
              <a:t>+ 3</a:t>
            </a:r>
          </a:p>
        </p:txBody>
      </p:sp>
      <p:sp>
        <p:nvSpPr>
          <p:cNvPr id="10" name="Rectangle 9">
            <a:extLst>
              <a:ext uri="{FF2B5EF4-FFF2-40B4-BE49-F238E27FC236}">
                <a16:creationId xmlns:a16="http://schemas.microsoft.com/office/drawing/2014/main" id="{20872509-3325-461F-87CD-278A73FAC1B5}"/>
              </a:ext>
            </a:extLst>
          </p:cNvPr>
          <p:cNvSpPr/>
          <p:nvPr/>
        </p:nvSpPr>
        <p:spPr>
          <a:xfrm>
            <a:off x="2618788" y="3074627"/>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585858"/>
                </a:solidFill>
              </a:rPr>
              <a:t>2</a:t>
            </a:r>
            <a:r>
              <a:rPr lang="en-GB" sz="3600" i="1" dirty="0">
                <a:solidFill>
                  <a:srgbClr val="585858"/>
                </a:solidFill>
                <a:latin typeface="Times New Roman" panose="02020603050405020304" pitchFamily="18" charset="0"/>
                <a:cs typeface="Times New Roman" panose="02020603050405020304" pitchFamily="18" charset="0"/>
              </a:rPr>
              <a:t>x</a:t>
            </a:r>
          </a:p>
        </p:txBody>
      </p:sp>
      <p:sp>
        <p:nvSpPr>
          <p:cNvPr id="11" name="Rectangle 10">
            <a:extLst>
              <a:ext uri="{FF2B5EF4-FFF2-40B4-BE49-F238E27FC236}">
                <a16:creationId xmlns:a16="http://schemas.microsoft.com/office/drawing/2014/main" id="{D6CA05FB-BE83-4F94-A691-77960BFDE306}"/>
              </a:ext>
            </a:extLst>
          </p:cNvPr>
          <p:cNvSpPr/>
          <p:nvPr/>
        </p:nvSpPr>
        <p:spPr>
          <a:xfrm>
            <a:off x="2618788" y="4134573"/>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i="1" dirty="0">
                <a:solidFill>
                  <a:srgbClr val="585858"/>
                </a:solidFill>
                <a:latin typeface="Times New Roman" panose="02020603050405020304" pitchFamily="18" charset="0"/>
                <a:cs typeface="Times New Roman" panose="02020603050405020304" pitchFamily="18" charset="0"/>
              </a:rPr>
              <a:t>x</a:t>
            </a:r>
            <a:r>
              <a:rPr lang="en-GB" sz="3600" baseline="30000" dirty="0">
                <a:solidFill>
                  <a:srgbClr val="585858"/>
                </a:solidFill>
              </a:rPr>
              <a:t>2</a:t>
            </a:r>
            <a:r>
              <a:rPr lang="en-GB" sz="3600" i="1" dirty="0">
                <a:solidFill>
                  <a:srgbClr val="585858"/>
                </a:solidFill>
              </a:rPr>
              <a:t> </a:t>
            </a:r>
            <a:r>
              <a:rPr lang="en-GB" sz="3600" dirty="0">
                <a:solidFill>
                  <a:srgbClr val="585858"/>
                </a:solidFill>
              </a:rPr>
              <a:t>– 5</a:t>
            </a:r>
          </a:p>
        </p:txBody>
      </p:sp>
      <p:sp>
        <p:nvSpPr>
          <p:cNvPr id="12" name="Rectangle 11">
            <a:extLst>
              <a:ext uri="{FF2B5EF4-FFF2-40B4-BE49-F238E27FC236}">
                <a16:creationId xmlns:a16="http://schemas.microsoft.com/office/drawing/2014/main" id="{BD7E279F-F2D5-49A2-8446-9FDE36A78EB6}"/>
              </a:ext>
            </a:extLst>
          </p:cNvPr>
          <p:cNvSpPr/>
          <p:nvPr/>
        </p:nvSpPr>
        <p:spPr>
          <a:xfrm>
            <a:off x="4644360" y="3088914"/>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i="1" dirty="0">
                <a:solidFill>
                  <a:srgbClr val="585858"/>
                </a:solidFill>
                <a:latin typeface="Times New Roman" panose="02020603050405020304" pitchFamily="18" charset="0"/>
                <a:cs typeface="Times New Roman" panose="02020603050405020304" pitchFamily="18" charset="0"/>
              </a:rPr>
              <a:t>x</a:t>
            </a:r>
            <a:r>
              <a:rPr lang="en-GB" sz="3600" baseline="30000" dirty="0">
                <a:solidFill>
                  <a:srgbClr val="585858"/>
                </a:solidFill>
              </a:rPr>
              <a:t>2</a:t>
            </a:r>
            <a:endParaRPr lang="en-GB" sz="3600" dirty="0">
              <a:solidFill>
                <a:srgbClr val="585858"/>
              </a:solidFill>
            </a:endParaRPr>
          </a:p>
        </p:txBody>
      </p:sp>
      <p:sp>
        <p:nvSpPr>
          <p:cNvPr id="13" name="Rectangle 12">
            <a:extLst>
              <a:ext uri="{FF2B5EF4-FFF2-40B4-BE49-F238E27FC236}">
                <a16:creationId xmlns:a16="http://schemas.microsoft.com/office/drawing/2014/main" id="{AD8C6E9F-7716-48FA-BFBD-6B2E9DB678DD}"/>
              </a:ext>
            </a:extLst>
          </p:cNvPr>
          <p:cNvSpPr/>
          <p:nvPr/>
        </p:nvSpPr>
        <p:spPr>
          <a:xfrm>
            <a:off x="4644360" y="4142474"/>
            <a:ext cx="1728000" cy="720000"/>
          </a:xfrm>
          <a:prstGeom prst="rect">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585858"/>
                </a:solidFill>
              </a:rPr>
              <a:t>3</a:t>
            </a:r>
            <a:r>
              <a:rPr lang="en-GB" sz="3600" i="1" dirty="0">
                <a:solidFill>
                  <a:srgbClr val="585858"/>
                </a:solidFill>
                <a:latin typeface="Times New Roman" panose="02020603050405020304" pitchFamily="18" charset="0"/>
                <a:cs typeface="Times New Roman" panose="02020603050405020304" pitchFamily="18" charset="0"/>
              </a:rPr>
              <a:t>x</a:t>
            </a:r>
            <a:r>
              <a:rPr lang="en-GB" sz="3600" i="1" dirty="0">
                <a:solidFill>
                  <a:srgbClr val="585858"/>
                </a:solidFill>
              </a:rPr>
              <a:t> </a:t>
            </a:r>
            <a:r>
              <a:rPr lang="en-GB" sz="3600" dirty="0">
                <a:solidFill>
                  <a:srgbClr val="585858"/>
                </a:solidFill>
              </a:rPr>
              <a:t>– 2</a:t>
            </a:r>
          </a:p>
        </p:txBody>
      </p:sp>
    </p:spTree>
    <p:custDataLst>
      <p:tags r:id="rId1"/>
    </p:custDataLst>
    <p:extLst>
      <p:ext uri="{BB962C8B-B14F-4D97-AF65-F5344CB8AC3E}">
        <p14:creationId xmlns:p14="http://schemas.microsoft.com/office/powerpoint/2010/main" val="320651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(1)</a:t>
            </a:r>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932758224"/>
              </p:ext>
            </p:extLst>
          </p:nvPr>
        </p:nvGraphicFramePr>
        <p:xfrm>
          <a:off x="579413" y="1401995"/>
          <a:ext cx="11011552" cy="416560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binomial</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An algebraic expression of the sum or difference of two terms.</a:t>
                      </a:r>
                    </a:p>
                  </a:txBody>
                  <a:tcPr marL="68580" marR="68580" marT="0" marB="0"/>
                </a:tc>
                <a:extLst>
                  <a:ext uri="{0D108BD9-81ED-4DB2-BD59-A6C34878D82A}">
                    <a16:rowId xmlns:a16="http://schemas.microsoft.com/office/drawing/2014/main" val="2719448778"/>
                  </a:ext>
                </a:extLst>
              </a:tr>
              <a:tr h="370840">
                <a:tc>
                  <a:txBody>
                    <a:bodyPr/>
                    <a:lstStyle/>
                    <a:p>
                      <a:pPr marL="0" algn="l" defTabSz="914400" rtl="0" eaLnBrk="1" latinLnBrk="0" hangingPunct="1">
                        <a:spcBef>
                          <a:spcPts val="400"/>
                        </a:spcBef>
                        <a:spcAft>
                          <a:spcPts val="400"/>
                        </a:spcAft>
                      </a:pPr>
                      <a:r>
                        <a:rPr lang="en-GB" sz="1800" kern="1200" dirty="0">
                          <a:solidFill>
                            <a:srgbClr val="585858"/>
                          </a:solidFill>
                          <a:effectLst/>
                          <a:latin typeface="+mj-lt"/>
                          <a:ea typeface="Calibri" panose="020F0502020204030204" pitchFamily="34" charset="0"/>
                          <a:cs typeface="Times New Roman" panose="02020603050405020304" pitchFamily="18" charset="0"/>
                        </a:rPr>
                        <a:t>equation</a:t>
                      </a:r>
                    </a:p>
                  </a:txBody>
                  <a:tcPr marL="68580" marR="68580" marT="0" marB="0"/>
                </a:tc>
                <a:tc>
                  <a:txBody>
                    <a:bodyPr/>
                    <a:lstStyle/>
                    <a:p>
                      <a:pPr marL="0" algn="l" defTabSz="914400" rtl="0" eaLnBrk="1" latinLnBrk="0" hangingPunct="1">
                        <a:spcBef>
                          <a:spcPts val="400"/>
                        </a:spcBef>
                        <a:spcAft>
                          <a:spcPts val="400"/>
                        </a:spcAft>
                      </a:pPr>
                      <a:r>
                        <a:rPr lang="en-GB" sz="1800" kern="1200" dirty="0">
                          <a:solidFill>
                            <a:srgbClr val="585858"/>
                          </a:solidFill>
                          <a:effectLst/>
                          <a:latin typeface="+mj-lt"/>
                          <a:ea typeface="Calibri" panose="020F0502020204030204" pitchFamily="34" charset="0"/>
                          <a:cs typeface="Times New Roman" panose="02020603050405020304" pitchFamily="18" charset="0"/>
                        </a:rPr>
                        <a:t>A mathematical statement showing that two expressions are equal. The expressions are linked with the symbol =</a:t>
                      </a:r>
                    </a:p>
                    <a:p>
                      <a:pPr marL="0" algn="l" defTabSz="914400" rtl="0" eaLnBrk="1" latinLnBrk="0" hangingPunct="1">
                        <a:spcBef>
                          <a:spcPts val="400"/>
                        </a:spcBef>
                        <a:spcAft>
                          <a:spcPts val="400"/>
                        </a:spcAft>
                        <a:tabLst>
                          <a:tab pos="836295" algn="l"/>
                        </a:tabLst>
                      </a:pPr>
                      <a:r>
                        <a:rPr lang="en-GB" sz="1800" kern="1200" dirty="0">
                          <a:solidFill>
                            <a:srgbClr val="585858"/>
                          </a:solidFill>
                          <a:effectLst/>
                          <a:latin typeface="+mj-lt"/>
                          <a:ea typeface="Calibri" panose="020F0502020204030204" pitchFamily="34" charset="0"/>
                          <a:cs typeface="Times New Roman" panose="02020603050405020304" pitchFamily="18" charset="0"/>
                        </a:rPr>
                        <a:t>Examples: 7 – 2 = 4 + 1             4x = 3             x</a:t>
                      </a:r>
                      <a:r>
                        <a:rPr lang="en-GB" sz="1800" kern="12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kern="1200" dirty="0">
                          <a:solidFill>
                            <a:srgbClr val="585858"/>
                          </a:solidFill>
                          <a:effectLst/>
                          <a:latin typeface="+mj-lt"/>
                          <a:ea typeface="Calibri" panose="020F0502020204030204" pitchFamily="34" charset="0"/>
                          <a:cs typeface="Times New Roman" panose="02020603050405020304" pitchFamily="18" charset="0"/>
                        </a:rPr>
                        <a:t> − 2x + 1 = 0</a:t>
                      </a:r>
                    </a:p>
                  </a:txBody>
                  <a:tcPr marL="68580" marR="68580" marT="0" marB="0"/>
                </a:tc>
                <a:extLst>
                  <a:ext uri="{0D108BD9-81ED-4DB2-BD59-A6C34878D82A}">
                    <a16:rowId xmlns:a16="http://schemas.microsoft.com/office/drawing/2014/main" val="78949882"/>
                  </a:ext>
                </a:extLst>
              </a:tr>
              <a:tr h="225381">
                <a:tc>
                  <a:txBody>
                    <a:bodyPr/>
                    <a:lstStyle/>
                    <a:p>
                      <a:pPr marL="0" algn="l" defTabSz="914400" rtl="0" eaLnBrk="1" latinLnBrk="0" hangingPunct="1">
                        <a:spcBef>
                          <a:spcPts val="400"/>
                        </a:spcBef>
                        <a:spcAft>
                          <a:spcPts val="400"/>
                        </a:spcAft>
                      </a:pPr>
                      <a:r>
                        <a:rPr lang="en-GB" sz="1800" kern="1200" dirty="0">
                          <a:solidFill>
                            <a:srgbClr val="585858"/>
                          </a:solidFill>
                          <a:effectLst/>
                          <a:latin typeface="+mj-lt"/>
                          <a:ea typeface="Calibri" panose="020F0502020204030204" pitchFamily="34" charset="0"/>
                          <a:cs typeface="Times New Roman" panose="02020603050405020304" pitchFamily="18" charset="0"/>
                        </a:rPr>
                        <a:t>expression</a:t>
                      </a:r>
                    </a:p>
                  </a:txBody>
                  <a:tcPr marL="68580" marR="68580" marT="0" marB="0"/>
                </a:tc>
                <a:tc>
                  <a:txBody>
                    <a:bodyPr/>
                    <a:lstStyle/>
                    <a:p>
                      <a:pPr marL="0" algn="l" defTabSz="914400" rtl="0" eaLnBrk="1" latinLnBrk="0" hangingPunct="1">
                        <a:spcBef>
                          <a:spcPts val="400"/>
                        </a:spcBef>
                        <a:spcAft>
                          <a:spcPts val="400"/>
                        </a:spcAft>
                      </a:pPr>
                      <a:r>
                        <a:rPr lang="en-GB" sz="1800" kern="1200" dirty="0">
                          <a:solidFill>
                            <a:srgbClr val="585858"/>
                          </a:solidFill>
                          <a:effectLst/>
                          <a:latin typeface="+mj-lt"/>
                          <a:ea typeface="Calibri" panose="020F0502020204030204" pitchFamily="34" charset="0"/>
                          <a:cs typeface="Times New Roman" panose="02020603050405020304" pitchFamily="18" charset="0"/>
                        </a:rPr>
                        <a:t>A mathematical form expressed symbolically.</a:t>
                      </a:r>
                    </a:p>
                    <a:p>
                      <a:pPr marL="0" algn="l" defTabSz="914400" rtl="0" eaLnBrk="1" latinLnBrk="0" hangingPunct="1">
                        <a:spcBef>
                          <a:spcPts val="400"/>
                        </a:spcBef>
                        <a:spcAft>
                          <a:spcPts val="400"/>
                        </a:spcAft>
                      </a:pPr>
                      <a:r>
                        <a:rPr lang="en-GB" sz="1800" kern="1200" dirty="0">
                          <a:solidFill>
                            <a:srgbClr val="585858"/>
                          </a:solidFill>
                          <a:effectLst/>
                          <a:latin typeface="+mj-lt"/>
                          <a:ea typeface="Calibri" panose="020F0502020204030204" pitchFamily="34" charset="0"/>
                          <a:cs typeface="Times New Roman" panose="02020603050405020304" pitchFamily="18" charset="0"/>
                        </a:rPr>
                        <a:t>Examples: 7 + 3             a</a:t>
                      </a:r>
                      <a:r>
                        <a:rPr lang="en-GB" sz="1800" kern="12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kern="1200" dirty="0">
                          <a:solidFill>
                            <a:srgbClr val="585858"/>
                          </a:solidFill>
                          <a:effectLst/>
                          <a:latin typeface="+mj-lt"/>
                          <a:ea typeface="Calibri" panose="020F0502020204030204" pitchFamily="34" charset="0"/>
                          <a:cs typeface="Times New Roman" panose="02020603050405020304" pitchFamily="18" charset="0"/>
                        </a:rPr>
                        <a:t> + b</a:t>
                      </a:r>
                      <a:r>
                        <a:rPr lang="en-GB" sz="1800" kern="1200" baseline="30000" dirty="0">
                          <a:solidFill>
                            <a:srgbClr val="585858"/>
                          </a:solidFill>
                          <a:effectLst/>
                          <a:latin typeface="+mj-lt"/>
                          <a:ea typeface="Calibri" panose="020F0502020204030204" pitchFamily="34" charset="0"/>
                          <a:cs typeface="Times New Roman" panose="02020603050405020304" pitchFamily="18" charset="0"/>
                        </a:rPr>
                        <a:t>2</a:t>
                      </a:r>
                    </a:p>
                  </a:txBody>
                  <a:tcPr marL="68580" marR="68580" marT="0" marB="0"/>
                </a:tc>
                <a:extLst>
                  <a:ext uri="{0D108BD9-81ED-4DB2-BD59-A6C34878D82A}">
                    <a16:rowId xmlns:a16="http://schemas.microsoft.com/office/drawing/2014/main" val="404107335"/>
                  </a:ext>
                </a:extLst>
              </a:tr>
              <a:tr h="225381">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factorise</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To express a number or a polynomial as the product of its factors.</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1:	Factorising 12: 12 = 1 × 12 = 2 × 6 = 3 × 4</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12 are 1, 2, 3, 4, 6 and 12.</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12 may be expressed as a product of its prime factors: 12 = 2 × 2 × 3 </a:t>
                      </a:r>
                    </a:p>
                    <a:p>
                      <a:pPr marL="746125" indent="-746125">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2:	Factorising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br>
                        <a:rPr lang="en-GB" sz="1800" dirty="0">
                          <a:solidFill>
                            <a:srgbClr val="585858"/>
                          </a:solidFill>
                          <a:effectLst/>
                          <a:latin typeface="+mj-lt"/>
                          <a:ea typeface="Calibri" panose="020F0502020204030204" pitchFamily="34" charset="0"/>
                          <a:cs typeface="Times New Roman" panose="02020603050405020304" pitchFamily="18" charset="0"/>
                        </a:rPr>
                      </a:br>
                      <a:r>
                        <a:rPr lang="en-GB" sz="1800" dirty="0">
                          <a:solidFill>
                            <a:srgbClr val="585858"/>
                          </a:solidFill>
                          <a:effectLst/>
                          <a:latin typeface="+mj-lt"/>
                          <a:ea typeface="Calibri" panose="020F0502020204030204" pitchFamily="34" charset="0"/>
                          <a:cs typeface="Times New Roman" panose="02020603050405020304" pitchFamily="18" charset="0"/>
                        </a:rPr>
                        <a:t>The factors of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baseline="30000" dirty="0">
                          <a:solidFill>
                            <a:srgbClr val="585858"/>
                          </a:solidFill>
                          <a:effectLst/>
                          <a:latin typeface="+mj-lt"/>
                          <a:ea typeface="Calibri" panose="020F0502020204030204" pitchFamily="34" charset="0"/>
                          <a:cs typeface="Times New Roman" panose="02020603050405020304" pitchFamily="18" charset="0"/>
                        </a:rPr>
                        <a:t>2</a:t>
                      </a:r>
                      <a:r>
                        <a:rPr lang="en-GB" sz="1800" dirty="0">
                          <a:solidFill>
                            <a:srgbClr val="585858"/>
                          </a:solidFill>
                          <a:effectLst/>
                          <a:latin typeface="+mj-lt"/>
                          <a:ea typeface="Calibri" panose="020F0502020204030204" pitchFamily="34" charset="0"/>
                          <a:cs typeface="Times New Roman" panose="02020603050405020304" pitchFamily="18" charset="0"/>
                        </a:rPr>
                        <a:t> − 4</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21 are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+ 3) and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− 7).</a:t>
                      </a:r>
                    </a:p>
                  </a:txBody>
                  <a:tcPr marL="68580" marR="68580" marT="0" marB="0"/>
                </a:tc>
                <a:extLst>
                  <a:ext uri="{0D108BD9-81ED-4DB2-BD59-A6C34878D82A}">
                    <a16:rowId xmlns:a16="http://schemas.microsoft.com/office/drawing/2014/main" val="2792780685"/>
                  </a:ext>
                </a:extLst>
              </a:tr>
            </a:tbl>
          </a:graphicData>
        </a:graphic>
      </p:graphicFrame>
    </p:spTree>
    <p:extLst>
      <p:ext uri="{BB962C8B-B14F-4D97-AF65-F5344CB8AC3E}">
        <p14:creationId xmlns:p14="http://schemas.microsoft.com/office/powerpoint/2010/main" val="1792976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a:bodyPr>
          <a:lstStyle/>
          <a:p>
            <a:r>
              <a:rPr lang="en-GB" dirty="0"/>
              <a:t>Key vocabulary (2)</a:t>
            </a:r>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723791459"/>
                  </p:ext>
                </p:extLst>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An equation linking sets of physical variables.</a:t>
                          </a:r>
                        </a:p>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Example: </a:t>
                          </a:r>
                          <a14:m>
                            <m:oMath xmlns:m="http://schemas.openxmlformats.org/officeDocument/2006/math">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𝜋</m:t>
                              </m:r>
                              <m:sSup>
                                <m:sSupPr>
                                  <m:ctrlP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𝑟</m:t>
                                  </m:r>
                                </m:e>
                                <m:sup>
                                  <m:r>
                                    <a:rPr lang="en-GB" sz="1800" i="1"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GB" sz="1800" dirty="0">
                              <a:solidFill>
                                <a:srgbClr val="585858"/>
                              </a:solidFill>
                              <a:effectLst/>
                              <a:latin typeface="+mj-lt"/>
                              <a:ea typeface="Calibri" panose="020F0502020204030204" pitchFamily="34" charset="0"/>
                              <a:cs typeface="Times New Roman" panose="02020603050405020304" pitchFamily="18" charset="0"/>
                            </a:rPr>
                            <a:t> is the formula for the area of a circle.</a:t>
                          </a:r>
                        </a:p>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Plural: formulae.</a:t>
                          </a:r>
                        </a:p>
                      </a:txBody>
                      <a:tcPr marL="68580" marR="68580" marT="0" marB="0"/>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y</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z</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t</a:t>
                          </a:r>
                          <a:r>
                            <a:rPr lang="en-GB" sz="1800" dirty="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723791459"/>
                  </p:ext>
                </p:extLst>
              </p:nvPr>
            </p:nvGraphicFramePr>
            <p:xfrm>
              <a:off x="579413" y="1401994"/>
              <a:ext cx="11011552" cy="3373375"/>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457274">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265333">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formula</a:t>
                          </a:r>
                        </a:p>
                      </a:txBody>
                      <a:tcPr marL="68580" marR="68580" marT="0" marB="0"/>
                    </a:tc>
                    <a:tc>
                      <a:txBody>
                        <a:bodyPr/>
                        <a:lstStyle/>
                        <a:p>
                          <a:endParaRPr lang="en-US"/>
                        </a:p>
                      </a:txBody>
                      <a:tcPr marL="68580" marR="68580" marT="0" marB="0">
                        <a:blipFill>
                          <a:blip r:embed="rId2"/>
                          <a:stretch>
                            <a:fillRect l="-14794" t="-38462" r="-190" b="-136538"/>
                          </a:stretch>
                        </a:blipFill>
                      </a:tcPr>
                    </a:tc>
                    <a:extLst>
                      <a:ext uri="{0D108BD9-81ED-4DB2-BD59-A6C34878D82A}">
                        <a16:rowId xmlns:a16="http://schemas.microsoft.com/office/drawing/2014/main" val="2719448778"/>
                      </a:ext>
                    </a:extLst>
                  </a:tr>
                  <a:tr h="1312511">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substitute/ substitution</a:t>
                          </a:r>
                        </a:p>
                      </a:txBody>
                      <a:tcPr marL="68580" marR="68580" marT="0" marB="0"/>
                    </a:tc>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Numbers can be substituted into an algebraic expression in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to get a value for that expression for a given value of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Example: When </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−2, the value of the expression 5</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− 4</a:t>
                          </a:r>
                          <a:r>
                            <a:rPr lang="en-GB" sz="1800" i="1">
                              <a:solidFill>
                                <a:srgbClr val="585858"/>
                              </a:solidFill>
                              <a:effectLst/>
                              <a:latin typeface="+mj-lt"/>
                              <a:ea typeface="Calibri" panose="020F0502020204030204" pitchFamily="34" charset="0"/>
                              <a:cs typeface="Times New Roman" panose="02020603050405020304" pitchFamily="18" charset="0"/>
                            </a:rPr>
                            <a:t>x</a:t>
                          </a:r>
                          <a:r>
                            <a:rPr lang="en-GB" sz="1800">
                              <a:solidFill>
                                <a:srgbClr val="585858"/>
                              </a:solidFill>
                              <a:effectLst/>
                              <a:latin typeface="+mj-lt"/>
                              <a:ea typeface="Calibri" panose="020F0502020204030204" pitchFamily="34" charset="0"/>
                              <a:cs typeface="Times New Roman" panose="02020603050405020304" pitchFamily="18" charset="0"/>
                            </a:rPr>
                            <a:t> + 7 is 5(−2)</a:t>
                          </a:r>
                          <a:r>
                            <a:rPr lang="en-GB" sz="1800" baseline="30000">
                              <a:solidFill>
                                <a:srgbClr val="585858"/>
                              </a:solidFill>
                              <a:effectLst/>
                              <a:latin typeface="+mj-lt"/>
                              <a:ea typeface="Calibri" panose="020F0502020204030204" pitchFamily="34" charset="0"/>
                              <a:cs typeface="Times New Roman" panose="02020603050405020304" pitchFamily="18" charset="0"/>
                            </a:rPr>
                            <a:t>2</a:t>
                          </a:r>
                          <a:r>
                            <a:rPr lang="en-GB" sz="1800">
                              <a:solidFill>
                                <a:srgbClr val="585858"/>
                              </a:solidFill>
                              <a:effectLst/>
                              <a:latin typeface="+mj-lt"/>
                              <a:ea typeface="Calibri" panose="020F0502020204030204" pitchFamily="34" charset="0"/>
                              <a:cs typeface="Times New Roman" panose="02020603050405020304" pitchFamily="18" charset="0"/>
                            </a:rPr>
                            <a:t> −4(−2) + 7 = 5(4) + 8 + 7 = 35.</a:t>
                          </a:r>
                        </a:p>
                      </a:txBody>
                      <a:tcPr marL="68580" marR="68580" marT="0" marB="0"/>
                    </a:tc>
                    <a:extLst>
                      <a:ext uri="{0D108BD9-81ED-4DB2-BD59-A6C34878D82A}">
                        <a16:rowId xmlns:a16="http://schemas.microsoft.com/office/drawing/2014/main" val="78949882"/>
                      </a:ext>
                    </a:extLst>
                  </a:tr>
                  <a:tr h="338257">
                    <a:tc>
                      <a:txBody>
                        <a:bodyPr/>
                        <a:lstStyle/>
                        <a:p>
                          <a:pPr>
                            <a:spcBef>
                              <a:spcPts val="400"/>
                            </a:spcBef>
                            <a:spcAft>
                              <a:spcPts val="400"/>
                            </a:spcAft>
                          </a:pPr>
                          <a:r>
                            <a:rPr lang="en-GB" sz="1800">
                              <a:solidFill>
                                <a:srgbClr val="585858"/>
                              </a:solidFill>
                              <a:effectLst/>
                              <a:latin typeface="+mj-lt"/>
                              <a:ea typeface="Calibri" panose="020F0502020204030204" pitchFamily="34" charset="0"/>
                              <a:cs typeface="Times New Roman" panose="02020603050405020304" pitchFamily="18" charset="0"/>
                            </a:rPr>
                            <a:t>variable</a:t>
                          </a:r>
                        </a:p>
                      </a:txBody>
                      <a:tcPr marL="68580" marR="68580" marT="0" marB="0"/>
                    </a:tc>
                    <a:tc>
                      <a:txBody>
                        <a:bodyPr/>
                        <a:lstStyle/>
                        <a:p>
                          <a:pPr>
                            <a:spcBef>
                              <a:spcPts val="400"/>
                            </a:spcBef>
                            <a:spcAft>
                              <a:spcPts val="400"/>
                            </a:spcAft>
                          </a:pPr>
                          <a:r>
                            <a:rPr lang="en-GB" sz="1800" dirty="0">
                              <a:solidFill>
                                <a:srgbClr val="585858"/>
                              </a:solidFill>
                              <a:effectLst/>
                              <a:latin typeface="+mj-lt"/>
                              <a:ea typeface="Calibri" panose="020F0502020204030204" pitchFamily="34" charset="0"/>
                              <a:cs typeface="Times New Roman" panose="02020603050405020304" pitchFamily="18" charset="0"/>
                            </a:rPr>
                            <a:t>A quantity that can take on a range of values, often denoted by a letter, </a:t>
                          </a:r>
                          <a:r>
                            <a:rPr lang="en-GB" sz="1800" i="1" dirty="0">
                              <a:solidFill>
                                <a:srgbClr val="585858"/>
                              </a:solidFill>
                              <a:effectLst/>
                              <a:latin typeface="+mj-lt"/>
                              <a:ea typeface="Calibri" panose="020F0502020204030204" pitchFamily="34" charset="0"/>
                              <a:cs typeface="Times New Roman" panose="02020603050405020304" pitchFamily="18" charset="0"/>
                            </a:rPr>
                            <a:t>x</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y</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z</a:t>
                          </a:r>
                          <a:r>
                            <a:rPr lang="en-GB" sz="1800" dirty="0">
                              <a:solidFill>
                                <a:srgbClr val="585858"/>
                              </a:solidFill>
                              <a:effectLst/>
                              <a:latin typeface="+mj-lt"/>
                              <a:ea typeface="Calibri" panose="020F0502020204030204" pitchFamily="34" charset="0"/>
                              <a:cs typeface="Times New Roman" panose="02020603050405020304" pitchFamily="18" charset="0"/>
                            </a:rPr>
                            <a:t>, </a:t>
                          </a:r>
                          <a:r>
                            <a:rPr lang="en-GB" sz="1800" i="1" dirty="0">
                              <a:solidFill>
                                <a:srgbClr val="585858"/>
                              </a:solidFill>
                              <a:effectLst/>
                              <a:latin typeface="+mj-lt"/>
                              <a:ea typeface="Calibri" panose="020F0502020204030204" pitchFamily="34" charset="0"/>
                              <a:cs typeface="Times New Roman" panose="02020603050405020304" pitchFamily="18" charset="0"/>
                            </a:rPr>
                            <a:t>t</a:t>
                          </a:r>
                          <a:r>
                            <a:rPr lang="en-GB" sz="1800" dirty="0">
                              <a:solidFill>
                                <a:srgbClr val="585858"/>
                              </a:solidFill>
                              <a:effectLst/>
                              <a:latin typeface="+mj-lt"/>
                              <a:ea typeface="Calibri" panose="020F0502020204030204" pitchFamily="34" charset="0"/>
                              <a:cs typeface="Times New Roman" panose="02020603050405020304" pitchFamily="18" charset="0"/>
                            </a:rPr>
                            <a:t>, …, etc.</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93580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32064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pic>
        <p:nvPicPr>
          <p:cNvPr id="7" name="Picture 6">
            <a:extLst>
              <a:ext uri="{FF2B5EF4-FFF2-40B4-BE49-F238E27FC236}">
                <a16:creationId xmlns:a16="http://schemas.microsoft.com/office/drawing/2014/main" id="{B7337989-30CF-4017-A03B-167752EC0B4A}"/>
              </a:ext>
            </a:extLst>
          </p:cNvPr>
          <p:cNvPicPr>
            <a:picLocks noChangeAspect="1"/>
          </p:cNvPicPr>
          <p:nvPr/>
        </p:nvPicPr>
        <p:blipFill rotWithShape="1">
          <a:blip r:embed="rId3"/>
          <a:srcRect r="24122" b="22127"/>
          <a:stretch/>
        </p:blipFill>
        <p:spPr>
          <a:xfrm>
            <a:off x="7854692" y="2950939"/>
            <a:ext cx="3929940" cy="2160239"/>
          </a:xfrm>
          <a:prstGeom prst="rect">
            <a:avLst/>
          </a:prstGeom>
        </p:spPr>
      </p:pic>
      <p:sp>
        <p:nvSpPr>
          <p:cNvPr id="9" name="TextBox 8">
            <a:extLst>
              <a:ext uri="{FF2B5EF4-FFF2-40B4-BE49-F238E27FC236}">
                <a16:creationId xmlns:a16="http://schemas.microsoft.com/office/drawing/2014/main" id="{C93604E4-9688-404D-B9E8-5DFC331F6222}"/>
              </a:ext>
            </a:extLst>
          </p:cNvPr>
          <p:cNvSpPr txBox="1"/>
          <p:nvPr/>
        </p:nvSpPr>
        <p:spPr>
          <a:xfrm>
            <a:off x="598355" y="2132856"/>
            <a:ext cx="7297846" cy="4228850"/>
          </a:xfrm>
          <a:prstGeom prst="rect">
            <a:avLst/>
          </a:prstGeom>
          <a:noFill/>
        </p:spPr>
        <p:txBody>
          <a:bodyPr wrap="square">
            <a:spAutoFit/>
          </a:bodyPr>
          <a:lstStyle/>
          <a:p>
            <a:pPr marL="457200" indent="-457200">
              <a:buClr>
                <a:srgbClr val="585858"/>
              </a:buClr>
              <a:buFont typeface="Arial" panose="020B0604020202020204" pitchFamily="34" charset="0"/>
              <a:buChar char="•"/>
            </a:pPr>
            <a:r>
              <a:rPr lang="en-GB" sz="2400" b="1" dirty="0"/>
              <a:t>Bar models</a:t>
            </a:r>
          </a:p>
          <a:p>
            <a:pPr marL="914400" lvl="1" indent="-457200">
              <a:buClr>
                <a:srgbClr val="585858"/>
              </a:buClr>
              <a:buFont typeface="Arial" panose="020B0604020202020204" pitchFamily="34" charset="0"/>
              <a:buChar char="•"/>
            </a:pPr>
            <a:r>
              <a:rPr lang="en-GB" sz="2000" dirty="0"/>
              <a:t>Bar models can be very useful to support students in representing (literally, re-presenting) problems to reveal additive and multiplicative structures, including those involving unknown values</a:t>
            </a:r>
            <a:r>
              <a:rPr lang="en-GB" sz="2400" dirty="0"/>
              <a:t>. </a:t>
            </a:r>
          </a:p>
          <a:p>
            <a:pPr marL="457200" indent="-457200">
              <a:buClr>
                <a:srgbClr val="585858"/>
              </a:buClr>
              <a:buFont typeface="Arial" panose="020B0604020202020204" pitchFamily="34" charset="0"/>
              <a:buChar char="•"/>
            </a:pPr>
            <a:r>
              <a:rPr lang="en-GB" sz="2400" b="1" dirty="0"/>
              <a:t>Algebra tiles</a:t>
            </a:r>
          </a:p>
          <a:p>
            <a:pPr marL="914400" lvl="1" indent="-457200">
              <a:buClr>
                <a:srgbClr val="585858"/>
              </a:buClr>
              <a:buFont typeface="Arial" panose="020B0604020202020204" pitchFamily="34" charset="0"/>
              <a:buChar char="•"/>
            </a:pPr>
            <a:r>
              <a:rPr lang="en-GB" sz="2000" dirty="0"/>
              <a:t>Although not offering a generalised image of a variable (x is represented by an actual length and will necessarily be seen as a particular length relative to the ‘1’), algebra tiles can provide a useful representation for expressions and give meaning to certain symbolic manipulations</a:t>
            </a:r>
            <a:r>
              <a:rPr lang="en-GB" sz="2400" dirty="0"/>
              <a:t>.</a:t>
            </a:r>
          </a:p>
        </p:txBody>
      </p:sp>
    </p:spTree>
    <p:extLst>
      <p:ext uri="{BB962C8B-B14F-4D97-AF65-F5344CB8AC3E}">
        <p14:creationId xmlns:p14="http://schemas.microsoft.com/office/powerpoint/2010/main" val="263834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lnSpcReduction="10000"/>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1.4 Simplifying and manipulating expressions, equations and formulae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Mathematical Prompts for Deeper Thinking videos | NCETM</a:t>
            </a:r>
            <a:endParaRPr lang="en-GB" dirty="0"/>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0"/>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2842642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CBE3B-DC4D-4AB4-900F-ED7340F09015}"/>
              </a:ext>
            </a:extLst>
          </p:cNvPr>
          <p:cNvPicPr>
            <a:picLocks noChangeAspect="1"/>
          </p:cNvPicPr>
          <p:nvPr/>
        </p:nvPicPr>
        <p:blipFill>
          <a:blip r:embed="rId3"/>
          <a:stretch>
            <a:fillRect/>
          </a:stretch>
        </p:blipFill>
        <p:spPr>
          <a:xfrm>
            <a:off x="257175" y="307454"/>
            <a:ext cx="11677650" cy="405765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1.4 Simplifying and manipulating expressions, equations and formulae</a:t>
            </a:r>
            <a:r>
              <a:rPr lang="en-GB" sz="1500" dirty="0"/>
              <a:t>, there are three statements of knowledge, skills and understanding. </a:t>
            </a:r>
          </a:p>
          <a:p>
            <a:pPr>
              <a:spcBef>
                <a:spcPts val="600"/>
              </a:spcBef>
            </a:pPr>
            <a:r>
              <a:rPr lang="en-GB" sz="1500" dirty="0"/>
              <a:t>These, in turn, are broken down into seventeen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248664"/>
            <a:ext cx="6408000"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208805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1.4.1.4 Understand and recognise that a letter can be used to represent a specific unknown value or a variable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unknown quantities can be named and operated 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Understand that a letter stands for a variable and can take a range of values.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268760"/>
            <a:ext cx="10972800" cy="4608512"/>
          </a:xfrm>
        </p:spPr>
        <p:txBody>
          <a:bodyPr>
            <a:normAutofit fontScale="92500" lnSpcReduction="10000"/>
          </a:bodyPr>
          <a:lstStyle/>
          <a:p>
            <a:r>
              <a:rPr lang="en-GB" dirty="0"/>
              <a:t>The fundamental understanding in this set of key ideas is that a letter can be used to represent a generalised number and that algebraic notation is used to generalise number properties, structures and relationships. Students should have a clear understanding of the particular number relationships before generalising using algebra.</a:t>
            </a:r>
          </a:p>
          <a:p>
            <a:r>
              <a:rPr lang="en-GB" dirty="0"/>
              <a:t>One of the ways in which students interpret algebraic expressions and equations is to work from the general to the particular. For example, to interpret the meaning of an algebraic statement, such as 3x + 5 or x</a:t>
            </a:r>
            <a:r>
              <a:rPr lang="en-GB" baseline="30000" dirty="0"/>
              <a:t>2</a:t>
            </a:r>
            <a:r>
              <a:rPr lang="en-GB" dirty="0"/>
              <a:t> – 2, it is important that students consider the questions:</a:t>
            </a:r>
          </a:p>
          <a:p>
            <a:pPr lvl="1"/>
            <a:r>
              <a:rPr lang="en-GB" dirty="0"/>
              <a:t>‘How does the value of the expression change as the value of x changes?’</a:t>
            </a:r>
          </a:p>
          <a:p>
            <a:pPr lvl="1"/>
            <a:r>
              <a:rPr lang="en-GB" dirty="0"/>
              <a:t>‘When does the expression take a particular value?’</a:t>
            </a:r>
          </a:p>
          <a:p>
            <a:r>
              <a:rPr lang="en-GB" dirty="0"/>
              <a:t>Students should realise that there is a difference between situations where a letter represents a variable which can take any value across a certain domain and where, because of some restriction being imposed (e.g. 3x + 5 = 7, x</a:t>
            </a:r>
            <a:r>
              <a:rPr lang="en-GB" baseline="30000" dirty="0"/>
              <a:t>2</a:t>
            </a:r>
            <a:r>
              <a:rPr lang="en-GB" dirty="0"/>
              <a:t> – 2 = 9 or 3x + 5 = x</a:t>
            </a:r>
            <a:r>
              <a:rPr lang="en-GB" baseline="30000" dirty="0"/>
              <a:t>2</a:t>
            </a:r>
            <a:r>
              <a:rPr lang="en-GB" dirty="0"/>
              <a:t> – 2), it has a particular value (which may be as yet unknown).</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645323278"/>
              </p:ext>
            </p:extLst>
          </p:nvPr>
        </p:nvGraphicFramePr>
        <p:xfrm>
          <a:off x="660693" y="1411381"/>
          <a:ext cx="6160612" cy="4576806"/>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32866">
                <a:tc>
                  <a:txBody>
                    <a:bodyPr/>
                    <a:lstStyle/>
                    <a:p>
                      <a:r>
                        <a:rPr lang="en-GB" dirty="0"/>
                        <a:t>Upper Key Stage 2 Learning Outcome</a:t>
                      </a:r>
                    </a:p>
                  </a:txBody>
                  <a:tcPr/>
                </a:tc>
                <a:extLst>
                  <a:ext uri="{0D108BD9-81ED-4DB2-BD59-A6C34878D82A}">
                    <a16:rowId xmlns:a16="http://schemas.microsoft.com/office/drawing/2014/main" val="1564221312"/>
                  </a:ext>
                </a:extLst>
              </a:tr>
              <a:tr h="582515">
                <a:tc>
                  <a:txBody>
                    <a:bodyPr/>
                    <a:lstStyle/>
                    <a:p>
                      <a:pPr marL="285750" indent="-285750">
                        <a:buFont typeface="Arial" panose="020B0604020202020204" pitchFamily="34" charset="0"/>
                        <a:buChar char="•"/>
                      </a:pPr>
                      <a:r>
                        <a:rPr lang="en-GB" dirty="0"/>
                        <a:t>Use their knowledge of the order of operations to carry out calculations involving the four operations </a:t>
                      </a:r>
                    </a:p>
                  </a:txBody>
                  <a:tcPr anchor="ctr"/>
                </a:tc>
                <a:extLst>
                  <a:ext uri="{0D108BD9-81ED-4DB2-BD59-A6C34878D82A}">
                    <a16:rowId xmlns:a16="http://schemas.microsoft.com/office/drawing/2014/main" val="1387505252"/>
                  </a:ext>
                </a:extLst>
              </a:tr>
              <a:tr h="580722">
                <a:tc>
                  <a:txBody>
                    <a:bodyPr/>
                    <a:lstStyle/>
                    <a:p>
                      <a:pPr marL="285750" indent="-285750">
                        <a:buFont typeface="Arial" panose="020B0604020202020204" pitchFamily="34" charset="0"/>
                        <a:buChar char="•"/>
                      </a:pPr>
                      <a:r>
                        <a:rPr lang="en-GB" dirty="0"/>
                        <a:t>Use Simple formulae </a:t>
                      </a:r>
                    </a:p>
                  </a:txBody>
                  <a:tcPr anchor="ctr"/>
                </a:tc>
                <a:extLst>
                  <a:ext uri="{0D108BD9-81ED-4DB2-BD59-A6C34878D82A}">
                    <a16:rowId xmlns:a16="http://schemas.microsoft.com/office/drawing/2014/main" val="502591801"/>
                  </a:ext>
                </a:extLst>
              </a:tr>
              <a:tr h="580722">
                <a:tc>
                  <a:txBody>
                    <a:bodyPr/>
                    <a:lstStyle/>
                    <a:p>
                      <a:pPr marL="285750" indent="-285750">
                        <a:buFont typeface="Arial" panose="020B0604020202020204" pitchFamily="34" charset="0"/>
                        <a:buChar char="•"/>
                      </a:pPr>
                      <a:r>
                        <a:rPr lang="en-GB" dirty="0"/>
                        <a:t>Express missing number problems algebraically </a:t>
                      </a:r>
                    </a:p>
                  </a:txBody>
                  <a:tcPr anchor="ctr"/>
                </a:tc>
                <a:extLst>
                  <a:ext uri="{0D108BD9-81ED-4DB2-BD59-A6C34878D82A}">
                    <a16:rowId xmlns:a16="http://schemas.microsoft.com/office/drawing/2014/main" val="2537917201"/>
                  </a:ext>
                </a:extLst>
              </a:tr>
              <a:tr h="582515">
                <a:tc>
                  <a:txBody>
                    <a:bodyPr/>
                    <a:lstStyle/>
                    <a:p>
                      <a:pPr marL="285750" indent="-285750">
                        <a:buFont typeface="Arial" panose="020B0604020202020204" pitchFamily="34" charset="0"/>
                        <a:buChar char="•"/>
                      </a:pPr>
                      <a:r>
                        <a:rPr lang="en-GB" dirty="0"/>
                        <a:t>Find pairs of numbers that satisfy an equation with two unknowns </a:t>
                      </a:r>
                    </a:p>
                  </a:txBody>
                  <a:tcPr anchor="ctr"/>
                </a:tc>
                <a:extLst>
                  <a:ext uri="{0D108BD9-81ED-4DB2-BD59-A6C34878D82A}">
                    <a16:rowId xmlns:a16="http://schemas.microsoft.com/office/drawing/2014/main" val="4192537400"/>
                  </a:ext>
                </a:extLst>
              </a:tr>
              <a:tr h="580722">
                <a:tc>
                  <a:txBody>
                    <a:bodyPr/>
                    <a:lstStyle/>
                    <a:p>
                      <a:pPr marL="285750" indent="-285750">
                        <a:buFont typeface="Arial" panose="020B0604020202020204" pitchFamily="34" charset="0"/>
                        <a:buChar char="•"/>
                      </a:pPr>
                      <a:r>
                        <a:rPr lang="en-GB" dirty="0"/>
                        <a:t>Enumerate possibilities of combinations of two variables</a:t>
                      </a:r>
                    </a:p>
                  </a:txBody>
                  <a:tcPr anchor="ctr"/>
                </a:tc>
                <a:extLst>
                  <a:ext uri="{0D108BD9-81ED-4DB2-BD59-A6C34878D82A}">
                    <a16:rowId xmlns:a16="http://schemas.microsoft.com/office/drawing/2014/main" val="6563484"/>
                  </a:ext>
                </a:extLst>
              </a:tr>
              <a:tr h="108181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 introduced to the use of symbols and letters to represent variables and unknowns in mathematical situations that they already understand (non-statutory guidance)</a:t>
                      </a:r>
                    </a:p>
                  </a:txBody>
                  <a:tcPr anchor="ctr"/>
                </a:tc>
                <a:extLst>
                  <a:ext uri="{0D108BD9-81ED-4DB2-BD59-A6C34878D82A}">
                    <a16:rowId xmlns:a16="http://schemas.microsoft.com/office/drawing/2014/main" val="854264206"/>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526</TotalTime>
  <Words>5316</Words>
  <Application>Microsoft Office PowerPoint</Application>
  <PresentationFormat>Widescreen</PresentationFormat>
  <Paragraphs>372</Paragraphs>
  <Slides>32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Myriad Pro</vt:lpstr>
      <vt:lpstr>Times New Roman</vt:lpstr>
      <vt:lpstr>Custom Design</vt:lpstr>
      <vt:lpstr>Using a letter to represent unknowns</vt:lpstr>
      <vt:lpstr>About this resource</vt:lpstr>
      <vt:lpstr>About this resource</vt:lpstr>
      <vt:lpstr>Where does this fit in?</vt:lpstr>
      <vt:lpstr>Where does this fit in?</vt:lpstr>
      <vt:lpstr>What do students need to understand?</vt:lpstr>
      <vt:lpstr>Why is this key idea important? </vt:lpstr>
      <vt:lpstr>Prior learning</vt:lpstr>
      <vt:lpstr>Checking prior learning</vt:lpstr>
      <vt:lpstr>Checking prior learning (1)</vt:lpstr>
      <vt:lpstr>Checking prior learning (2)</vt:lpstr>
      <vt:lpstr>Common difficulties and misconceptions</vt:lpstr>
      <vt:lpstr>Common difficulties and misconceptions (1)</vt:lpstr>
      <vt:lpstr>Understand that unknown quantities can be named and operated on</vt:lpstr>
      <vt:lpstr>Understand that unknown quantities can be named and operated on</vt:lpstr>
      <vt:lpstr>Understand that unknown quantities can be named and operated on</vt:lpstr>
      <vt:lpstr>Understand that unknown quantities can be named and operated on</vt:lpstr>
      <vt:lpstr>Understand that unknown quantities can be named and operated on</vt:lpstr>
      <vt:lpstr>Understand that a letter stands for a variable and can take a range of values</vt:lpstr>
      <vt:lpstr>Understand that a letter stands for a variable and can take a range of values</vt:lpstr>
      <vt:lpstr>Understand that a letter stands for a variable and can take a range of values</vt:lpstr>
      <vt:lpstr>Understand that a letter stands for a variable and can take a range of values</vt:lpstr>
      <vt:lpstr>Understand that a letter stands for a variable and can take a range of values</vt:lpstr>
      <vt:lpstr>Reflection questions</vt:lpstr>
      <vt:lpstr>PowerPoint Presentation</vt:lpstr>
      <vt:lpstr>Appendices</vt:lpstr>
      <vt:lpstr>Key vocabulary (1)</vt:lpstr>
      <vt:lpstr>Key vocabulary (2)</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letter to represent unknowns</dc:title>
  <dc:creator>Rebecca Donaldson</dc:creator>
  <cp:lastModifiedBy>Steve McCormack</cp:lastModifiedBy>
  <cp:revision>5</cp:revision>
  <dcterms:created xsi:type="dcterms:W3CDTF">2021-05-05T10:17:50Z</dcterms:created>
  <dcterms:modified xsi:type="dcterms:W3CDTF">2021-09-20T15:03:03Z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