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7" r:id="rId2"/>
    <p:sldId id="258" r:id="rId3"/>
    <p:sldId id="263" r:id="rId4"/>
    <p:sldId id="259" r:id="rId5"/>
    <p:sldId id="277" r:id="rId6"/>
    <p:sldId id="266" r:id="rId7"/>
    <p:sldId id="262" r:id="rId8"/>
    <p:sldId id="264" r:id="rId9"/>
    <p:sldId id="267" r:id="rId10"/>
    <p:sldId id="268" r:id="rId11"/>
    <p:sldId id="269" r:id="rId12"/>
    <p:sldId id="271" r:id="rId13"/>
    <p:sldId id="272" r:id="rId14"/>
    <p:sldId id="273" r:id="rId15"/>
    <p:sldId id="274" r:id="rId16"/>
    <p:sldId id="275" r:id="rId17"/>
    <p:sldId id="27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1794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3B9322-AD81-4571-8454-FB93C9D68F3D}" type="datetimeFigureOut">
              <a:rPr lang="en-GB" smtClean="0"/>
              <a:pPr/>
              <a:t>08/04/2013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600F3A-8C74-4D31-9406-109F3BDCD1E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ea typeface="ＭＳ Ｐゴシック" pitchFamily="-84" charset="-128"/>
            </a:endParaRPr>
          </a:p>
        </p:txBody>
      </p:sp>
      <p:sp>
        <p:nvSpPr>
          <p:cNvPr id="134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1DC3BAB-2A63-49F3-8C0D-835F492F6321}" type="slidenum">
              <a:rPr lang="en-GB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00F3A-8C74-4D31-9406-109F3BDCD1EE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00F3A-8C74-4D31-9406-109F3BDCD1EE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00F3A-8C74-4D31-9406-109F3BDCD1EE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ea typeface="ＭＳ Ｐゴシック" pitchFamily="-84" charset="-128"/>
            </a:endParaRPr>
          </a:p>
        </p:txBody>
      </p:sp>
      <p:sp>
        <p:nvSpPr>
          <p:cNvPr id="134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1DC3BAB-2A63-49F3-8C0D-835F492F6321}" type="slidenum">
              <a:rPr lang="en-GB">
                <a:solidFill>
                  <a:prstClr val="black"/>
                </a:solidFill>
              </a:rPr>
              <a:pPr/>
              <a:t>13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00F3A-8C74-4D31-9406-109F3BDCD1EE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ea typeface="ＭＳ Ｐゴシック" pitchFamily="-84" charset="-128"/>
            </a:endParaRPr>
          </a:p>
        </p:txBody>
      </p:sp>
      <p:sp>
        <p:nvSpPr>
          <p:cNvPr id="134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1DC3BAB-2A63-49F3-8C0D-835F492F6321}" type="slidenum">
              <a:rPr lang="en-GB">
                <a:solidFill>
                  <a:prstClr val="black"/>
                </a:solidFill>
              </a:rPr>
              <a:pPr/>
              <a:t>15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dirty="0" smtClean="0"/>
              <a:t>Good practice in primary mathematics: evidence from 20 successful schools </a:t>
            </a:r>
            <a:r>
              <a:rPr lang="en-GB" sz="1200" dirty="0" smtClean="0"/>
              <a:t>Nov 2011 </a:t>
            </a:r>
            <a:r>
              <a:rPr lang="en-GB" sz="1200" dirty="0" err="1" smtClean="0"/>
              <a:t>Ofsted</a:t>
            </a:r>
            <a:endParaRPr lang="en-GB" sz="1200" dirty="0" smtClean="0"/>
          </a:p>
          <a:p>
            <a:endParaRPr lang="en-GB" dirty="0" smtClean="0"/>
          </a:p>
          <a:p>
            <a:r>
              <a:rPr lang="en-GB" dirty="0" smtClean="0"/>
              <a:t>http://www.ofsted.gov.uk/resources/good-practice-primary-mathematics-evidence-20-successful-schools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00F3A-8C74-4D31-9406-109F3BDCD1EE}" type="slidenum">
              <a:rPr lang="en-GB" smtClean="0"/>
              <a:pPr/>
              <a:t>16</a:t>
            </a:fld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00F3A-8C74-4D31-9406-109F3BDCD1EE}" type="slidenum">
              <a:rPr lang="en-GB" smtClean="0"/>
              <a:pPr/>
              <a:t>17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00F3A-8C74-4D31-9406-109F3BDCD1EE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ea typeface="ＭＳ Ｐゴシック" pitchFamily="-84" charset="-128"/>
            </a:endParaRPr>
          </a:p>
        </p:txBody>
      </p:sp>
      <p:sp>
        <p:nvSpPr>
          <p:cNvPr id="134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1DC3BAB-2A63-49F3-8C0D-835F492F6321}" type="slidenum">
              <a:rPr lang="en-GB">
                <a:solidFill>
                  <a:prstClr val="black"/>
                </a:solidFill>
              </a:rPr>
              <a:pPr/>
              <a:t>3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00F3A-8C74-4D31-9406-109F3BDCD1EE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00F3A-8C74-4D31-9406-109F3BDCD1EE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00F3A-8C74-4D31-9406-109F3BDCD1EE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00F3A-8C74-4D31-9406-109F3BDCD1EE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ea typeface="ＭＳ Ｐゴシック" pitchFamily="-84" charset="-128"/>
            </a:endParaRPr>
          </a:p>
        </p:txBody>
      </p:sp>
      <p:sp>
        <p:nvSpPr>
          <p:cNvPr id="134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1DC3BAB-2A63-49F3-8C0D-835F492F6321}" type="slidenum">
              <a:rPr lang="en-GB">
                <a:solidFill>
                  <a:prstClr val="black"/>
                </a:solidFill>
              </a:rPr>
              <a:pPr/>
              <a:t>8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00F3A-8C74-4D31-9406-109F3BDCD1EE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1500" y="4006850"/>
            <a:ext cx="3222625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icture 26"/>
          <p:cNvSpPr>
            <a:spLocks noChangeAspect="1" noChangeArrowheads="1"/>
          </p:cNvSpPr>
          <p:nvPr userDrawn="1"/>
        </p:nvSpPr>
        <p:spPr bwMode="auto">
          <a:xfrm>
            <a:off x="2987675" y="6165850"/>
            <a:ext cx="5970588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srgbClr val="000000"/>
              </a:solidFill>
              <a:ea typeface="ＭＳ Ｐゴシック" pitchFamily="-84" charset="-128"/>
            </a:endParaRP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66725" y="341313"/>
            <a:ext cx="7239000" cy="7588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66725" y="1255713"/>
            <a:ext cx="7239000" cy="1600200"/>
          </a:xfrm>
        </p:spPr>
        <p:txBody>
          <a:bodyPr/>
          <a:lstStyle>
            <a:lvl1pPr marL="0" indent="0">
              <a:defRPr sz="35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>
              <a:solidFill>
                <a:srgbClr val="99CCCC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2627313" y="6248400"/>
            <a:ext cx="6408737" cy="457200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>
              <a:solidFill>
                <a:srgbClr val="99CCCC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833E0E-C621-4FAD-BEA3-28B005805174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301625"/>
            <a:ext cx="1981200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01625"/>
            <a:ext cx="57912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EECD54-5AFE-4A77-8A9D-DAA37A60A147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2CC7C2-E1F6-4D0D-B0A6-9B8EAA968364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7EA6B-914D-44A2-8E9C-C0DC80D31DC3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827213"/>
            <a:ext cx="3884613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9013" y="1827213"/>
            <a:ext cx="38846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F3BD51-E520-404D-8239-A1645F30B363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923F1E-B999-49BB-8CFC-0A7150452067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2D5122-A912-48AC-9450-83A9B65CB293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DCB537-B3A8-46EC-8C2E-AA12C3160363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6D0661-D316-4DEB-BA08-1FCA45821EFD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CAA20-E1F0-4133-996F-3A3F0C43439F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029450" y="142875"/>
            <a:ext cx="2011363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01625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2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827213"/>
            <a:ext cx="792162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301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EBC344-17E3-4087-8D4C-A5FAF4EAE7F7}" type="slidenum">
              <a:rPr lang="en-GB">
                <a:solidFill>
                  <a:srgbClr val="000000"/>
                </a:solidFill>
                <a:ea typeface="ＭＳ Ｐゴシック" pitchFamily="-8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  <a:ea typeface="ＭＳ Ｐゴシック" pitchFamily="-84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pitchFamily="34" charset="0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8C"/>
        </a:buClr>
        <a:buFont typeface="Arial" pitchFamily="34" charset="0"/>
        <a:buChar char="●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8C"/>
        </a:buClr>
        <a:buFont typeface="Arial" pitchFamily="34" charset="0"/>
        <a:buChar char="–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●"/>
        <a:defRPr sz="19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pitchFamily="34" charset="0"/>
        <a:buChar char="●"/>
        <a:defRPr sz="19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6"/>
          <p:cNvSpPr>
            <a:spLocks noGrp="1" noChangeArrowheads="1"/>
          </p:cNvSpPr>
          <p:nvPr>
            <p:ph type="ctrTitle"/>
          </p:nvPr>
        </p:nvSpPr>
        <p:spPr>
          <a:xfrm>
            <a:off x="466725" y="908050"/>
            <a:ext cx="7239000" cy="758825"/>
          </a:xfrm>
        </p:spPr>
        <p:txBody>
          <a:bodyPr/>
          <a:lstStyle/>
          <a:p>
            <a:r>
              <a:rPr lang="en-US" dirty="0" smtClean="0">
                <a:ea typeface="ＭＳ Ｐゴシック" pitchFamily="-84" charset="-128"/>
              </a:rPr>
              <a:t>Progression in Multiplication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1625"/>
            <a:ext cx="7924800" cy="1143000"/>
          </a:xfrm>
        </p:spPr>
        <p:txBody>
          <a:bodyPr anchor="ctr"/>
          <a:lstStyle/>
          <a:p>
            <a:r>
              <a:rPr lang="en-GB" dirty="0" smtClean="0"/>
              <a:t>Representing multiplication </a:t>
            </a:r>
            <a:br>
              <a:rPr lang="en-GB" dirty="0" smtClean="0"/>
            </a:br>
            <a:r>
              <a:rPr lang="en-GB" dirty="0" smtClean="0"/>
              <a:t>in an array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GB" dirty="0" smtClean="0"/>
              <a:t>Notice how Sam represents the array where the size of the number being multiplied appears in the rows.</a:t>
            </a:r>
          </a:p>
          <a:p>
            <a:pPr marL="0" indent="0"/>
            <a:endParaRPr lang="en-GB" dirty="0" smtClean="0"/>
          </a:p>
          <a:p>
            <a:pPr marL="0" indent="0"/>
            <a:r>
              <a:rPr lang="en-GB" dirty="0" smtClean="0"/>
              <a:t>Is it necessary to be consistent in how the array is orientated?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2CC7C2-E1F6-4D0D-B0A6-9B8EAA968364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924800" cy="1143000"/>
          </a:xfrm>
        </p:spPr>
        <p:txBody>
          <a:bodyPr anchor="ctr"/>
          <a:lstStyle/>
          <a:p>
            <a:r>
              <a:rPr lang="en-GB" dirty="0" err="1" smtClean="0"/>
              <a:t>Commutativity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315199" cy="4114800"/>
          </a:xfrm>
        </p:spPr>
        <p:txBody>
          <a:bodyPr/>
          <a:lstStyle/>
          <a:p>
            <a:pPr marL="0" indent="0"/>
            <a:r>
              <a:rPr lang="en-GB" dirty="0" smtClean="0"/>
              <a:t>Sam says:</a:t>
            </a:r>
          </a:p>
          <a:p>
            <a:pPr marL="530225" indent="0"/>
            <a:r>
              <a:rPr lang="en-GB" i="1" dirty="0" smtClean="0"/>
              <a:t>“I want them to understand the commutative law of multiplication that 4 x 3 is the same as 3 x 4 with the same total of 12”.</a:t>
            </a:r>
            <a:r>
              <a:rPr lang="en-GB" dirty="0" smtClean="0"/>
              <a:t> </a:t>
            </a:r>
          </a:p>
          <a:p>
            <a:pPr marL="0" indent="0"/>
            <a:endParaRPr lang="en-GB" dirty="0" smtClean="0"/>
          </a:p>
          <a:p>
            <a:pPr marL="0" indent="0"/>
            <a:r>
              <a:rPr lang="en-GB" dirty="0" smtClean="0"/>
              <a:t>How does the structure of the array support this?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2CC7C2-E1F6-4D0D-B0A6-9B8EAA968364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924800" cy="1143000"/>
          </a:xfrm>
        </p:spPr>
        <p:txBody>
          <a:bodyPr anchor="ctr"/>
          <a:lstStyle/>
          <a:p>
            <a:r>
              <a:rPr lang="en-GB" dirty="0" smtClean="0"/>
              <a:t>The position of </a:t>
            </a:r>
            <a:br>
              <a:rPr lang="en-GB" dirty="0" smtClean="0"/>
            </a:br>
            <a:r>
              <a:rPr lang="en-GB" dirty="0" smtClean="0"/>
              <a:t>the equals sign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GB" dirty="0" smtClean="0"/>
              <a:t>Notice how the children are confident in using the equals sign at the start of the number sentence and are developing fluency and flexibility.</a:t>
            </a:r>
          </a:p>
          <a:p>
            <a:endParaRPr lang="en-GB" dirty="0" smtClean="0"/>
          </a:p>
          <a:p>
            <a:r>
              <a:rPr lang="en-GB" dirty="0" smtClean="0"/>
              <a:t>10 = 5 x 2 	 20 = 5 x 4</a:t>
            </a:r>
          </a:p>
          <a:p>
            <a:r>
              <a:rPr lang="en-GB" dirty="0" smtClean="0"/>
              <a:t>10 = 2 x 5		 20 = 4 x 5</a:t>
            </a:r>
          </a:p>
          <a:p>
            <a:r>
              <a:rPr lang="en-GB" dirty="0" smtClean="0"/>
              <a:t>    				</a:t>
            </a:r>
          </a:p>
          <a:p>
            <a:r>
              <a:rPr lang="en-GB" dirty="0" smtClean="0"/>
              <a:t>					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2CC7C2-E1F6-4D0D-B0A6-9B8EAA968364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6"/>
          <p:cNvSpPr>
            <a:spLocks noGrp="1" noChangeArrowheads="1"/>
          </p:cNvSpPr>
          <p:nvPr>
            <p:ph type="ctrTitle"/>
          </p:nvPr>
        </p:nvSpPr>
        <p:spPr>
          <a:xfrm>
            <a:off x="228600" y="1295400"/>
            <a:ext cx="7239000" cy="758825"/>
          </a:xfrm>
        </p:spPr>
        <p:txBody>
          <a:bodyPr/>
          <a:lstStyle/>
          <a:p>
            <a:r>
              <a:rPr lang="en-GB" dirty="0" smtClean="0"/>
              <a:t>Grid multiplication as an interim step</a:t>
            </a:r>
            <a:br>
              <a:rPr lang="en-GB" dirty="0" smtClean="0"/>
            </a:br>
            <a:endParaRPr lang="en-US" dirty="0" smtClean="0">
              <a:ea typeface="ＭＳ Ｐゴシック" pitchFamily="-84" charset="-128"/>
            </a:endParaRPr>
          </a:p>
        </p:txBody>
      </p:sp>
      <p:sp>
        <p:nvSpPr>
          <p:cNvPr id="4099" name="Rectangle 47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682750"/>
            <a:ext cx="7239000" cy="1600200"/>
          </a:xfrm>
        </p:spPr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US" dirty="0" smtClean="0">
              <a:ea typeface="ＭＳ Ｐゴシック" pitchFamily="-8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1625"/>
            <a:ext cx="7924800" cy="1143000"/>
          </a:xfrm>
        </p:spPr>
        <p:txBody>
          <a:bodyPr anchor="ctr"/>
          <a:lstStyle/>
          <a:p>
            <a:r>
              <a:rPr lang="en-GB" dirty="0" smtClean="0"/>
              <a:t>Use of place value counters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Notice how the place value counters:</a:t>
            </a:r>
          </a:p>
          <a:p>
            <a:endParaRPr lang="en-GB" sz="1600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Enable the children to represent 34;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Support construction of the array;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Support understanding  the grid method.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2CC7C2-E1F6-4D0D-B0A6-9B8EAA968364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14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6"/>
          <p:cNvSpPr>
            <a:spLocks noGrp="1" noChangeArrowheads="1"/>
          </p:cNvSpPr>
          <p:nvPr>
            <p:ph type="ctrTitle"/>
          </p:nvPr>
        </p:nvSpPr>
        <p:spPr>
          <a:xfrm>
            <a:off x="0" y="1600200"/>
            <a:ext cx="7239000" cy="758825"/>
          </a:xfrm>
        </p:spPr>
        <p:txBody>
          <a:bodyPr/>
          <a:lstStyle/>
          <a:p>
            <a:r>
              <a:rPr lang="en-GB" dirty="0" smtClean="0"/>
              <a:t>Moving from grid to a column method</a:t>
            </a:r>
            <a:br>
              <a:rPr lang="en-GB" dirty="0" smtClean="0"/>
            </a:br>
            <a:endParaRPr lang="en-US" dirty="0" smtClean="0">
              <a:ea typeface="ＭＳ Ｐゴシック" pitchFamily="-84" charset="-128"/>
            </a:endParaRPr>
          </a:p>
        </p:txBody>
      </p:sp>
      <p:sp>
        <p:nvSpPr>
          <p:cNvPr id="4099" name="Rectangle 47"/>
          <p:cNvSpPr>
            <a:spLocks noGrp="1" noChangeArrowheads="1"/>
          </p:cNvSpPr>
          <p:nvPr>
            <p:ph type="subTitle" idx="1"/>
          </p:nvPr>
        </p:nvSpPr>
        <p:spPr>
          <a:xfrm>
            <a:off x="152400" y="1606550"/>
            <a:ext cx="7239000" cy="1600200"/>
          </a:xfrm>
        </p:spPr>
        <p:txBody>
          <a:bodyPr/>
          <a:lstStyle/>
          <a:p>
            <a:endParaRPr lang="en-GB" dirty="0" smtClean="0"/>
          </a:p>
          <a:p>
            <a:endParaRPr lang="en-US" dirty="0" smtClean="0">
              <a:ea typeface="ＭＳ Ｐゴシック" pitchFamily="-8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1625"/>
            <a:ext cx="7924800" cy="1143000"/>
          </a:xfrm>
        </p:spPr>
        <p:txBody>
          <a:bodyPr/>
          <a:lstStyle/>
          <a:p>
            <a:r>
              <a:rPr lang="en-GB" dirty="0" smtClean="0"/>
              <a:t>Linking the grid method </a:t>
            </a:r>
            <a:br>
              <a:rPr lang="en-GB" dirty="0" smtClean="0"/>
            </a:br>
            <a:r>
              <a:rPr lang="en-GB" dirty="0" smtClean="0"/>
              <a:t>and formal algorithm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2CC7C2-E1F6-4D0D-B0A6-9B8EAA968364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16</a:t>
            </a:fld>
            <a:endParaRPr lang="en-GB">
              <a:solidFill>
                <a:srgbClr val="00000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90600" y="2133600"/>
          <a:ext cx="6705600" cy="2209800"/>
        </p:xfrm>
        <a:graphic>
          <a:graphicData uri="http://schemas.openxmlformats.org/drawingml/2006/table">
            <a:tbl>
              <a:tblPr/>
              <a:tblGrid>
                <a:gridCol w="456026"/>
                <a:gridCol w="598080"/>
                <a:gridCol w="598080"/>
                <a:gridCol w="492347"/>
                <a:gridCol w="2421377"/>
                <a:gridCol w="861203"/>
                <a:gridCol w="1278487"/>
              </a:tblGrid>
              <a:tr h="441960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rgbClr val="000000"/>
                        </a:solidFill>
                        <a:latin typeface="Tahoma"/>
                        <a:ea typeface="Times New Roman"/>
                        <a:cs typeface="Tahoma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rgbClr val="000000"/>
                        </a:solidFill>
                        <a:latin typeface="Tahoma"/>
                        <a:ea typeface="Times New Roman"/>
                        <a:cs typeface="Tahoma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>
                        <a:solidFill>
                          <a:srgbClr val="000000"/>
                        </a:solidFill>
                        <a:latin typeface="Tahoma"/>
                        <a:ea typeface="Times New Roman"/>
                        <a:cs typeface="Tahoma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ahoma"/>
                        </a:rPr>
                        <a:t>   246</a:t>
                      </a:r>
                      <a:endParaRPr lang="en-GB" sz="1200" dirty="0">
                        <a:solidFill>
                          <a:srgbClr val="000000"/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19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ahoma"/>
                        </a:rPr>
                        <a:t>x</a:t>
                      </a:r>
                      <a:endParaRPr lang="en-GB" sz="1200">
                        <a:solidFill>
                          <a:srgbClr val="000000"/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ahoma"/>
                        </a:rPr>
                        <a:t>200</a:t>
                      </a:r>
                      <a:endParaRPr lang="en-GB" sz="1200">
                        <a:solidFill>
                          <a:srgbClr val="000000"/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ahoma"/>
                        </a:rPr>
                        <a:t>40</a:t>
                      </a:r>
                      <a:endParaRPr lang="en-GB" sz="1200">
                        <a:solidFill>
                          <a:srgbClr val="000000"/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ahoma"/>
                        </a:rPr>
                        <a:t>6</a:t>
                      </a:r>
                      <a:endParaRPr lang="en-GB" sz="1200">
                        <a:solidFill>
                          <a:srgbClr val="000000"/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200">
                        <a:solidFill>
                          <a:srgbClr val="000000"/>
                        </a:solidFill>
                        <a:latin typeface="Tahoma"/>
                        <a:ea typeface="Times New Roman"/>
                        <a:cs typeface="Tahom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>
                        <a:solidFill>
                          <a:srgbClr val="000000"/>
                        </a:solidFill>
                        <a:latin typeface="Tahoma"/>
                        <a:ea typeface="Times New Roman"/>
                        <a:cs typeface="Tahoma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ahoma"/>
                        </a:rPr>
                        <a:t>x </a:t>
                      </a:r>
                      <a:r>
                        <a:rPr lang="en-GB" sz="1200" u="sng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ahoma"/>
                        </a:rPr>
                        <a:t>  37</a:t>
                      </a:r>
                      <a:endParaRPr lang="en-GB" sz="1200">
                        <a:solidFill>
                          <a:srgbClr val="000000"/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19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ahoma"/>
                        </a:rPr>
                        <a:t>30</a:t>
                      </a:r>
                      <a:endParaRPr lang="en-GB" sz="1200">
                        <a:solidFill>
                          <a:srgbClr val="000000"/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ahoma"/>
                        </a:rPr>
                        <a:t>6000</a:t>
                      </a:r>
                      <a:endParaRPr lang="en-GB" sz="1200">
                        <a:solidFill>
                          <a:srgbClr val="000000"/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ahoma"/>
                        </a:rPr>
                        <a:t>1200</a:t>
                      </a:r>
                      <a:endParaRPr lang="en-GB" sz="1200">
                        <a:solidFill>
                          <a:srgbClr val="000000"/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ahoma"/>
                        </a:rPr>
                        <a:t>180</a:t>
                      </a:r>
                      <a:endParaRPr lang="en-GB" sz="1200">
                        <a:solidFill>
                          <a:srgbClr val="000000"/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ahoma"/>
                        </a:rPr>
                        <a:t>6000+1200+180 = 7380</a:t>
                      </a:r>
                      <a:endParaRPr lang="en-GB" sz="1200">
                        <a:solidFill>
                          <a:srgbClr val="000000"/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ahoma"/>
                          <a:sym typeface="Symbol"/>
                        </a:rPr>
                        <a:t></a:t>
                      </a:r>
                      <a:endParaRPr lang="en-GB" sz="1200">
                        <a:solidFill>
                          <a:srgbClr val="000000"/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ahoma"/>
                        </a:rPr>
                        <a:t>  7380</a:t>
                      </a:r>
                      <a:endParaRPr lang="en-GB" sz="1200" dirty="0">
                        <a:solidFill>
                          <a:srgbClr val="000000"/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19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ahoma"/>
                        </a:rPr>
                        <a:t>7</a:t>
                      </a:r>
                      <a:endParaRPr lang="en-GB" sz="1200">
                        <a:solidFill>
                          <a:srgbClr val="000000"/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ahoma"/>
                        </a:rPr>
                        <a:t>1400</a:t>
                      </a:r>
                      <a:endParaRPr lang="en-GB" sz="1200">
                        <a:solidFill>
                          <a:srgbClr val="000000"/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ahoma"/>
                        </a:rPr>
                        <a:t>280</a:t>
                      </a:r>
                      <a:endParaRPr lang="en-GB" sz="1200">
                        <a:solidFill>
                          <a:srgbClr val="000000"/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ahoma"/>
                        </a:rPr>
                        <a:t>42</a:t>
                      </a:r>
                      <a:endParaRPr lang="en-GB" sz="1200">
                        <a:solidFill>
                          <a:srgbClr val="000000"/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ahoma"/>
                        </a:rPr>
                        <a:t>   1400+280+42 = 1722</a:t>
                      </a:r>
                      <a:endParaRPr lang="en-GB" sz="1200">
                        <a:solidFill>
                          <a:srgbClr val="000000"/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ahoma"/>
                          <a:sym typeface="Symbol"/>
                        </a:rPr>
                        <a:t></a:t>
                      </a:r>
                      <a:endParaRPr lang="en-GB" sz="1200">
                        <a:solidFill>
                          <a:srgbClr val="000000"/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ahoma"/>
                        </a:rPr>
                        <a:t> </a:t>
                      </a:r>
                      <a:r>
                        <a:rPr lang="en-GB" sz="1200" u="sng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ahoma"/>
                        </a:rPr>
                        <a:t> 1722</a:t>
                      </a:r>
                      <a:endParaRPr lang="en-GB" sz="1200">
                        <a:solidFill>
                          <a:srgbClr val="000000"/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1960"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endParaRPr lang="en-GB" sz="1200">
                        <a:solidFill>
                          <a:srgbClr val="000000"/>
                        </a:solidFill>
                        <a:latin typeface="Tahoma"/>
                        <a:ea typeface="Times New Roman"/>
                        <a:cs typeface="Tahoma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endParaRPr lang="en-GB" sz="1200">
                        <a:solidFill>
                          <a:srgbClr val="000000"/>
                        </a:solidFill>
                        <a:latin typeface="Tahoma"/>
                        <a:ea typeface="Times New Roman"/>
                        <a:cs typeface="Tahoma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endParaRPr lang="en-GB" sz="1200">
                        <a:solidFill>
                          <a:srgbClr val="000000"/>
                        </a:solidFill>
                        <a:latin typeface="Tahoma"/>
                        <a:ea typeface="Times New Roman"/>
                        <a:cs typeface="Tahoma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endParaRPr lang="en-GB" sz="1200">
                        <a:solidFill>
                          <a:srgbClr val="000000"/>
                        </a:solidFill>
                        <a:latin typeface="Tahoma"/>
                        <a:ea typeface="Times New Roman"/>
                        <a:cs typeface="Tahoma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ahoma"/>
                        </a:rPr>
                        <a:t>Answer  246x37 = 9102</a:t>
                      </a:r>
                      <a:endParaRPr lang="en-GB" sz="1200">
                        <a:solidFill>
                          <a:srgbClr val="000000"/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endParaRPr lang="en-GB" sz="1200">
                        <a:solidFill>
                          <a:srgbClr val="000000"/>
                        </a:solidFill>
                        <a:latin typeface="Tahoma"/>
                        <a:ea typeface="Times New Roman"/>
                        <a:cs typeface="Tahoma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ahoma"/>
                        </a:rPr>
                        <a:t>  9102</a:t>
                      </a:r>
                      <a:endParaRPr lang="en-GB" sz="1200" dirty="0">
                        <a:solidFill>
                          <a:srgbClr val="000000"/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143000" y="1752600"/>
          <a:ext cx="5808980" cy="381000"/>
        </p:xfrm>
        <a:graphic>
          <a:graphicData uri="http://schemas.openxmlformats.org/drawingml/2006/table">
            <a:tbl>
              <a:tblPr/>
              <a:tblGrid>
                <a:gridCol w="1857783"/>
                <a:gridCol w="3951197"/>
              </a:tblGrid>
              <a:tr h="381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i="1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ahoma"/>
                        </a:rPr>
                        <a:t>The grid method</a:t>
                      </a:r>
                      <a:endParaRPr lang="en-GB" sz="1200" dirty="0">
                        <a:solidFill>
                          <a:srgbClr val="000000"/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 i="1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ahoma"/>
                        </a:rPr>
                        <a:t>The formal algorithm</a:t>
                      </a:r>
                      <a:endParaRPr lang="en-GB" sz="1200" dirty="0">
                        <a:solidFill>
                          <a:srgbClr val="000000"/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81000" y="4267200"/>
            <a:ext cx="86106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Source : </a:t>
            </a:r>
            <a:r>
              <a:rPr lang="en-GB" sz="1200" b="1" dirty="0" smtClean="0"/>
              <a:t>Good practice in primary mathematics: evidence from 20 successful schools </a:t>
            </a:r>
            <a:r>
              <a:rPr lang="en-GB" sz="1200" dirty="0" smtClean="0"/>
              <a:t>Nov 2011 </a:t>
            </a:r>
            <a:r>
              <a:rPr lang="en-GB" sz="1200" dirty="0" err="1" smtClean="0"/>
              <a:t>Ofsted</a:t>
            </a:r>
            <a:endParaRPr lang="en-GB" sz="1200" dirty="0" smtClean="0"/>
          </a:p>
          <a:p>
            <a:endParaRPr lang="en-GB" sz="1400" dirty="0" smtClean="0"/>
          </a:p>
          <a:p>
            <a:r>
              <a:rPr lang="en-GB" sz="2000" dirty="0" smtClean="0"/>
              <a:t>Notice how </a:t>
            </a:r>
            <a:r>
              <a:rPr lang="en-GB" sz="2000" smtClean="0"/>
              <a:t>the </a:t>
            </a:r>
            <a:r>
              <a:rPr lang="en-GB" sz="2000" smtClean="0"/>
              <a:t>order of </a:t>
            </a:r>
            <a:r>
              <a:rPr lang="en-GB" sz="2000" dirty="0" smtClean="0"/>
              <a:t>the numbers in the grid reflects the order of the numbers on the formal algorithm.</a:t>
            </a:r>
          </a:p>
          <a:p>
            <a:endParaRPr lang="en-GB" sz="1600" dirty="0" smtClean="0"/>
          </a:p>
          <a:p>
            <a:r>
              <a:rPr lang="en-GB" sz="2000" dirty="0" smtClean="0"/>
              <a:t>Consider how the teacher in the video supports children in transferring conceptual understanding from the grid to the formal algorithm. </a:t>
            </a:r>
          </a:p>
          <a:p>
            <a:r>
              <a:rPr lang="en-GB" sz="2000" dirty="0" smtClean="0"/>
              <a:t>How does this support the development of fluency? </a:t>
            </a:r>
            <a:r>
              <a:rPr lang="en-GB" sz="1600" dirty="0" smtClean="0"/>
              <a:t> </a:t>
            </a:r>
          </a:p>
          <a:p>
            <a:endParaRPr lang="en-GB" sz="1600" dirty="0" smtClean="0"/>
          </a:p>
          <a:p>
            <a:endParaRPr lang="en-GB" sz="1600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1625"/>
            <a:ext cx="7924800" cy="1143000"/>
          </a:xfrm>
        </p:spPr>
        <p:txBody>
          <a:bodyPr/>
          <a:lstStyle/>
          <a:p>
            <a:r>
              <a:rPr lang="en-GB" dirty="0" smtClean="0"/>
              <a:t>What’s the same?</a:t>
            </a:r>
            <a:br>
              <a:rPr lang="en-GB" dirty="0" smtClean="0"/>
            </a:br>
            <a:r>
              <a:rPr lang="en-GB" dirty="0" smtClean="0"/>
              <a:t>What’s different 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575" y="1905000"/>
            <a:ext cx="7921625" cy="4114800"/>
          </a:xfrm>
        </p:spPr>
        <p:txBody>
          <a:bodyPr/>
          <a:lstStyle/>
          <a:p>
            <a:pPr marL="0" indent="0"/>
            <a:r>
              <a:rPr lang="en-GB" sz="2800" dirty="0" smtClean="0"/>
              <a:t>How does asking the question </a:t>
            </a:r>
            <a:r>
              <a:rPr lang="en-GB" sz="2800" i="1" dirty="0" smtClean="0"/>
              <a:t>“What’s  the same, what’s different?”</a:t>
            </a:r>
            <a:r>
              <a:rPr lang="en-GB" sz="2800" dirty="0" smtClean="0"/>
              <a:t> support children in moving from the grid to the column method?</a:t>
            </a:r>
          </a:p>
          <a:p>
            <a:endParaRPr lang="en-GB" sz="2800" dirty="0" smtClean="0"/>
          </a:p>
          <a:p>
            <a:pPr marL="0" indent="0"/>
            <a:r>
              <a:rPr lang="en-GB" sz="2800" dirty="0" smtClean="0"/>
              <a:t>Notice also the choice of numbers: there is no repetition in the digits in order that children can match the same numbers in the grid method and formal algorithm.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2CC7C2-E1F6-4D0D-B0A6-9B8EAA968364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17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1625"/>
            <a:ext cx="7924800" cy="1143000"/>
          </a:xfrm>
        </p:spPr>
        <p:txBody>
          <a:bodyPr anchor="ctr"/>
          <a:lstStyle/>
          <a:p>
            <a:r>
              <a:rPr lang="en-GB" dirty="0" smtClean="0"/>
              <a:t>Areas addressed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775" y="1676400"/>
            <a:ext cx="8226425" cy="41148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sz="2600" b="1" dirty="0" smtClean="0"/>
              <a:t>Multiple Representations </a:t>
            </a:r>
          </a:p>
          <a:p>
            <a:r>
              <a:rPr lang="en-GB" sz="2600" b="1" dirty="0" smtClean="0"/>
              <a:t>	Representing multiplication in Key Stage 1</a:t>
            </a:r>
          </a:p>
          <a:p>
            <a:endParaRPr lang="en-GB" sz="2600" b="1" dirty="0" smtClean="0"/>
          </a:p>
          <a:p>
            <a:pPr>
              <a:buFont typeface="Arial" pitchFamily="34" charset="0"/>
              <a:buChar char="•"/>
            </a:pPr>
            <a:r>
              <a:rPr lang="en-GB" sz="2600" b="1" dirty="0" smtClean="0"/>
              <a:t>The commutative law for multiplication</a:t>
            </a:r>
          </a:p>
          <a:p>
            <a:r>
              <a:rPr lang="en-GB" sz="2600" dirty="0" smtClean="0"/>
              <a:t>	</a:t>
            </a:r>
          </a:p>
          <a:p>
            <a:pPr>
              <a:buFont typeface="Arial" pitchFamily="34" charset="0"/>
              <a:buChar char="•"/>
            </a:pPr>
            <a:r>
              <a:rPr lang="en-GB" sz="2600" b="1" dirty="0" smtClean="0"/>
              <a:t>Grid multiplication as an interim step</a:t>
            </a:r>
          </a:p>
          <a:p>
            <a:r>
              <a:rPr lang="en-GB" sz="2600" dirty="0" smtClean="0"/>
              <a:t>	</a:t>
            </a:r>
          </a:p>
          <a:p>
            <a:pPr>
              <a:buFont typeface="Arial" pitchFamily="34" charset="0"/>
              <a:buChar char="•"/>
            </a:pPr>
            <a:r>
              <a:rPr lang="en-GB" sz="2600" b="1" dirty="0" smtClean="0"/>
              <a:t>Moving </a:t>
            </a:r>
            <a:r>
              <a:rPr lang="en-GB" sz="2600" b="1" smtClean="0"/>
              <a:t>from grid to a </a:t>
            </a:r>
            <a:r>
              <a:rPr lang="en-GB" sz="2600" b="1" dirty="0" smtClean="0"/>
              <a:t>column method</a:t>
            </a:r>
          </a:p>
          <a:p>
            <a:r>
              <a:rPr lang="en-GB" sz="2600" dirty="0" smtClean="0"/>
              <a:t>	</a:t>
            </a:r>
          </a:p>
          <a:p>
            <a:pPr>
              <a:buFont typeface="Arial" pitchFamily="34" charset="0"/>
              <a:buChar char="•"/>
            </a:pPr>
            <a:endParaRPr lang="en-GB" dirty="0" smtClean="0"/>
          </a:p>
          <a:p>
            <a:pPr>
              <a:buFont typeface="Arial" pitchFamily="34" charset="0"/>
              <a:buChar char="•"/>
            </a:pPr>
            <a:endParaRPr lang="en-GB" dirty="0" smtClean="0"/>
          </a:p>
          <a:p>
            <a:pPr>
              <a:buFont typeface="Arial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2CC7C2-E1F6-4D0D-B0A6-9B8EAA968364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6"/>
          <p:cNvSpPr>
            <a:spLocks noGrp="1" noChangeArrowheads="1"/>
          </p:cNvSpPr>
          <p:nvPr>
            <p:ph type="ctrTitle"/>
          </p:nvPr>
        </p:nvSpPr>
        <p:spPr>
          <a:xfrm>
            <a:off x="381000" y="2133600"/>
            <a:ext cx="7239000" cy="758825"/>
          </a:xfrm>
        </p:spPr>
        <p:txBody>
          <a:bodyPr/>
          <a:lstStyle/>
          <a:p>
            <a:r>
              <a:rPr lang="en-US" dirty="0" smtClean="0">
                <a:ea typeface="ＭＳ Ｐゴシック" pitchFamily="-84" charset="-128"/>
              </a:rPr>
              <a:t>Multiple Representations</a:t>
            </a:r>
            <a:br>
              <a:rPr lang="en-US" dirty="0" smtClean="0">
                <a:ea typeface="ＭＳ Ｐゴシック" pitchFamily="-84" charset="-128"/>
              </a:rPr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Representing multiplication in Key Stage 1</a:t>
            </a:r>
            <a:endParaRPr lang="en-US" dirty="0" smtClean="0">
              <a:ea typeface="ＭＳ Ｐゴシック" pitchFamily="-84" charset="-128"/>
            </a:endParaRPr>
          </a:p>
        </p:txBody>
      </p:sp>
      <p:sp>
        <p:nvSpPr>
          <p:cNvPr id="4099" name="Rectangle 47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810000"/>
            <a:ext cx="7239000" cy="1600200"/>
          </a:xfrm>
        </p:spPr>
        <p:txBody>
          <a:bodyPr/>
          <a:lstStyle/>
          <a:p>
            <a:endParaRPr lang="en-US" dirty="0" smtClean="0">
              <a:ea typeface="ＭＳ Ｐゴシック" pitchFamily="-8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1625"/>
            <a:ext cx="7924800" cy="1143000"/>
          </a:xfrm>
        </p:spPr>
        <p:txBody>
          <a:bodyPr anchor="ctr"/>
          <a:lstStyle/>
          <a:p>
            <a:r>
              <a:rPr lang="en-GB" dirty="0" smtClean="0"/>
              <a:t>Developing fluency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876800"/>
          </a:xfrm>
        </p:spPr>
        <p:txBody>
          <a:bodyPr/>
          <a:lstStyle/>
          <a:p>
            <a:pPr marL="0" indent="0"/>
            <a:r>
              <a:rPr lang="en-GB" dirty="0" smtClean="0"/>
              <a:t>The children have been counting in steps of 2, 5 and 10 and practising multiplication facts.</a:t>
            </a:r>
          </a:p>
          <a:p>
            <a:endParaRPr lang="en-GB" dirty="0" smtClean="0"/>
          </a:p>
          <a:p>
            <a:pPr marL="0" indent="0"/>
            <a:r>
              <a:rPr lang="en-GB" dirty="0" smtClean="0"/>
              <a:t>How is this supporting children’s fluency in multiplication?</a:t>
            </a:r>
          </a:p>
          <a:p>
            <a:endParaRPr lang="en-GB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2CC7C2-E1F6-4D0D-B0A6-9B8EAA968364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1625"/>
            <a:ext cx="7924800" cy="1143000"/>
          </a:xfrm>
        </p:spPr>
        <p:txBody>
          <a:bodyPr anchor="ctr"/>
          <a:lstStyle/>
          <a:p>
            <a:r>
              <a:rPr lang="en-GB" dirty="0" smtClean="0"/>
              <a:t>Conceptual understanding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7213"/>
            <a:ext cx="8077200" cy="4114800"/>
          </a:xfrm>
        </p:spPr>
        <p:txBody>
          <a:bodyPr/>
          <a:lstStyle/>
          <a:p>
            <a:pPr marL="0" indent="0"/>
            <a:r>
              <a:rPr lang="en-GB" dirty="0" smtClean="0"/>
              <a:t>The teacher stops and shows different representations of multiplication facts  on the whiteboard and the children are required to match symbols to pictures.</a:t>
            </a:r>
          </a:p>
          <a:p>
            <a:endParaRPr lang="en-GB" dirty="0" smtClean="0"/>
          </a:p>
          <a:p>
            <a:pPr marL="0" indent="0"/>
            <a:r>
              <a:rPr lang="en-GB" dirty="0" smtClean="0"/>
              <a:t>How might this support children’s conceptual understanding of multiplication?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2CC7C2-E1F6-4D0D-B0A6-9B8EAA968364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1625"/>
            <a:ext cx="7924800" cy="1143000"/>
          </a:xfrm>
        </p:spPr>
        <p:txBody>
          <a:bodyPr anchor="ctr"/>
          <a:lstStyle/>
          <a:p>
            <a:r>
              <a:rPr lang="en-GB" dirty="0" smtClean="0"/>
              <a:t>What do you notice?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600200"/>
            <a:ext cx="7772400" cy="4114800"/>
          </a:xfrm>
        </p:spPr>
        <p:txBody>
          <a:bodyPr/>
          <a:lstStyle/>
          <a:p>
            <a:r>
              <a:rPr lang="en-GB" dirty="0" smtClean="0"/>
              <a:t>Sam says:  </a:t>
            </a:r>
          </a:p>
          <a:p>
            <a:r>
              <a:rPr lang="en-GB" i="1" dirty="0" smtClean="0"/>
              <a:t>	“What we are trying to focus on is not children just learning table facts by heart or by rote and not understanding what it means”.</a:t>
            </a:r>
          </a:p>
          <a:p>
            <a:endParaRPr lang="en-GB" i="1" dirty="0" smtClean="0"/>
          </a:p>
          <a:p>
            <a:pPr marL="0" indent="0"/>
            <a:r>
              <a:rPr lang="en-GB" dirty="0" smtClean="0"/>
              <a:t>How does Sam attempt to integrate fluency with understanding?</a:t>
            </a:r>
          </a:p>
          <a:p>
            <a:pPr>
              <a:buFont typeface="Arial" pitchFamily="34" charset="0"/>
              <a:buChar char="•"/>
            </a:pPr>
            <a:endParaRPr lang="en-GB" i="1" dirty="0" smtClean="0"/>
          </a:p>
          <a:p>
            <a:pPr>
              <a:buFont typeface="Arial" pitchFamily="34" charset="0"/>
              <a:buChar char="•"/>
            </a:pPr>
            <a:endParaRPr lang="en-GB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2CC7C2-E1F6-4D0D-B0A6-9B8EAA968364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924800" cy="1143000"/>
          </a:xfrm>
        </p:spPr>
        <p:txBody>
          <a:bodyPr anchor="ctr"/>
          <a:lstStyle/>
          <a:p>
            <a:r>
              <a:rPr lang="en-GB" dirty="0" smtClean="0"/>
              <a:t>Integrating fluency with </a:t>
            </a:r>
            <a:br>
              <a:rPr lang="en-GB" dirty="0" smtClean="0"/>
            </a:br>
            <a:r>
              <a:rPr lang="en-GB" dirty="0" smtClean="0"/>
              <a:t>conceptual understanding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981200"/>
            <a:ext cx="7924800" cy="4114800"/>
          </a:xfrm>
        </p:spPr>
        <p:txBody>
          <a:bodyPr/>
          <a:lstStyle/>
          <a:p>
            <a:pPr marL="0" indent="0"/>
            <a:r>
              <a:rPr lang="en-GB" dirty="0" smtClean="0"/>
              <a:t>Children are developing fluency through the practice of multiplication facts. </a:t>
            </a:r>
          </a:p>
          <a:p>
            <a:pPr marL="0" indent="0"/>
            <a:endParaRPr lang="en-GB" dirty="0" smtClean="0"/>
          </a:p>
          <a:p>
            <a:pPr marL="0" indent="0"/>
            <a:r>
              <a:rPr lang="en-GB" dirty="0" smtClean="0"/>
              <a:t>This is being underpinned by conceptual understanding  through reference to pictures which illustrate the concept of multiplication.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2CC7C2-E1F6-4D0D-B0A6-9B8EAA968364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6"/>
          <p:cNvSpPr>
            <a:spLocks noGrp="1" noChangeArrowheads="1"/>
          </p:cNvSpPr>
          <p:nvPr>
            <p:ph type="ctrTitle"/>
          </p:nvPr>
        </p:nvSpPr>
        <p:spPr>
          <a:xfrm>
            <a:off x="228600" y="1752600"/>
            <a:ext cx="7239000" cy="758825"/>
          </a:xfrm>
        </p:spPr>
        <p:txBody>
          <a:bodyPr/>
          <a:lstStyle/>
          <a:p>
            <a:r>
              <a:rPr lang="en-GB" dirty="0" smtClean="0"/>
              <a:t>The commutative law for multiplication</a:t>
            </a:r>
            <a:br>
              <a:rPr lang="en-GB" dirty="0" smtClean="0"/>
            </a:br>
            <a:endParaRPr lang="en-US" dirty="0" smtClean="0">
              <a:ea typeface="ＭＳ Ｐゴシック" pitchFamily="-84" charset="-128"/>
            </a:endParaRPr>
          </a:p>
        </p:txBody>
      </p:sp>
      <p:sp>
        <p:nvSpPr>
          <p:cNvPr id="4099" name="Rectangle 47"/>
          <p:cNvSpPr>
            <a:spLocks noGrp="1" noChangeArrowheads="1"/>
          </p:cNvSpPr>
          <p:nvPr>
            <p:ph type="subTitle" idx="1"/>
          </p:nvPr>
        </p:nvSpPr>
        <p:spPr>
          <a:xfrm>
            <a:off x="228600" y="2971800"/>
            <a:ext cx="7239000" cy="1600200"/>
          </a:xfrm>
        </p:spPr>
        <p:txBody>
          <a:bodyPr/>
          <a:lstStyle/>
          <a:p>
            <a:endParaRPr lang="en-US" sz="3200" dirty="0" smtClean="0">
              <a:ea typeface="ＭＳ Ｐゴシック" pitchFamily="-84" charset="-128"/>
            </a:endParaRPr>
          </a:p>
          <a:p>
            <a:endParaRPr lang="en-US" sz="3200" dirty="0" smtClean="0">
              <a:ea typeface="ＭＳ Ｐゴシック" pitchFamily="-8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7924800" cy="1143000"/>
          </a:xfrm>
        </p:spPr>
        <p:txBody>
          <a:bodyPr anchor="ctr"/>
          <a:lstStyle/>
          <a:p>
            <a:r>
              <a:rPr lang="en-GB" dirty="0" smtClean="0"/>
              <a:t>Representing 5 x 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057400"/>
            <a:ext cx="7921625" cy="41148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How do the children represent this?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Why might it be represented in this way?</a:t>
            </a:r>
          </a:p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2CC7C2-E1F6-4D0D-B0A6-9B8EAA968364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tem1">
  <a:themeElements>
    <a:clrScheme name="nctem1 11">
      <a:dk1>
        <a:srgbClr val="000000"/>
      </a:dk1>
      <a:lt1>
        <a:srgbClr val="FFFFFF"/>
      </a:lt1>
      <a:dk2>
        <a:srgbClr val="00628C"/>
      </a:dk2>
      <a:lt2>
        <a:srgbClr val="5F5F5F"/>
      </a:lt2>
      <a:accent1>
        <a:srgbClr val="82E6DD"/>
      </a:accent1>
      <a:accent2>
        <a:srgbClr val="C8E2E8"/>
      </a:accent2>
      <a:accent3>
        <a:srgbClr val="FFFFFF"/>
      </a:accent3>
      <a:accent4>
        <a:srgbClr val="000000"/>
      </a:accent4>
      <a:accent5>
        <a:srgbClr val="C1F0EB"/>
      </a:accent5>
      <a:accent6>
        <a:srgbClr val="B5CDD2"/>
      </a:accent6>
      <a:hlink>
        <a:srgbClr val="00628C"/>
      </a:hlink>
      <a:folHlink>
        <a:srgbClr val="B2B2B2"/>
      </a:folHlink>
    </a:clrScheme>
    <a:fontScheme name="nctem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628C"/>
          </a:buClr>
          <a:buSzTx/>
          <a:buFont typeface="Arial" charset="0"/>
          <a:buChar char="●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628C"/>
          </a:buClr>
          <a:buSzTx/>
          <a:buFont typeface="Arial" charset="0"/>
          <a:buChar char="●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ctem1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11">
        <a:dk1>
          <a:srgbClr val="000000"/>
        </a:dk1>
        <a:lt1>
          <a:srgbClr val="FFFFFF"/>
        </a:lt1>
        <a:dk2>
          <a:srgbClr val="00628C"/>
        </a:dk2>
        <a:lt2>
          <a:srgbClr val="5F5F5F"/>
        </a:lt2>
        <a:accent1>
          <a:srgbClr val="82E6DD"/>
        </a:accent1>
        <a:accent2>
          <a:srgbClr val="C8E2E8"/>
        </a:accent2>
        <a:accent3>
          <a:srgbClr val="FFFFFF"/>
        </a:accent3>
        <a:accent4>
          <a:srgbClr val="000000"/>
        </a:accent4>
        <a:accent5>
          <a:srgbClr val="C1F0EB"/>
        </a:accent5>
        <a:accent6>
          <a:srgbClr val="B5CDD2"/>
        </a:accent6>
        <a:hlink>
          <a:srgbClr val="00628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nctem1 1">
    <a:dk1>
      <a:srgbClr val="000000"/>
    </a:dk1>
    <a:lt1>
      <a:srgbClr val="FFFFFF"/>
    </a:lt1>
    <a:dk2>
      <a:srgbClr val="006666"/>
    </a:dk2>
    <a:lt2>
      <a:srgbClr val="5F5F5F"/>
    </a:lt2>
    <a:accent1>
      <a:srgbClr val="33CCCC"/>
    </a:accent1>
    <a:accent2>
      <a:srgbClr val="99CCCC"/>
    </a:accent2>
    <a:accent3>
      <a:srgbClr val="FFFFFF"/>
    </a:accent3>
    <a:accent4>
      <a:srgbClr val="000000"/>
    </a:accent4>
    <a:accent5>
      <a:srgbClr val="ADE2E2"/>
    </a:accent5>
    <a:accent6>
      <a:srgbClr val="8AB9B9"/>
    </a:accent6>
    <a:hlink>
      <a:srgbClr val="006666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846</TotalTime>
  <Words>511</Words>
  <Application>Microsoft Office PowerPoint</Application>
  <PresentationFormat>On-screen Show (4:3)</PresentationFormat>
  <Paragraphs>130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nctem1</vt:lpstr>
      <vt:lpstr>Progression in Multiplication</vt:lpstr>
      <vt:lpstr>Areas addressed</vt:lpstr>
      <vt:lpstr>Multiple Representations  Representing multiplication in Key Stage 1</vt:lpstr>
      <vt:lpstr>Developing fluency</vt:lpstr>
      <vt:lpstr>Conceptual understanding</vt:lpstr>
      <vt:lpstr>What do you notice?</vt:lpstr>
      <vt:lpstr>Integrating fluency with  conceptual understanding </vt:lpstr>
      <vt:lpstr>The commutative law for multiplication </vt:lpstr>
      <vt:lpstr>Representing 5 x 4</vt:lpstr>
      <vt:lpstr>Representing multiplication  in an array</vt:lpstr>
      <vt:lpstr>Commutativity</vt:lpstr>
      <vt:lpstr>The position of  the equals sign</vt:lpstr>
      <vt:lpstr>Grid multiplication as an interim step </vt:lpstr>
      <vt:lpstr>Use of place value counters</vt:lpstr>
      <vt:lpstr>Moving from grid to a column method </vt:lpstr>
      <vt:lpstr>Linking the grid method  and formal algorithm</vt:lpstr>
      <vt:lpstr>What’s the same? What’s different ?</vt:lpstr>
    </vt:vector>
  </TitlesOfParts>
  <Company>Tribal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Progression in Multiplication</dc:title>
  <dc:creator>deborah.morgan</dc:creator>
  <cp:lastModifiedBy>deborah.morgan</cp:lastModifiedBy>
  <cp:revision>87</cp:revision>
  <dcterms:created xsi:type="dcterms:W3CDTF">2013-03-01T10:58:25Z</dcterms:created>
  <dcterms:modified xsi:type="dcterms:W3CDTF">2013-04-08T10:29:58Z</dcterms:modified>
</cp:coreProperties>
</file>