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3.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4.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5.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6.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7.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8.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9.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3" r:id="rId5"/>
  </p:sldMasterIdLst>
  <p:notesMasterIdLst>
    <p:notesMasterId r:id="rId51"/>
  </p:notesMasterIdLst>
  <p:sldIdLst>
    <p:sldId id="263" r:id="rId6"/>
    <p:sldId id="632" r:id="rId7"/>
    <p:sldId id="588" r:id="rId8"/>
    <p:sldId id="271" r:id="rId9"/>
    <p:sldId id="297" r:id="rId10"/>
    <p:sldId id="269" r:id="rId11"/>
    <p:sldId id="276" r:id="rId12"/>
    <p:sldId id="668" r:id="rId13"/>
    <p:sldId id="277" r:id="rId14"/>
    <p:sldId id="279" r:id="rId15"/>
    <p:sldId id="280" r:id="rId16"/>
    <p:sldId id="667" r:id="rId17"/>
    <p:sldId id="281" r:id="rId18"/>
    <p:sldId id="282" r:id="rId19"/>
    <p:sldId id="665" r:id="rId20"/>
    <p:sldId id="666" r:id="rId21"/>
    <p:sldId id="580" r:id="rId22"/>
    <p:sldId id="661" r:id="rId23"/>
    <p:sldId id="657" r:id="rId24"/>
    <p:sldId id="658" r:id="rId25"/>
    <p:sldId id="659" r:id="rId26"/>
    <p:sldId id="660" r:id="rId27"/>
    <p:sldId id="643" r:id="rId28"/>
    <p:sldId id="644" r:id="rId29"/>
    <p:sldId id="645" r:id="rId30"/>
    <p:sldId id="662" r:id="rId31"/>
    <p:sldId id="646" r:id="rId32"/>
    <p:sldId id="647" r:id="rId33"/>
    <p:sldId id="648" r:id="rId34"/>
    <p:sldId id="649" r:id="rId35"/>
    <p:sldId id="650" r:id="rId36"/>
    <p:sldId id="651" r:id="rId37"/>
    <p:sldId id="652" r:id="rId38"/>
    <p:sldId id="663" r:id="rId39"/>
    <p:sldId id="664" r:id="rId40"/>
    <p:sldId id="286" r:id="rId41"/>
    <p:sldId id="265" r:id="rId42"/>
    <p:sldId id="287" r:id="rId43"/>
    <p:sldId id="642" r:id="rId44"/>
    <p:sldId id="634" r:id="rId45"/>
    <p:sldId id="633" r:id="rId46"/>
    <p:sldId id="289" r:id="rId47"/>
    <p:sldId id="606" r:id="rId48"/>
    <p:sldId id="613" r:id="rId49"/>
    <p:sldId id="291" r:id="rId50"/>
  </p:sldIdLst>
  <p:sldSz cx="12192000" cy="6858000"/>
  <p:notesSz cx="6858000" cy="9144000"/>
  <p:defaultTex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00628C"/>
    <a:srgbClr val="C8E2E8"/>
    <a:srgbClr val="EBF5F5"/>
    <a:srgbClr val="FBF5D4"/>
    <a:srgbClr val="347574"/>
    <a:srgbClr val="466665"/>
    <a:srgbClr val="82CB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95" autoAdjust="0"/>
    <p:restoredTop sz="80408" autoAdjust="0"/>
  </p:normalViewPr>
  <p:slideViewPr>
    <p:cSldViewPr>
      <p:cViewPr varScale="1">
        <p:scale>
          <a:sx n="58" d="100"/>
          <a:sy n="58" d="100"/>
        </p:scale>
        <p:origin x="996" y="7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microsoft.com/office/2016/11/relationships/changesInfo" Target="changesInfos/changesInfo1.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McCormack" userId="a36034f6-e157-44c0-92e0-583c4185333c" providerId="ADAL" clId="{9B68A118-F38A-4E28-95B4-238154D108CF}"/>
    <pc:docChg chg="undo custSel modSld">
      <pc:chgData name="Steve McCormack" userId="a36034f6-e157-44c0-92e0-583c4185333c" providerId="ADAL" clId="{9B68A118-F38A-4E28-95B4-238154D108CF}" dt="2021-09-20T15:49:02.065" v="40" actId="6549"/>
      <pc:docMkLst>
        <pc:docMk/>
      </pc:docMkLst>
      <pc:sldChg chg="modSp mod">
        <pc:chgData name="Steve McCormack" userId="a36034f6-e157-44c0-92e0-583c4185333c" providerId="ADAL" clId="{9B68A118-F38A-4E28-95B4-238154D108CF}" dt="2021-09-20T15:49:02.065" v="40" actId="6549"/>
        <pc:sldMkLst>
          <pc:docMk/>
          <pc:sldMk cId="309275939" sldId="291"/>
        </pc:sldMkLst>
        <pc:spChg chg="mod">
          <ac:chgData name="Steve McCormack" userId="a36034f6-e157-44c0-92e0-583c4185333c" providerId="ADAL" clId="{9B68A118-F38A-4E28-95B4-238154D108CF}" dt="2021-09-20T15:49:02.065" v="40" actId="6549"/>
          <ac:spMkLst>
            <pc:docMk/>
            <pc:sldMk cId="309275939" sldId="291"/>
            <ac:spMk id="2" creationId="{2FC8153A-3089-4481-8DDB-FCA2DBF5BD26}"/>
          </ac:spMkLst>
        </pc:spChg>
      </pc:sldChg>
      <pc:sldChg chg="modSp mod">
        <pc:chgData name="Steve McCormack" userId="a36034f6-e157-44c0-92e0-583c4185333c" providerId="ADAL" clId="{9B68A118-F38A-4E28-95B4-238154D108CF}" dt="2021-09-20T15:46:21.830" v="7" actId="20577"/>
        <pc:sldMkLst>
          <pc:docMk/>
          <pc:sldMk cId="717258061" sldId="580"/>
        </pc:sldMkLst>
        <pc:spChg chg="mod">
          <ac:chgData name="Steve McCormack" userId="a36034f6-e157-44c0-92e0-583c4185333c" providerId="ADAL" clId="{9B68A118-F38A-4E28-95B4-238154D108CF}" dt="2021-09-20T15:46:21.830" v="7" actId="20577"/>
          <ac:spMkLst>
            <pc:docMk/>
            <pc:sldMk cId="717258061" sldId="580"/>
            <ac:spMk id="2" creationId="{23A84928-1FCA-4634-9C2E-8162352F2955}"/>
          </ac:spMkLst>
        </pc:spChg>
      </pc:sldChg>
      <pc:sldChg chg="modSp mod">
        <pc:chgData name="Steve McCormack" userId="a36034f6-e157-44c0-92e0-583c4185333c" providerId="ADAL" clId="{9B68A118-F38A-4E28-95B4-238154D108CF}" dt="2021-09-20T15:48:54.663" v="36" actId="6549"/>
        <pc:sldMkLst>
          <pc:docMk/>
          <pc:sldMk cId="2341685758" sldId="606"/>
        </pc:sldMkLst>
        <pc:spChg chg="mod">
          <ac:chgData name="Steve McCormack" userId="a36034f6-e157-44c0-92e0-583c4185333c" providerId="ADAL" clId="{9B68A118-F38A-4E28-95B4-238154D108CF}" dt="2021-09-20T15:48:54.663" v="36" actId="6549"/>
          <ac:spMkLst>
            <pc:docMk/>
            <pc:sldMk cId="2341685758" sldId="606"/>
            <ac:spMk id="2" creationId="{468AD34D-48AC-4C34-99A5-DF560A5DFC10}"/>
          </ac:spMkLst>
        </pc:spChg>
      </pc:sldChg>
      <pc:sldChg chg="modSp mod">
        <pc:chgData name="Steve McCormack" userId="a36034f6-e157-44c0-92e0-583c4185333c" providerId="ADAL" clId="{9B68A118-F38A-4E28-95B4-238154D108CF}" dt="2021-09-20T15:48:58.658" v="38" actId="6549"/>
        <pc:sldMkLst>
          <pc:docMk/>
          <pc:sldMk cId="1852153207" sldId="613"/>
        </pc:sldMkLst>
        <pc:spChg chg="mod">
          <ac:chgData name="Steve McCormack" userId="a36034f6-e157-44c0-92e0-583c4185333c" providerId="ADAL" clId="{9B68A118-F38A-4E28-95B4-238154D108CF}" dt="2021-09-20T15:48:58.658" v="38" actId="6549"/>
          <ac:spMkLst>
            <pc:docMk/>
            <pc:sldMk cId="1852153207" sldId="613"/>
            <ac:spMk id="2" creationId="{468AD34D-48AC-4C34-99A5-DF560A5DFC10}"/>
          </ac:spMkLst>
        </pc:spChg>
      </pc:sldChg>
      <pc:sldChg chg="modSp mod">
        <pc:chgData name="Steve McCormack" userId="a36034f6-e157-44c0-92e0-583c4185333c" providerId="ADAL" clId="{9B68A118-F38A-4E28-95B4-238154D108CF}" dt="2021-09-20T15:45:30.688" v="6" actId="6549"/>
        <pc:sldMkLst>
          <pc:docMk/>
          <pc:sldMk cId="1318589053" sldId="632"/>
        </pc:sldMkLst>
        <pc:spChg chg="mod">
          <ac:chgData name="Steve McCormack" userId="a36034f6-e157-44c0-92e0-583c4185333c" providerId="ADAL" clId="{9B68A118-F38A-4E28-95B4-238154D108CF}" dt="2021-09-20T15:45:30.688" v="6" actId="6549"/>
          <ac:spMkLst>
            <pc:docMk/>
            <pc:sldMk cId="1318589053" sldId="632"/>
            <ac:spMk id="5" creationId="{F3AEFA3D-6E0E-40FE-BDA2-AC1662A877CD}"/>
          </ac:spMkLst>
        </pc:spChg>
      </pc:sldChg>
      <pc:sldChg chg="modSp mod">
        <pc:chgData name="Steve McCormack" userId="a36034f6-e157-44c0-92e0-583c4185333c" providerId="ADAL" clId="{9B68A118-F38A-4E28-95B4-238154D108CF}" dt="2021-09-20T15:48:48.768" v="34" actId="6549"/>
        <pc:sldMkLst>
          <pc:docMk/>
          <pc:sldMk cId="3722235671" sldId="633"/>
        </pc:sldMkLst>
        <pc:spChg chg="mod">
          <ac:chgData name="Steve McCormack" userId="a36034f6-e157-44c0-92e0-583c4185333c" providerId="ADAL" clId="{9B68A118-F38A-4E28-95B4-238154D108CF}" dt="2021-09-20T15:48:48.768" v="34" actId="6549"/>
          <ac:spMkLst>
            <pc:docMk/>
            <pc:sldMk cId="3722235671" sldId="633"/>
            <ac:spMk id="2" creationId="{3D3B0D61-9420-4B06-8555-667429430C87}"/>
          </ac:spMkLst>
        </pc:spChg>
      </pc:sldChg>
      <pc:sldChg chg="modSp mod">
        <pc:chgData name="Steve McCormack" userId="a36034f6-e157-44c0-92e0-583c4185333c" providerId="ADAL" clId="{9B68A118-F38A-4E28-95B4-238154D108CF}" dt="2021-09-20T15:48:44.516" v="32" actId="6549"/>
        <pc:sldMkLst>
          <pc:docMk/>
          <pc:sldMk cId="3684160665" sldId="634"/>
        </pc:sldMkLst>
        <pc:spChg chg="mod">
          <ac:chgData name="Steve McCormack" userId="a36034f6-e157-44c0-92e0-583c4185333c" providerId="ADAL" clId="{9B68A118-F38A-4E28-95B4-238154D108CF}" dt="2021-09-20T15:48:44.516" v="32" actId="6549"/>
          <ac:spMkLst>
            <pc:docMk/>
            <pc:sldMk cId="3684160665" sldId="634"/>
            <ac:spMk id="2" creationId="{3D3B0D61-9420-4B06-8555-667429430C87}"/>
          </ac:spMkLst>
        </pc:spChg>
      </pc:sldChg>
      <pc:sldChg chg="modSp mod">
        <pc:chgData name="Steve McCormack" userId="a36034f6-e157-44c0-92e0-583c4185333c" providerId="ADAL" clId="{9B68A118-F38A-4E28-95B4-238154D108CF}" dt="2021-09-20T15:48:40.262" v="30" actId="6549"/>
        <pc:sldMkLst>
          <pc:docMk/>
          <pc:sldMk cId="1709153606" sldId="642"/>
        </pc:sldMkLst>
        <pc:spChg chg="mod">
          <ac:chgData name="Steve McCormack" userId="a36034f6-e157-44c0-92e0-583c4185333c" providerId="ADAL" clId="{9B68A118-F38A-4E28-95B4-238154D108CF}" dt="2021-09-20T15:48:40.262" v="30" actId="6549"/>
          <ac:spMkLst>
            <pc:docMk/>
            <pc:sldMk cId="1709153606" sldId="642"/>
            <ac:spMk id="2" creationId="{3D3B0D61-9420-4B06-8555-667429430C87}"/>
          </ac:spMkLst>
        </pc:spChg>
      </pc:sldChg>
      <pc:sldChg chg="modSp mod">
        <pc:chgData name="Steve McCormack" userId="a36034f6-e157-44c0-92e0-583c4185333c" providerId="ADAL" clId="{9B68A118-F38A-4E28-95B4-238154D108CF}" dt="2021-09-20T15:46:56.631" v="13" actId="20577"/>
        <pc:sldMkLst>
          <pc:docMk/>
          <pc:sldMk cId="3292626411" sldId="643"/>
        </pc:sldMkLst>
        <pc:spChg chg="mod">
          <ac:chgData name="Steve McCormack" userId="a36034f6-e157-44c0-92e0-583c4185333c" providerId="ADAL" clId="{9B68A118-F38A-4E28-95B4-238154D108CF}" dt="2021-09-20T15:46:56.631" v="13" actId="20577"/>
          <ac:spMkLst>
            <pc:docMk/>
            <pc:sldMk cId="3292626411" sldId="643"/>
            <ac:spMk id="2" creationId="{23A84928-1FCA-4634-9C2E-8162352F2955}"/>
          </ac:spMkLst>
        </pc:spChg>
      </pc:sldChg>
      <pc:sldChg chg="modSp mod">
        <pc:chgData name="Steve McCormack" userId="a36034f6-e157-44c0-92e0-583c4185333c" providerId="ADAL" clId="{9B68A118-F38A-4E28-95B4-238154D108CF}" dt="2021-09-20T15:47:02.453" v="14" actId="20577"/>
        <pc:sldMkLst>
          <pc:docMk/>
          <pc:sldMk cId="1852883239" sldId="644"/>
        </pc:sldMkLst>
        <pc:spChg chg="mod">
          <ac:chgData name="Steve McCormack" userId="a36034f6-e157-44c0-92e0-583c4185333c" providerId="ADAL" clId="{9B68A118-F38A-4E28-95B4-238154D108CF}" dt="2021-09-20T15:47:02.453" v="14" actId="20577"/>
          <ac:spMkLst>
            <pc:docMk/>
            <pc:sldMk cId="1852883239" sldId="644"/>
            <ac:spMk id="11" creationId="{81A4CB83-92FE-4195-BB1E-36519F1696BB}"/>
          </ac:spMkLst>
        </pc:spChg>
      </pc:sldChg>
      <pc:sldChg chg="modSp mod">
        <pc:chgData name="Steve McCormack" userId="a36034f6-e157-44c0-92e0-583c4185333c" providerId="ADAL" clId="{9B68A118-F38A-4E28-95B4-238154D108CF}" dt="2021-09-20T15:47:21.877" v="18" actId="6549"/>
        <pc:sldMkLst>
          <pc:docMk/>
          <pc:sldMk cId="1970266371" sldId="645"/>
        </pc:sldMkLst>
        <pc:spChg chg="mod">
          <ac:chgData name="Steve McCormack" userId="a36034f6-e157-44c0-92e0-583c4185333c" providerId="ADAL" clId="{9B68A118-F38A-4E28-95B4-238154D108CF}" dt="2021-09-20T15:47:12.341" v="15" actId="20577"/>
          <ac:spMkLst>
            <pc:docMk/>
            <pc:sldMk cId="1970266371" sldId="645"/>
            <ac:spMk id="2" creationId="{23A84928-1FCA-4634-9C2E-8162352F2955}"/>
          </ac:spMkLst>
        </pc:spChg>
        <pc:spChg chg="mod">
          <ac:chgData name="Steve McCormack" userId="a36034f6-e157-44c0-92e0-583c4185333c" providerId="ADAL" clId="{9B68A118-F38A-4E28-95B4-238154D108CF}" dt="2021-09-20T15:47:21.877" v="18" actId="6549"/>
          <ac:spMkLst>
            <pc:docMk/>
            <pc:sldMk cId="1970266371" sldId="645"/>
            <ac:spMk id="6" creationId="{2B57B72E-B50F-42D2-AB99-91A92106BB09}"/>
          </ac:spMkLst>
        </pc:spChg>
      </pc:sldChg>
      <pc:sldChg chg="modSp mod">
        <pc:chgData name="Steve McCormack" userId="a36034f6-e157-44c0-92e0-583c4185333c" providerId="ADAL" clId="{9B68A118-F38A-4E28-95B4-238154D108CF}" dt="2021-09-20T15:47:34.343" v="20" actId="20577"/>
        <pc:sldMkLst>
          <pc:docMk/>
          <pc:sldMk cId="2212602218" sldId="646"/>
        </pc:sldMkLst>
        <pc:spChg chg="mod">
          <ac:chgData name="Steve McCormack" userId="a36034f6-e157-44c0-92e0-583c4185333c" providerId="ADAL" clId="{9B68A118-F38A-4E28-95B4-238154D108CF}" dt="2021-09-20T15:47:34.343" v="20" actId="20577"/>
          <ac:spMkLst>
            <pc:docMk/>
            <pc:sldMk cId="2212602218" sldId="646"/>
            <ac:spMk id="9" creationId="{47B2C91D-2EE0-4E08-B389-D2A39612F69A}"/>
          </ac:spMkLst>
        </pc:spChg>
      </pc:sldChg>
      <pc:sldChg chg="modSp mod">
        <pc:chgData name="Steve McCormack" userId="a36034f6-e157-44c0-92e0-583c4185333c" providerId="ADAL" clId="{9B68A118-F38A-4E28-95B4-238154D108CF}" dt="2021-09-20T15:47:48.161" v="21" actId="6549"/>
        <pc:sldMkLst>
          <pc:docMk/>
          <pc:sldMk cId="3594784939" sldId="647"/>
        </pc:sldMkLst>
        <pc:spChg chg="mod">
          <ac:chgData name="Steve McCormack" userId="a36034f6-e157-44c0-92e0-583c4185333c" providerId="ADAL" clId="{9B68A118-F38A-4E28-95B4-238154D108CF}" dt="2021-09-20T15:47:48.161" v="21" actId="6549"/>
          <ac:spMkLst>
            <pc:docMk/>
            <pc:sldMk cId="3594784939" sldId="647"/>
            <ac:spMk id="2" creationId="{23A84928-1FCA-4634-9C2E-8162352F2955}"/>
          </ac:spMkLst>
        </pc:spChg>
      </pc:sldChg>
      <pc:sldChg chg="modSp mod">
        <pc:chgData name="Steve McCormack" userId="a36034f6-e157-44c0-92e0-583c4185333c" providerId="ADAL" clId="{9B68A118-F38A-4E28-95B4-238154D108CF}" dt="2021-09-20T15:47:52.452" v="22" actId="6549"/>
        <pc:sldMkLst>
          <pc:docMk/>
          <pc:sldMk cId="3751798151" sldId="648"/>
        </pc:sldMkLst>
        <pc:spChg chg="mod">
          <ac:chgData name="Steve McCormack" userId="a36034f6-e157-44c0-92e0-583c4185333c" providerId="ADAL" clId="{9B68A118-F38A-4E28-95B4-238154D108CF}" dt="2021-09-20T15:47:52.452" v="22" actId="6549"/>
          <ac:spMkLst>
            <pc:docMk/>
            <pc:sldMk cId="3751798151" sldId="648"/>
            <ac:spMk id="8" creationId="{F8F04A46-D862-4330-8B00-BD79B80FC53A}"/>
          </ac:spMkLst>
        </pc:spChg>
      </pc:sldChg>
      <pc:sldChg chg="modSp mod">
        <pc:chgData name="Steve McCormack" userId="a36034f6-e157-44c0-92e0-583c4185333c" providerId="ADAL" clId="{9B68A118-F38A-4E28-95B4-238154D108CF}" dt="2021-09-20T15:47:59.268" v="23" actId="6549"/>
        <pc:sldMkLst>
          <pc:docMk/>
          <pc:sldMk cId="3618756032" sldId="649"/>
        </pc:sldMkLst>
        <pc:spChg chg="mod">
          <ac:chgData name="Steve McCormack" userId="a36034f6-e157-44c0-92e0-583c4185333c" providerId="ADAL" clId="{9B68A118-F38A-4E28-95B4-238154D108CF}" dt="2021-09-20T15:47:59.268" v="23" actId="6549"/>
          <ac:spMkLst>
            <pc:docMk/>
            <pc:sldMk cId="3618756032" sldId="649"/>
            <ac:spMk id="9" creationId="{4D083159-356C-4A6B-A939-997B5961B4E8}"/>
          </ac:spMkLst>
        </pc:spChg>
      </pc:sldChg>
      <pc:sldChg chg="modSp mod">
        <pc:chgData name="Steve McCormack" userId="a36034f6-e157-44c0-92e0-583c4185333c" providerId="ADAL" clId="{9B68A118-F38A-4E28-95B4-238154D108CF}" dt="2021-09-20T15:48:05.710" v="24" actId="20577"/>
        <pc:sldMkLst>
          <pc:docMk/>
          <pc:sldMk cId="420960635" sldId="650"/>
        </pc:sldMkLst>
        <pc:spChg chg="mod">
          <ac:chgData name="Steve McCormack" userId="a36034f6-e157-44c0-92e0-583c4185333c" providerId="ADAL" clId="{9B68A118-F38A-4E28-95B4-238154D108CF}" dt="2021-09-20T15:48:05.710" v="24" actId="20577"/>
          <ac:spMkLst>
            <pc:docMk/>
            <pc:sldMk cId="420960635" sldId="650"/>
            <ac:spMk id="12" creationId="{FD41AAD4-302A-49AD-841F-977A0D4FA6D3}"/>
          </ac:spMkLst>
        </pc:spChg>
      </pc:sldChg>
      <pc:sldChg chg="modSp mod">
        <pc:chgData name="Steve McCormack" userId="a36034f6-e157-44c0-92e0-583c4185333c" providerId="ADAL" clId="{9B68A118-F38A-4E28-95B4-238154D108CF}" dt="2021-09-20T15:48:10.739" v="25" actId="6549"/>
        <pc:sldMkLst>
          <pc:docMk/>
          <pc:sldMk cId="214369179" sldId="651"/>
        </pc:sldMkLst>
        <pc:spChg chg="mod">
          <ac:chgData name="Steve McCormack" userId="a36034f6-e157-44c0-92e0-583c4185333c" providerId="ADAL" clId="{9B68A118-F38A-4E28-95B4-238154D108CF}" dt="2021-09-20T15:48:10.739" v="25" actId="6549"/>
          <ac:spMkLst>
            <pc:docMk/>
            <pc:sldMk cId="214369179" sldId="651"/>
            <ac:spMk id="9" creationId="{95B9195B-82DD-4A99-8D9B-3C8FF6E1A673}"/>
          </ac:spMkLst>
        </pc:spChg>
      </pc:sldChg>
      <pc:sldChg chg="modSp mod">
        <pc:chgData name="Steve McCormack" userId="a36034f6-e157-44c0-92e0-583c4185333c" providerId="ADAL" clId="{9B68A118-F38A-4E28-95B4-238154D108CF}" dt="2021-09-20T15:48:15.712" v="26" actId="6549"/>
        <pc:sldMkLst>
          <pc:docMk/>
          <pc:sldMk cId="2185520375" sldId="652"/>
        </pc:sldMkLst>
        <pc:spChg chg="mod">
          <ac:chgData name="Steve McCormack" userId="a36034f6-e157-44c0-92e0-583c4185333c" providerId="ADAL" clId="{9B68A118-F38A-4E28-95B4-238154D108CF}" dt="2021-09-20T15:48:15.712" v="26" actId="6549"/>
          <ac:spMkLst>
            <pc:docMk/>
            <pc:sldMk cId="2185520375" sldId="652"/>
            <ac:spMk id="10" creationId="{9F0D819E-04E7-461D-83C8-D9D7092FF3A5}"/>
          </ac:spMkLst>
        </pc:spChg>
      </pc:sldChg>
      <pc:sldChg chg="modSp mod">
        <pc:chgData name="Steve McCormack" userId="a36034f6-e157-44c0-92e0-583c4185333c" providerId="ADAL" clId="{9B68A118-F38A-4E28-95B4-238154D108CF}" dt="2021-09-20T15:46:30.741" v="9" actId="20577"/>
        <pc:sldMkLst>
          <pc:docMk/>
          <pc:sldMk cId="1649153964" sldId="657"/>
        </pc:sldMkLst>
        <pc:spChg chg="mod">
          <ac:chgData name="Steve McCormack" userId="a36034f6-e157-44c0-92e0-583c4185333c" providerId="ADAL" clId="{9B68A118-F38A-4E28-95B4-238154D108CF}" dt="2021-09-20T15:46:30.741" v="9" actId="20577"/>
          <ac:spMkLst>
            <pc:docMk/>
            <pc:sldMk cId="1649153964" sldId="657"/>
            <ac:spMk id="8" creationId="{56046EA8-5220-4CA1-94A2-E02B16B35390}"/>
          </ac:spMkLst>
        </pc:spChg>
      </pc:sldChg>
      <pc:sldChg chg="modSp mod">
        <pc:chgData name="Steve McCormack" userId="a36034f6-e157-44c0-92e0-583c4185333c" providerId="ADAL" clId="{9B68A118-F38A-4E28-95B4-238154D108CF}" dt="2021-09-20T15:46:34.215" v="10" actId="20577"/>
        <pc:sldMkLst>
          <pc:docMk/>
          <pc:sldMk cId="2185649741" sldId="658"/>
        </pc:sldMkLst>
        <pc:spChg chg="mod">
          <ac:chgData name="Steve McCormack" userId="a36034f6-e157-44c0-92e0-583c4185333c" providerId="ADAL" clId="{9B68A118-F38A-4E28-95B4-238154D108CF}" dt="2021-09-20T15:46:34.215" v="10" actId="20577"/>
          <ac:spMkLst>
            <pc:docMk/>
            <pc:sldMk cId="2185649741" sldId="658"/>
            <ac:spMk id="7" creationId="{0704969C-1E7B-4569-8F26-BF46E42591C8}"/>
          </ac:spMkLst>
        </pc:spChg>
      </pc:sldChg>
      <pc:sldChg chg="modSp mod">
        <pc:chgData name="Steve McCormack" userId="a36034f6-e157-44c0-92e0-583c4185333c" providerId="ADAL" clId="{9B68A118-F38A-4E28-95B4-238154D108CF}" dt="2021-09-20T15:46:41.540" v="11" actId="20577"/>
        <pc:sldMkLst>
          <pc:docMk/>
          <pc:sldMk cId="3827188946" sldId="659"/>
        </pc:sldMkLst>
        <pc:spChg chg="mod">
          <ac:chgData name="Steve McCormack" userId="a36034f6-e157-44c0-92e0-583c4185333c" providerId="ADAL" clId="{9B68A118-F38A-4E28-95B4-238154D108CF}" dt="2021-09-20T15:46:41.540" v="11" actId="20577"/>
          <ac:spMkLst>
            <pc:docMk/>
            <pc:sldMk cId="3827188946" sldId="659"/>
            <ac:spMk id="2" creationId="{23A84928-1FCA-4634-9C2E-8162352F2955}"/>
          </ac:spMkLst>
        </pc:spChg>
      </pc:sldChg>
      <pc:sldChg chg="modSp mod">
        <pc:chgData name="Steve McCormack" userId="a36034f6-e157-44c0-92e0-583c4185333c" providerId="ADAL" clId="{9B68A118-F38A-4E28-95B4-238154D108CF}" dt="2021-09-20T15:46:49.139" v="12" actId="6549"/>
        <pc:sldMkLst>
          <pc:docMk/>
          <pc:sldMk cId="2398030677" sldId="660"/>
        </pc:sldMkLst>
        <pc:spChg chg="mod">
          <ac:chgData name="Steve McCormack" userId="a36034f6-e157-44c0-92e0-583c4185333c" providerId="ADAL" clId="{9B68A118-F38A-4E28-95B4-238154D108CF}" dt="2021-09-20T15:46:49.139" v="12" actId="6549"/>
          <ac:spMkLst>
            <pc:docMk/>
            <pc:sldMk cId="2398030677" sldId="660"/>
            <ac:spMk id="10" creationId="{94B62155-10F4-4F04-938A-9D12C3515667}"/>
          </ac:spMkLst>
        </pc:spChg>
      </pc:sldChg>
      <pc:sldChg chg="modSp mod">
        <pc:chgData name="Steve McCormack" userId="a36034f6-e157-44c0-92e0-583c4185333c" providerId="ADAL" clId="{9B68A118-F38A-4E28-95B4-238154D108CF}" dt="2021-09-20T15:46:27.013" v="8" actId="20577"/>
        <pc:sldMkLst>
          <pc:docMk/>
          <pc:sldMk cId="3678673746" sldId="661"/>
        </pc:sldMkLst>
        <pc:spChg chg="mod">
          <ac:chgData name="Steve McCormack" userId="a36034f6-e157-44c0-92e0-583c4185333c" providerId="ADAL" clId="{9B68A118-F38A-4E28-95B4-238154D108CF}" dt="2021-09-20T15:46:27.013" v="8" actId="20577"/>
          <ac:spMkLst>
            <pc:docMk/>
            <pc:sldMk cId="3678673746" sldId="661"/>
            <ac:spMk id="17" creationId="{43E1CAD5-704A-4C5C-853B-2E0C10AD53F9}"/>
          </ac:spMkLst>
        </pc:spChg>
      </pc:sldChg>
      <pc:sldChg chg="modSp mod">
        <pc:chgData name="Steve McCormack" userId="a36034f6-e157-44c0-92e0-583c4185333c" providerId="ADAL" clId="{9B68A118-F38A-4E28-95B4-238154D108CF}" dt="2021-09-20T15:47:30.304" v="19" actId="20577"/>
        <pc:sldMkLst>
          <pc:docMk/>
          <pc:sldMk cId="2223397082" sldId="662"/>
        </pc:sldMkLst>
        <pc:spChg chg="mod">
          <ac:chgData name="Steve McCormack" userId="a36034f6-e157-44c0-92e0-583c4185333c" providerId="ADAL" clId="{9B68A118-F38A-4E28-95B4-238154D108CF}" dt="2021-09-20T15:47:30.304" v="19" actId="20577"/>
          <ac:spMkLst>
            <pc:docMk/>
            <pc:sldMk cId="2223397082" sldId="662"/>
            <ac:spMk id="8" creationId="{A1420D95-C65B-429B-B735-FAA5C41D9346}"/>
          </ac:spMkLst>
        </pc:spChg>
      </pc:sldChg>
      <pc:sldChg chg="modSp mod">
        <pc:chgData name="Steve McCormack" userId="a36034f6-e157-44c0-92e0-583c4185333c" providerId="ADAL" clId="{9B68A118-F38A-4E28-95B4-238154D108CF}" dt="2021-09-20T15:48:20.115" v="27" actId="6549"/>
        <pc:sldMkLst>
          <pc:docMk/>
          <pc:sldMk cId="1151517137" sldId="663"/>
        </pc:sldMkLst>
        <pc:spChg chg="mod">
          <ac:chgData name="Steve McCormack" userId="a36034f6-e157-44c0-92e0-583c4185333c" providerId="ADAL" clId="{9B68A118-F38A-4E28-95B4-238154D108CF}" dt="2021-09-20T15:48:20.115" v="27" actId="6549"/>
          <ac:spMkLst>
            <pc:docMk/>
            <pc:sldMk cId="1151517137" sldId="663"/>
            <ac:spMk id="2" creationId="{23A84928-1FCA-4634-9C2E-8162352F2955}"/>
          </ac:spMkLst>
        </pc:spChg>
      </pc:sldChg>
      <pc:sldChg chg="modSp mod">
        <pc:chgData name="Steve McCormack" userId="a36034f6-e157-44c0-92e0-583c4185333c" providerId="ADAL" clId="{9B68A118-F38A-4E28-95B4-238154D108CF}" dt="2021-09-20T15:48:27.635" v="28" actId="6549"/>
        <pc:sldMkLst>
          <pc:docMk/>
          <pc:sldMk cId="3897639716" sldId="664"/>
        </pc:sldMkLst>
        <pc:spChg chg="mod">
          <ac:chgData name="Steve McCormack" userId="a36034f6-e157-44c0-92e0-583c4185333c" providerId="ADAL" clId="{9B68A118-F38A-4E28-95B4-238154D108CF}" dt="2021-09-20T15:48:27.635" v="28" actId="6549"/>
          <ac:spMkLst>
            <pc:docMk/>
            <pc:sldMk cId="3897639716" sldId="664"/>
            <ac:spMk id="7" creationId="{B5AB16DA-CBAE-467B-98F1-4B773544E425}"/>
          </ac:spMkLst>
        </pc:spChg>
      </pc:sldChg>
    </pc:docChg>
  </pc:docChgLst>
  <pc:docChgLst>
    <pc:chgData name="Rebecca Donaldson" userId="de1bd23b-13b3-40c7-98d3-b019b9d9da5e" providerId="ADAL" clId="{0AABAF60-44C7-4A65-8F35-1A82F3A3A015}"/>
    <pc:docChg chg="undo custSel modSld">
      <pc:chgData name="Rebecca Donaldson" userId="de1bd23b-13b3-40c7-98d3-b019b9d9da5e" providerId="ADAL" clId="{0AABAF60-44C7-4A65-8F35-1A82F3A3A015}" dt="2021-09-10T11:43:35.427" v="80" actId="1076"/>
      <pc:docMkLst>
        <pc:docMk/>
      </pc:docMkLst>
      <pc:sldChg chg="modSp mod">
        <pc:chgData name="Rebecca Donaldson" userId="de1bd23b-13b3-40c7-98d3-b019b9d9da5e" providerId="ADAL" clId="{0AABAF60-44C7-4A65-8F35-1A82F3A3A015}" dt="2021-09-10T11:43:35.427" v="80" actId="1076"/>
        <pc:sldMkLst>
          <pc:docMk/>
          <pc:sldMk cId="2638343268" sldId="289"/>
        </pc:sldMkLst>
        <pc:picChg chg="mod">
          <ac:chgData name="Rebecca Donaldson" userId="de1bd23b-13b3-40c7-98d3-b019b9d9da5e" providerId="ADAL" clId="{0AABAF60-44C7-4A65-8F35-1A82F3A3A015}" dt="2021-09-10T11:43:35.427" v="80" actId="1076"/>
          <ac:picMkLst>
            <pc:docMk/>
            <pc:sldMk cId="2638343268" sldId="289"/>
            <ac:picMk id="6" creationId="{1E491994-77D3-4508-B413-584E50513D18}"/>
          </ac:picMkLst>
        </pc:picChg>
      </pc:sldChg>
      <pc:sldChg chg="modSp mod modNotesTx">
        <pc:chgData name="Rebecca Donaldson" userId="de1bd23b-13b3-40c7-98d3-b019b9d9da5e" providerId="ADAL" clId="{0AABAF60-44C7-4A65-8F35-1A82F3A3A015}" dt="2021-09-10T11:43:27.067" v="79" actId="20577"/>
        <pc:sldMkLst>
          <pc:docMk/>
          <pc:sldMk cId="1151517137" sldId="663"/>
        </pc:sldMkLst>
        <pc:spChg chg="mod">
          <ac:chgData name="Rebecca Donaldson" userId="de1bd23b-13b3-40c7-98d3-b019b9d9da5e" providerId="ADAL" clId="{0AABAF60-44C7-4A65-8F35-1A82F3A3A015}" dt="2021-09-10T11:42:02.054" v="18" actId="114"/>
          <ac:spMkLst>
            <pc:docMk/>
            <pc:sldMk cId="1151517137" sldId="663"/>
            <ac:spMk id="7" creationId="{8E12F0EF-CB1D-4A98-9187-667BC0F4A03D}"/>
          </ac:spMkLst>
        </pc:spChg>
      </pc:sldChg>
      <pc:sldChg chg="addSp delSp modSp mod">
        <pc:chgData name="Rebecca Donaldson" userId="de1bd23b-13b3-40c7-98d3-b019b9d9da5e" providerId="ADAL" clId="{0AABAF60-44C7-4A65-8F35-1A82F3A3A015}" dt="2021-09-10T11:43:17.127" v="78" actId="164"/>
        <pc:sldMkLst>
          <pc:docMk/>
          <pc:sldMk cId="3897639716" sldId="664"/>
        </pc:sldMkLst>
        <pc:spChg chg="add mod">
          <ac:chgData name="Rebecca Donaldson" userId="de1bd23b-13b3-40c7-98d3-b019b9d9da5e" providerId="ADAL" clId="{0AABAF60-44C7-4A65-8F35-1A82F3A3A015}" dt="2021-09-10T11:43:17.127" v="78" actId="164"/>
          <ac:spMkLst>
            <pc:docMk/>
            <pc:sldMk cId="3897639716" sldId="664"/>
            <ac:spMk id="8" creationId="{DF132CA7-CF6E-47AD-9CA7-65E1DA0FA1CA}"/>
          </ac:spMkLst>
        </pc:spChg>
        <pc:spChg chg="del topLvl">
          <ac:chgData name="Rebecca Donaldson" userId="de1bd23b-13b3-40c7-98d3-b019b9d9da5e" providerId="ADAL" clId="{0AABAF60-44C7-4A65-8F35-1A82F3A3A015}" dt="2021-09-10T11:42:59.734" v="72" actId="478"/>
          <ac:spMkLst>
            <pc:docMk/>
            <pc:sldMk cId="3897639716" sldId="664"/>
            <ac:spMk id="9" creationId="{050AB97B-245F-4CE2-B7C4-3169B9DDDC7F}"/>
          </ac:spMkLst>
        </pc:spChg>
        <pc:spChg chg="mod topLvl">
          <ac:chgData name="Rebecca Donaldson" userId="de1bd23b-13b3-40c7-98d3-b019b9d9da5e" providerId="ADAL" clId="{0AABAF60-44C7-4A65-8F35-1A82F3A3A015}" dt="2021-09-10T11:43:17.127" v="78" actId="164"/>
          <ac:spMkLst>
            <pc:docMk/>
            <pc:sldMk cId="3897639716" sldId="664"/>
            <ac:spMk id="50" creationId="{61E2623B-6A93-4AEB-A8B4-E5B12252BAED}"/>
          </ac:spMkLst>
        </pc:spChg>
        <pc:grpChg chg="del">
          <ac:chgData name="Rebecca Donaldson" userId="de1bd23b-13b3-40c7-98d3-b019b9d9da5e" providerId="ADAL" clId="{0AABAF60-44C7-4A65-8F35-1A82F3A3A015}" dt="2021-09-10T11:42:59.734" v="72" actId="478"/>
          <ac:grpSpMkLst>
            <pc:docMk/>
            <pc:sldMk cId="3897639716" sldId="664"/>
            <ac:grpSpMk id="2" creationId="{20AEE91F-2A3F-4F9B-8850-95AA5BA4CC28}"/>
          </ac:grpSpMkLst>
        </pc:grpChg>
        <pc:grpChg chg="add mod">
          <ac:chgData name="Rebecca Donaldson" userId="de1bd23b-13b3-40c7-98d3-b019b9d9da5e" providerId="ADAL" clId="{0AABAF60-44C7-4A65-8F35-1A82F3A3A015}" dt="2021-09-10T11:43:17.127" v="78" actId="164"/>
          <ac:grpSpMkLst>
            <pc:docMk/>
            <pc:sldMk cId="3897639716" sldId="664"/>
            <ac:grpSpMk id="3" creationId="{DEEC9EC4-263F-4035-8D39-2D2AC5379C1A}"/>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BDD315-CABA-48C9-B8B8-E7F4A7C4E8FE}" type="datetimeFigureOut">
              <a:rPr lang="en-GB" smtClean="0"/>
              <a:t>20/09/2021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CC6D43-B330-470E-9514-C837501A6F5A}" type="slidenum">
              <a:rPr lang="en-GB" smtClean="0"/>
              <a:t>‹#›</a:t>
            </a:fld>
            <a:endParaRPr lang="en-GB"/>
          </a:p>
        </p:txBody>
      </p:sp>
    </p:spTree>
    <p:extLst>
      <p:ext uri="{BB962C8B-B14F-4D97-AF65-F5344CB8AC3E}">
        <p14:creationId xmlns:p14="http://schemas.microsoft.com/office/powerpoint/2010/main" val="210422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a:t>
            </a:fld>
            <a:endParaRPr lang="en-GB"/>
          </a:p>
        </p:txBody>
      </p:sp>
    </p:spTree>
    <p:extLst>
      <p:ext uri="{BB962C8B-B14F-4D97-AF65-F5344CB8AC3E}">
        <p14:creationId xmlns:p14="http://schemas.microsoft.com/office/powerpoint/2010/main" val="3044312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detail can be found on page 16 of the 1.2 Core Concept document.</a:t>
            </a:r>
          </a:p>
        </p:txBody>
      </p:sp>
      <p:sp>
        <p:nvSpPr>
          <p:cNvPr id="4" name="Slide Number Placeholder 3"/>
          <p:cNvSpPr>
            <a:spLocks noGrp="1"/>
          </p:cNvSpPr>
          <p:nvPr>
            <p:ph type="sldNum" sz="quarter" idx="5"/>
          </p:nvPr>
        </p:nvSpPr>
        <p:spPr/>
        <p:txBody>
          <a:bodyPr/>
          <a:lstStyle/>
          <a:p>
            <a:fld id="{95CC6D43-B330-470E-9514-C837501A6F5A}" type="slidenum">
              <a:rPr lang="en-GB" smtClean="0"/>
              <a:t>14</a:t>
            </a:fld>
            <a:endParaRPr lang="en-GB"/>
          </a:p>
        </p:txBody>
      </p:sp>
    </p:spTree>
    <p:extLst>
      <p:ext uri="{BB962C8B-B14F-4D97-AF65-F5344CB8AC3E}">
        <p14:creationId xmlns:p14="http://schemas.microsoft.com/office/powerpoint/2010/main" val="709669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detail, including an example of a Venn diagram to identify the HCF, can be found on page 16 of the 1.2 Core Concept document.</a:t>
            </a:r>
          </a:p>
        </p:txBody>
      </p:sp>
      <p:sp>
        <p:nvSpPr>
          <p:cNvPr id="4" name="Slide Number Placeholder 3"/>
          <p:cNvSpPr>
            <a:spLocks noGrp="1"/>
          </p:cNvSpPr>
          <p:nvPr>
            <p:ph type="sldNum" sz="quarter" idx="5"/>
          </p:nvPr>
        </p:nvSpPr>
        <p:spPr/>
        <p:txBody>
          <a:bodyPr/>
          <a:lstStyle/>
          <a:p>
            <a:fld id="{95CC6D43-B330-470E-9514-C837501A6F5A}" type="slidenum">
              <a:rPr lang="en-GB" smtClean="0"/>
              <a:t>15</a:t>
            </a:fld>
            <a:endParaRPr lang="en-GB"/>
          </a:p>
        </p:txBody>
      </p:sp>
    </p:spTree>
    <p:extLst>
      <p:ext uri="{BB962C8B-B14F-4D97-AF65-F5344CB8AC3E}">
        <p14:creationId xmlns:p14="http://schemas.microsoft.com/office/powerpoint/2010/main" val="3682402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More detail can be found on page 16 of the 1.2 Core Concept document.</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16</a:t>
            </a:fld>
            <a:endParaRPr lang="en-GB"/>
          </a:p>
        </p:txBody>
      </p:sp>
    </p:spTree>
    <p:extLst>
      <p:ext uri="{BB962C8B-B14F-4D97-AF65-F5344CB8AC3E}">
        <p14:creationId xmlns:p14="http://schemas.microsoft.com/office/powerpoint/2010/main" val="2198239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r>
              <a:rPr lang="en-GB" sz="2000" b="0" dirty="0">
                <a:solidFill>
                  <a:srgbClr val="008080"/>
                </a:solidFill>
                <a:latin typeface="Myriad Pro"/>
              </a:rPr>
              <a:t>How many different ways can you find the HCF? What is the easiest way?</a:t>
            </a:r>
          </a:p>
          <a:p>
            <a:r>
              <a:rPr lang="en-GB" sz="2000" b="0" dirty="0">
                <a:solidFill>
                  <a:srgbClr val="008080"/>
                </a:solidFill>
                <a:latin typeface="Myriad Pro"/>
              </a:rPr>
              <a:t>Why is writing the numbers as a product of primes first helpful?</a:t>
            </a:r>
          </a:p>
          <a:p>
            <a:r>
              <a:rPr lang="en-GB" sz="2000" b="0" dirty="0">
                <a:solidFill>
                  <a:srgbClr val="008080"/>
                </a:solidFill>
                <a:latin typeface="Myriad Pro"/>
              </a:rPr>
              <a:t>How can you use the common prime factors to find the highest common factor?</a:t>
            </a:r>
          </a:p>
          <a:p>
            <a:r>
              <a:rPr lang="en-GB" sz="2000" b="0" dirty="0">
                <a:solidFill>
                  <a:srgbClr val="008080"/>
                </a:solidFill>
                <a:latin typeface="Myriad Pro"/>
              </a:rPr>
              <a:t>What is the highest common factor for part f? What do you notice about the product of primes in this case?</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Choosing small numbers allows students to find the highest common factor using multiple methods (both by listing factors of each number and by considering prime factors). In Example 1, the numbers have already been written as a product of their prime factors so that students can focus on finding the highest common factor and not on prime factorisation, although they should realise that this is a previous step in this method. Part of the purpose of an exercise like this is for students to explore the most efficient method and understand why, when numbers are written as product of prime factors, the combination of their common prime factors will generate the highest common factor.</a:t>
            </a:r>
          </a:p>
          <a:p>
            <a:pPr marL="171450" indent="-171450">
              <a:buFont typeface="Arial" panose="020B0604020202020204" pitchFamily="34" charset="0"/>
              <a:buChar char="•"/>
            </a:pPr>
            <a:r>
              <a:rPr lang="en-GB" dirty="0"/>
              <a:t>Part a) has been written so that the numbers only share one common prime factor (two). </a:t>
            </a:r>
          </a:p>
          <a:p>
            <a:pPr marL="171450" indent="-171450">
              <a:buFont typeface="Arial" panose="020B0604020202020204" pitchFamily="34" charset="0"/>
              <a:buChar char="•"/>
            </a:pPr>
            <a:r>
              <a:rPr lang="en-GB" dirty="0"/>
              <a:t>Part b) is designed to ensure that students can identify and understand that the numbers share two common prime factors. Comparing the repeated common prime factor of two, to the common factors from the lists (two and four), is also worthwhile so that students understand that it is the combination of the prime factors that is important.</a:t>
            </a:r>
          </a:p>
          <a:p>
            <a:pPr marL="171450" indent="-171450">
              <a:buFont typeface="Arial" panose="020B0604020202020204" pitchFamily="34" charset="0"/>
              <a:buChar char="•"/>
            </a:pPr>
            <a:r>
              <a:rPr lang="en-GB" dirty="0"/>
              <a:t>In part c), the two common prime factors are different and lead to a highest common factor of ten. Again, comparison with common factors of two, five and ten from their list of factors is important.</a:t>
            </a:r>
          </a:p>
          <a:p>
            <a:pPr marL="171450" indent="-171450">
              <a:buFont typeface="Arial" panose="020B0604020202020204" pitchFamily="34" charset="0"/>
              <a:buChar char="•"/>
            </a:pPr>
            <a:r>
              <a:rPr lang="en-GB" dirty="0"/>
              <a:t>The numbers in part d) have been chosen as they share three common prime factors.</a:t>
            </a:r>
          </a:p>
          <a:p>
            <a:pPr marL="171450" indent="-171450">
              <a:buFont typeface="Arial" panose="020B0604020202020204" pitchFamily="34" charset="0"/>
              <a:buChar char="•"/>
            </a:pPr>
            <a:r>
              <a:rPr lang="en-GB" dirty="0"/>
              <a:t>In part e), the highest common factor is one of the numbers in its entirety.</a:t>
            </a:r>
          </a:p>
          <a:p>
            <a:pPr marL="171450" indent="-171450">
              <a:buFont typeface="Arial" panose="020B0604020202020204" pitchFamily="34" charset="0"/>
              <a:buChar char="•"/>
            </a:pPr>
            <a:r>
              <a:rPr lang="en-GB" dirty="0"/>
              <a:t>Part f) has been chosen to facilitate discussion about what to do if the highest common factor is one, as this is not always apparent when numbers are written as the product of their prime factors.</a:t>
            </a:r>
          </a:p>
          <a:p>
            <a:endParaRPr lang="en-GB" dirty="0"/>
          </a:p>
          <a:p>
            <a:r>
              <a:rPr lang="en-GB" dirty="0"/>
              <a:t>Asking students to identify all common factors and then linking this to all common prime factors, before progressing to find the highest common factor, may be helpful in supporting their understanding. </a:t>
            </a:r>
          </a:p>
          <a:p>
            <a:r>
              <a:rPr lang="en-GB" dirty="0"/>
              <a:t>How could you connect the learning in this key idea to previous work on factors?</a:t>
            </a:r>
          </a:p>
          <a:p>
            <a:endParaRPr lang="en-GB" dirty="0"/>
          </a:p>
          <a:p>
            <a:r>
              <a:rPr lang="en-GB" sz="1200" dirty="0">
                <a:effectLst/>
                <a:latin typeface="Myriad Pro"/>
                <a:ea typeface="Calibri" panose="020F0502020204030204" pitchFamily="34" charset="0"/>
                <a:cs typeface="Times New Roman" panose="02020603050405020304" pitchFamily="18" charset="0"/>
              </a:rPr>
              <a:t>Exploring the efficiency of different methods is a significant element of developing fluency. Encouraging students to share their methods and discuss the advantages and disadvantages of each, as well as when to select an appropriate method, will help prevent the blind application of a procedure without conceptual consideration. </a:t>
            </a:r>
            <a:endParaRPr lang="en-GB" dirty="0"/>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17</a:t>
            </a:fld>
            <a:endParaRPr lang="en-GB"/>
          </a:p>
        </p:txBody>
      </p:sp>
    </p:spTree>
    <p:extLst>
      <p:ext uri="{BB962C8B-B14F-4D97-AF65-F5344CB8AC3E}">
        <p14:creationId xmlns:p14="http://schemas.microsoft.com/office/powerpoint/2010/main" val="3630015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rgbClr val="008080"/>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17 of the 1.2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45995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marL="0" marR="0" lvl="0" indent="0" algn="l" defTabSz="914400" rtl="0" eaLnBrk="1" fontAlgn="auto" latinLnBrk="0" hangingPunct="1">
              <a:lnSpc>
                <a:spcPct val="100000"/>
              </a:lnSpc>
              <a:spcBef>
                <a:spcPts val="400"/>
              </a:spcBef>
              <a:spcAft>
                <a:spcPts val="400"/>
              </a:spcAft>
              <a:buClrTx/>
              <a:buSzTx/>
              <a:buFontTx/>
              <a:buNone/>
              <a:tabLst/>
              <a:defRPr/>
            </a:pPr>
            <a:r>
              <a:rPr lang="en-GB" sz="1200" dirty="0">
                <a:solidFill>
                  <a:srgbClr val="008080"/>
                </a:solidFill>
                <a:latin typeface="Myriad Pro"/>
              </a:rPr>
              <a:t>Is r a common factor of both numbers? How do you know? How about p? etc </a:t>
            </a:r>
          </a:p>
          <a:p>
            <a:pPr marL="0" marR="0" lvl="0" indent="0" algn="l" defTabSz="914400" rtl="0" eaLnBrk="1" fontAlgn="auto" latinLnBrk="0" hangingPunct="1">
              <a:lnSpc>
                <a:spcPct val="100000"/>
              </a:lnSpc>
              <a:spcBef>
                <a:spcPts val="400"/>
              </a:spcBef>
              <a:spcAft>
                <a:spcPts val="400"/>
              </a:spcAft>
              <a:buClrTx/>
              <a:buSzTx/>
              <a:buFontTx/>
              <a:buNone/>
              <a:tabLst/>
              <a:defRPr/>
            </a:pPr>
            <a:r>
              <a:rPr lang="en-GB" sz="1200" dirty="0">
                <a:solidFill>
                  <a:srgbClr val="008080"/>
                </a:solidFill>
                <a:latin typeface="Myriad Pro"/>
              </a:rPr>
              <a:t>Can you write an algebraic example that mirrors the questions in example 1? Which are the hardest to do?</a:t>
            </a:r>
          </a:p>
          <a:p>
            <a:pPr marL="0" marR="0" lvl="0" indent="0" algn="l" defTabSz="914400" rtl="0" eaLnBrk="1" fontAlgn="auto" latinLnBrk="0" hangingPunct="1">
              <a:lnSpc>
                <a:spcPct val="100000"/>
              </a:lnSpc>
              <a:spcBef>
                <a:spcPts val="400"/>
              </a:spcBef>
              <a:spcAft>
                <a:spcPts val="400"/>
              </a:spcAft>
              <a:buClrTx/>
              <a:buSzTx/>
              <a:buFontTx/>
              <a:buNone/>
              <a:tabLst/>
              <a:defRPr/>
            </a:pPr>
            <a:endParaRPr lang="en-GB" sz="1200" b="1" dirty="0">
              <a:solidFill>
                <a:srgbClr val="008080"/>
              </a:solidFill>
              <a:latin typeface="Myriad Pro"/>
            </a:endParaRPr>
          </a:p>
          <a:p>
            <a:pPr marL="0" marR="0" lvl="0" indent="0" algn="l" defTabSz="914400" rtl="0" eaLnBrk="1" fontAlgn="auto" latinLnBrk="0" hangingPunct="1">
              <a:lnSpc>
                <a:spcPct val="100000"/>
              </a:lnSpc>
              <a:spcBef>
                <a:spcPts val="400"/>
              </a:spcBef>
              <a:spcAft>
                <a:spcPts val="400"/>
              </a:spcAft>
              <a:buClrTx/>
              <a:buSzTx/>
              <a:buFontTx/>
              <a:buNone/>
              <a:tabLst/>
              <a:defRPr/>
            </a:pPr>
            <a:r>
              <a:rPr lang="en-GB" sz="1200" b="1" dirty="0">
                <a:solidFill>
                  <a:srgbClr val="008080"/>
                </a:solidFill>
                <a:latin typeface="Myriad Pro"/>
              </a:rPr>
              <a:t>Things for you to think about:</a:t>
            </a:r>
          </a:p>
          <a:p>
            <a:r>
              <a:rPr lang="en-GB" dirty="0"/>
              <a:t>Asking students to apply a procedure to algebraic examples is a good way to assess the depth of their understanding. Encouraging students to generalise a concept is beneficial in supporting them in dealing with problems that are based on the same concept but presented differently, for example, finding the highest common factor of three numbers. </a:t>
            </a:r>
          </a:p>
          <a:p>
            <a:r>
              <a:rPr lang="en-GB" dirty="0"/>
              <a:t>Challenging students to write an algebraic example which mirrors Example 1 part f) may also be a useful addition here.</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19</a:t>
            </a:fld>
            <a:endParaRPr lang="en-GB"/>
          </a:p>
        </p:txBody>
      </p:sp>
    </p:spTree>
    <p:extLst>
      <p:ext uri="{BB962C8B-B14F-4D97-AF65-F5344CB8AC3E}">
        <p14:creationId xmlns:p14="http://schemas.microsoft.com/office/powerpoint/2010/main" val="18523505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18 of the 1.2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100207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r>
              <a:rPr lang="en-GB" sz="2000" b="0" dirty="0">
                <a:solidFill>
                  <a:srgbClr val="008080"/>
                </a:solidFill>
                <a:latin typeface="Myriad Pro"/>
              </a:rPr>
              <a:t>What has Gosia done wrong? How can you explain this to her? </a:t>
            </a:r>
          </a:p>
          <a:p>
            <a:r>
              <a:rPr lang="en-GB" sz="2000" b="0" dirty="0">
                <a:solidFill>
                  <a:srgbClr val="008080"/>
                </a:solidFill>
                <a:latin typeface="Myriad Pro"/>
              </a:rPr>
              <a:t>What has Harrison realised? What mistakes might it be easy to make here?</a:t>
            </a:r>
          </a:p>
          <a:p>
            <a:endParaRPr lang="en-GB" sz="2000" b="0" dirty="0">
              <a:solidFill>
                <a:srgbClr val="008080"/>
              </a:solidFill>
              <a:latin typeface="Myriad Pro"/>
            </a:endParaRPr>
          </a:p>
          <a:p>
            <a:pPr>
              <a:spcBef>
                <a:spcPts val="400"/>
              </a:spcBef>
              <a:spcAft>
                <a:spcPts val="400"/>
              </a:spcAft>
            </a:pPr>
            <a:r>
              <a:rPr lang="en-GB" sz="1200" dirty="0">
                <a:solidFill>
                  <a:srgbClr val="008080"/>
                </a:solidFill>
                <a:latin typeface="Myriad Pro"/>
              </a:rPr>
              <a:t>Challenge students to think deeply about the concept by asking them to create questions of their own that meet specific criteria. For example:</a:t>
            </a:r>
          </a:p>
          <a:p>
            <a:pPr marL="171450" indent="-171450">
              <a:spcBef>
                <a:spcPts val="400"/>
              </a:spcBef>
              <a:spcAft>
                <a:spcPts val="400"/>
              </a:spcAft>
              <a:buFont typeface="Arial" panose="020B0604020202020204" pitchFamily="34" charset="0"/>
              <a:buChar char="•"/>
            </a:pPr>
            <a:r>
              <a:rPr lang="en-GB" sz="1200" dirty="0">
                <a:solidFill>
                  <a:srgbClr val="008080"/>
                </a:solidFill>
                <a:latin typeface="Myriad Pro"/>
              </a:rPr>
              <a:t>Write down two numbers which have a highest common factor of …</a:t>
            </a:r>
          </a:p>
          <a:p>
            <a:pPr marL="171450" indent="-171450">
              <a:spcBef>
                <a:spcPts val="400"/>
              </a:spcBef>
              <a:spcAft>
                <a:spcPts val="400"/>
              </a:spcAft>
              <a:buFont typeface="Arial" panose="020B0604020202020204" pitchFamily="34" charset="0"/>
              <a:buChar char="•"/>
            </a:pPr>
            <a:r>
              <a:rPr lang="en-GB" sz="1200" dirty="0">
                <a:solidFill>
                  <a:srgbClr val="008080"/>
                </a:solidFill>
                <a:latin typeface="Myriad Pro"/>
              </a:rPr>
              <a:t>Write down two numbers which have a highest common factor of one.</a:t>
            </a:r>
          </a:p>
          <a:p>
            <a:pPr marL="171450" indent="-171450">
              <a:spcBef>
                <a:spcPts val="400"/>
              </a:spcBef>
              <a:spcAft>
                <a:spcPts val="400"/>
              </a:spcAft>
              <a:buFont typeface="Arial" panose="020B0604020202020204" pitchFamily="34" charset="0"/>
              <a:buChar char="•"/>
            </a:pPr>
            <a:r>
              <a:rPr lang="en-GB" sz="1200" dirty="0">
                <a:solidFill>
                  <a:srgbClr val="008080"/>
                </a:solidFill>
                <a:latin typeface="Myriad Pro"/>
              </a:rPr>
              <a:t>72 = 2</a:t>
            </a:r>
            <a:r>
              <a:rPr lang="en-GB" sz="1200" baseline="30000" dirty="0">
                <a:solidFill>
                  <a:srgbClr val="008080"/>
                </a:solidFill>
                <a:latin typeface="Myriad Pro"/>
              </a:rPr>
              <a:t>3</a:t>
            </a:r>
            <a:r>
              <a:rPr lang="en-GB" sz="1200" dirty="0">
                <a:solidFill>
                  <a:srgbClr val="008080"/>
                </a:solidFill>
                <a:latin typeface="Myriad Pro"/>
              </a:rPr>
              <a:t> × 3</a:t>
            </a:r>
            <a:r>
              <a:rPr lang="en-GB" sz="1200" baseline="30000" dirty="0">
                <a:solidFill>
                  <a:srgbClr val="008080"/>
                </a:solidFill>
                <a:latin typeface="Myriad Pro"/>
              </a:rPr>
              <a:t>2</a:t>
            </a:r>
            <a:r>
              <a:rPr lang="en-GB" sz="1200" dirty="0">
                <a:solidFill>
                  <a:srgbClr val="008080"/>
                </a:solidFill>
                <a:latin typeface="Myriad Pro"/>
              </a:rPr>
              <a:t>, 180 = 2</a:t>
            </a:r>
            <a:r>
              <a:rPr lang="en-GB" sz="1200" baseline="30000" dirty="0">
                <a:solidFill>
                  <a:srgbClr val="008080"/>
                </a:solidFill>
                <a:latin typeface="Myriad Pro"/>
              </a:rPr>
              <a:t>2</a:t>
            </a:r>
            <a:r>
              <a:rPr lang="en-GB" sz="1200" dirty="0">
                <a:solidFill>
                  <a:srgbClr val="008080"/>
                </a:solidFill>
                <a:latin typeface="Myriad Pro"/>
              </a:rPr>
              <a:t> × 3</a:t>
            </a:r>
            <a:r>
              <a:rPr lang="en-GB" sz="1200" baseline="30000" dirty="0">
                <a:solidFill>
                  <a:srgbClr val="008080"/>
                </a:solidFill>
                <a:latin typeface="Myriad Pro"/>
              </a:rPr>
              <a:t>2</a:t>
            </a:r>
            <a:r>
              <a:rPr lang="en-GB" sz="1200" dirty="0">
                <a:solidFill>
                  <a:srgbClr val="008080"/>
                </a:solidFill>
                <a:latin typeface="Myriad Pro"/>
              </a:rPr>
              <a:t> × 5. What is the highest common factor of 72 and 180?</a:t>
            </a:r>
          </a:p>
          <a:p>
            <a:pPr marL="171450" indent="-171450">
              <a:spcBef>
                <a:spcPts val="400"/>
              </a:spcBef>
              <a:spcAft>
                <a:spcPts val="400"/>
              </a:spcAft>
              <a:buFont typeface="Arial" panose="020B0604020202020204" pitchFamily="34" charset="0"/>
              <a:buChar char="•"/>
            </a:pPr>
            <a:r>
              <a:rPr lang="en-GB" sz="1200" dirty="0">
                <a:solidFill>
                  <a:srgbClr val="008080"/>
                </a:solidFill>
                <a:latin typeface="Myriad Pro"/>
              </a:rPr>
              <a:t>Find an additional number so that the highest common factor of the three numbers (72, 180 and the new number) remains the same.</a:t>
            </a:r>
          </a:p>
          <a:p>
            <a:pPr marL="171450" indent="-171450">
              <a:spcBef>
                <a:spcPts val="400"/>
              </a:spcBef>
              <a:spcAft>
                <a:spcPts val="400"/>
              </a:spcAft>
              <a:buFont typeface="Arial" panose="020B0604020202020204" pitchFamily="34" charset="0"/>
              <a:buChar char="•"/>
            </a:pPr>
            <a:r>
              <a:rPr lang="en-GB" sz="1200" dirty="0">
                <a:solidFill>
                  <a:srgbClr val="008080"/>
                </a:solidFill>
                <a:latin typeface="Myriad Pro"/>
              </a:rPr>
              <a:t>Write down the prime factorisation of a third number so that all three numbers have a highest common factor that is less than 12.</a:t>
            </a:r>
          </a:p>
          <a:p>
            <a:pPr marL="171450" indent="-171450">
              <a:spcBef>
                <a:spcPts val="400"/>
              </a:spcBef>
              <a:spcAft>
                <a:spcPts val="400"/>
              </a:spcAft>
              <a:buFont typeface="Arial" panose="020B0604020202020204" pitchFamily="34" charset="0"/>
              <a:buChar char="•"/>
            </a:pPr>
            <a:r>
              <a:rPr lang="en-GB" sz="1200" dirty="0">
                <a:solidFill>
                  <a:srgbClr val="008080"/>
                </a:solidFill>
                <a:latin typeface="Myriad Pro"/>
              </a:rPr>
              <a:t>Write down a number with a highest common factor of 12 when paired with 72, but a highest common factor that is greater than 12 when paired with 180.</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In part a), the numbers are large enough to encourage students to move away from listing factors and instead compare prime factors to find the highest common factor. Asking students to find all common prime factors by deconstructing the simplified products may support them in finding the highest common factor.</a:t>
            </a:r>
          </a:p>
          <a:p>
            <a:r>
              <a:rPr lang="en-GB" dirty="0"/>
              <a:t>In part b), the concept has been applied to algebraic prime factors. Having discussed part a), students then have the opportunity to demonstrate understanding in a more generalised form.</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21</a:t>
            </a:fld>
            <a:endParaRPr lang="en-GB"/>
          </a:p>
        </p:txBody>
      </p:sp>
    </p:spTree>
    <p:extLst>
      <p:ext uri="{BB962C8B-B14F-4D97-AF65-F5344CB8AC3E}">
        <p14:creationId xmlns:p14="http://schemas.microsoft.com/office/powerpoint/2010/main" val="24283265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rgbClr val="008080"/>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pages 18 and 19 of the 1.2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070154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does 2</a:t>
            </a:r>
            <a:r>
              <a:rPr lang="en-GB" sz="1200" baseline="30000" dirty="0">
                <a:solidFill>
                  <a:srgbClr val="008080"/>
                </a:solidFill>
                <a:latin typeface="Myriad Pro"/>
              </a:rPr>
              <a:t>2</a:t>
            </a:r>
            <a:r>
              <a:rPr lang="en-GB" sz="1200" dirty="0">
                <a:solidFill>
                  <a:srgbClr val="008080"/>
                </a:solidFill>
                <a:latin typeface="Myriad Pro"/>
              </a:rPr>
              <a:t> mean? How else can you write this?</a:t>
            </a:r>
          </a:p>
          <a:p>
            <a:pPr>
              <a:spcBef>
                <a:spcPts val="400"/>
              </a:spcBef>
              <a:spcAft>
                <a:spcPts val="400"/>
              </a:spcAft>
            </a:pPr>
            <a:r>
              <a:rPr lang="en-GB" sz="1200" dirty="0">
                <a:solidFill>
                  <a:srgbClr val="008080"/>
                </a:solidFill>
                <a:latin typeface="Myriad Pro"/>
              </a:rPr>
              <a:t>How are these questions getting a little more challenging each time?</a:t>
            </a:r>
          </a:p>
          <a:p>
            <a:pPr>
              <a:spcBef>
                <a:spcPts val="400"/>
              </a:spcBef>
              <a:spcAft>
                <a:spcPts val="400"/>
              </a:spcAft>
            </a:pPr>
            <a:r>
              <a:rPr lang="en-GB" sz="1200" dirty="0">
                <a:solidFill>
                  <a:srgbClr val="008080"/>
                </a:solidFill>
                <a:latin typeface="Myriad Pro"/>
              </a:rPr>
              <a:t>What is the difference between part f and part g?</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In Example 4, students are being asked to extend the concept of finding the highest common factor, firstly with two numbers and then extending to three numbers, including when indices have been used.</a:t>
            </a:r>
          </a:p>
          <a:p>
            <a:pPr marL="171450" indent="-171450">
              <a:buFont typeface="Arial" panose="020B0604020202020204" pitchFamily="34" charset="0"/>
              <a:buChar char="•"/>
            </a:pPr>
            <a:r>
              <a:rPr lang="en-GB" dirty="0"/>
              <a:t>In part a), students need to recognise that 20 = 2 × 2 × 5.</a:t>
            </a:r>
          </a:p>
          <a:p>
            <a:pPr marL="171450" indent="-171450">
              <a:buFont typeface="Arial" panose="020B0604020202020204" pitchFamily="34" charset="0"/>
              <a:buChar char="•"/>
            </a:pPr>
            <a:r>
              <a:rPr lang="en-GB" dirty="0"/>
              <a:t>In part b), the index values of two have been increased. </a:t>
            </a:r>
          </a:p>
          <a:p>
            <a:pPr marL="171450" indent="-171450">
              <a:buFont typeface="Arial" panose="020B0604020202020204" pitchFamily="34" charset="0"/>
              <a:buChar char="•"/>
            </a:pPr>
            <a:r>
              <a:rPr lang="en-GB" dirty="0"/>
              <a:t>In part c), students extend to two factors having index values greater than one.</a:t>
            </a:r>
          </a:p>
          <a:p>
            <a:pPr marL="171450" indent="-171450">
              <a:buFont typeface="Arial" panose="020B0604020202020204" pitchFamily="34" charset="0"/>
              <a:buChar char="•"/>
            </a:pPr>
            <a:r>
              <a:rPr lang="en-GB" dirty="0"/>
              <a:t>In part d), there are three expressions to consider.</a:t>
            </a:r>
          </a:p>
          <a:p>
            <a:pPr marL="171450" indent="-171450">
              <a:buFont typeface="Arial" panose="020B0604020202020204" pitchFamily="34" charset="0"/>
              <a:buChar char="•"/>
            </a:pPr>
            <a:r>
              <a:rPr lang="en-GB" dirty="0"/>
              <a:t>In part e), there is no common factor other than one.</a:t>
            </a:r>
          </a:p>
          <a:p>
            <a:pPr marL="171450" indent="-171450">
              <a:buFont typeface="Arial" panose="020B0604020202020204" pitchFamily="34" charset="0"/>
              <a:buChar char="•"/>
            </a:pPr>
            <a:r>
              <a:rPr lang="en-GB" dirty="0"/>
              <a:t>When thinking about the algebraic examples in parts f) and g), students are forced to examine the structure of such expressions, reminding them that the factors involved must be prime and, therefore, we simply do not know what the answer is for part g).</a:t>
            </a:r>
          </a:p>
          <a:p>
            <a:pPr marL="171450" indent="-171450">
              <a:buFont typeface="Arial" panose="020B0604020202020204" pitchFamily="34" charset="0"/>
              <a:buChar char="•"/>
            </a:pPr>
            <a:r>
              <a:rPr lang="en-GB" dirty="0"/>
              <a:t>For part g), students may need to be convinced that we do not know the answer to this by finding values for a, b and c so that the highest common factor is not a</a:t>
            </a:r>
            <a:r>
              <a:rPr lang="en-GB" baseline="30000" dirty="0"/>
              <a:t>2</a:t>
            </a:r>
            <a:r>
              <a:rPr lang="en-GB" dirty="0"/>
              <a:t> × b</a:t>
            </a:r>
            <a:r>
              <a:rPr lang="en-GB" baseline="30000" dirty="0"/>
              <a:t>2</a:t>
            </a:r>
            <a:r>
              <a:rPr lang="en-GB" dirty="0"/>
              <a:t> × c. One example would be a = 5, b = 4, c = 2. Why is this the case?</a:t>
            </a:r>
          </a:p>
          <a:p>
            <a:pPr marL="0" indent="0">
              <a:buFont typeface="Arial" panose="020B0604020202020204" pitchFamily="34" charset="0"/>
              <a:buNone/>
            </a:pPr>
            <a:endParaRPr lang="en-GB" dirty="0"/>
          </a:p>
          <a:p>
            <a:pPr marL="171450" indent="-171450">
              <a:buFont typeface="Arial" panose="020B0604020202020204" pitchFamily="34" charset="0"/>
              <a:buChar char="•"/>
            </a:pPr>
            <a:endParaRPr lang="en-GB" dirty="0"/>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23</a:t>
            </a:fld>
            <a:endParaRPr lang="en-GB"/>
          </a:p>
        </p:txBody>
      </p:sp>
    </p:spTree>
    <p:extLst>
      <p:ext uri="{BB962C8B-B14F-4D97-AF65-F5344CB8AC3E}">
        <p14:creationId xmlns:p14="http://schemas.microsoft.com/office/powerpoint/2010/main" val="2549235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Linked on this slide is the Theme Overview document of </a:t>
            </a:r>
            <a:r>
              <a:rPr lang="en-GB" i="1" dirty="0"/>
              <a:t>The structure of the number system. </a:t>
            </a:r>
            <a:r>
              <a:rPr lang="en-GB" i="0" dirty="0"/>
              <a:t>This document includes</a:t>
            </a:r>
            <a:r>
              <a:rPr lang="en-GB" dirty="0"/>
              <a:t> why it is important, the key underpinning knowledge and links to prior and future learning. There is also guidance about how the five big ideas of Teaching for Mastery relate specifically to this theme.</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a:t>
            </a:fld>
            <a:endParaRPr lang="en-GB"/>
          </a:p>
        </p:txBody>
      </p:sp>
    </p:spTree>
    <p:extLst>
      <p:ext uri="{BB962C8B-B14F-4D97-AF65-F5344CB8AC3E}">
        <p14:creationId xmlns:p14="http://schemas.microsoft.com/office/powerpoint/2010/main" val="20278980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rgbClr val="008080"/>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20 of the 1.2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24</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855513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Which part of the Venn represents 1 008? Which part represents 32 340?</a:t>
            </a:r>
          </a:p>
          <a:p>
            <a:pPr>
              <a:spcBef>
                <a:spcPts val="400"/>
              </a:spcBef>
              <a:spcAft>
                <a:spcPts val="400"/>
              </a:spcAft>
            </a:pPr>
            <a:r>
              <a:rPr lang="en-GB" sz="1200" dirty="0">
                <a:solidFill>
                  <a:srgbClr val="008080"/>
                </a:solidFill>
                <a:latin typeface="Myriad Pro"/>
              </a:rPr>
              <a:t>What does the intersection of the Venn diagram represent?</a:t>
            </a:r>
          </a:p>
          <a:p>
            <a:pPr>
              <a:spcBef>
                <a:spcPts val="400"/>
              </a:spcBef>
              <a:spcAft>
                <a:spcPts val="400"/>
              </a:spcAft>
            </a:pPr>
            <a:r>
              <a:rPr lang="en-GB" sz="1200" dirty="0">
                <a:solidFill>
                  <a:srgbClr val="008080"/>
                </a:solidFill>
                <a:latin typeface="Myriad Pro"/>
              </a:rPr>
              <a:t>How would my Venn diagram change if I used __ instead of 1 008? </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marL="171450" indent="-171450">
              <a:buFont typeface="Arial" panose="020B0604020202020204" pitchFamily="34" charset="0"/>
              <a:buChar char="•"/>
            </a:pPr>
            <a:r>
              <a:rPr lang="en-GB" dirty="0"/>
              <a:t>In part a), students are given a completed Venn diagram and asked to use the information shown to write two numbers as products of prime factors. By doing this, students are demonstrating that they know what the Venn diagram is showing. Students then need to find the highest common factor using the product of the common prime factors shown in the intersection.</a:t>
            </a:r>
          </a:p>
          <a:p>
            <a:pPr marL="171450" indent="-171450">
              <a:buFont typeface="Arial" panose="020B0604020202020204" pitchFamily="34" charset="0"/>
              <a:buChar char="•"/>
            </a:pPr>
            <a:r>
              <a:rPr lang="en-GB" dirty="0"/>
              <a:t>In part b), students are given the numbers in prime factorisation form, but not given the Venn diagram – they must construct it from the information provided and then go on to find the highest common factor.</a:t>
            </a:r>
          </a:p>
          <a:p>
            <a:pPr marL="171450" indent="-171450">
              <a:buFont typeface="Arial" panose="020B0604020202020204" pitchFamily="34" charset="0"/>
              <a:buChar char="•"/>
            </a:pPr>
            <a:r>
              <a:rPr lang="en-GB" dirty="0"/>
              <a:t>Part c) progresses to ask students to draw a Venn diagram from scratch and then use it to find the highest common factor.</a:t>
            </a:r>
          </a:p>
          <a:p>
            <a:pPr marL="171450" indent="-171450">
              <a:buFont typeface="Arial" panose="020B0604020202020204" pitchFamily="34" charset="0"/>
              <a:buChar char="•"/>
            </a:pPr>
            <a:r>
              <a:rPr lang="en-GB" dirty="0"/>
              <a:t>Part d) asks students to find the highest common factor of three numbers using a Venn diagram.</a:t>
            </a:r>
          </a:p>
          <a:p>
            <a:r>
              <a:rPr lang="en-GB" dirty="0"/>
              <a:t>This scaffolding should support students to ensure that all can progress together through each step as a class.</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25</a:t>
            </a:fld>
            <a:endParaRPr lang="en-GB"/>
          </a:p>
        </p:txBody>
      </p:sp>
    </p:spTree>
    <p:extLst>
      <p:ext uri="{BB962C8B-B14F-4D97-AF65-F5344CB8AC3E}">
        <p14:creationId xmlns:p14="http://schemas.microsoft.com/office/powerpoint/2010/main" val="16800185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3600" b="1" dirty="0">
                <a:solidFill>
                  <a:srgbClr val="008080"/>
                </a:solidFill>
                <a:latin typeface="Myriad Pro"/>
              </a:rPr>
              <a:t>Suggested questioning:</a:t>
            </a:r>
          </a:p>
          <a:p>
            <a:pPr>
              <a:spcBef>
                <a:spcPts val="400"/>
              </a:spcBef>
              <a:spcAft>
                <a:spcPts val="400"/>
              </a:spcAft>
            </a:pPr>
            <a:r>
              <a:rPr lang="en-GB" sz="2000" dirty="0">
                <a:solidFill>
                  <a:srgbClr val="008080"/>
                </a:solidFill>
                <a:latin typeface="Myriad Pro"/>
              </a:rPr>
              <a:t>Which part of the Venn represents 165? Which part represents 285?</a:t>
            </a:r>
          </a:p>
          <a:p>
            <a:pPr>
              <a:spcBef>
                <a:spcPts val="400"/>
              </a:spcBef>
              <a:spcAft>
                <a:spcPts val="400"/>
              </a:spcAft>
            </a:pPr>
            <a:r>
              <a:rPr lang="en-GB" sz="2000" dirty="0">
                <a:solidFill>
                  <a:srgbClr val="008080"/>
                </a:solidFill>
                <a:latin typeface="Myriad Pro"/>
              </a:rPr>
              <a:t>What does the intersection of the Venn diagram represent?</a:t>
            </a:r>
          </a:p>
          <a:p>
            <a:pPr>
              <a:spcBef>
                <a:spcPts val="400"/>
              </a:spcBef>
              <a:spcAft>
                <a:spcPts val="400"/>
              </a:spcAft>
            </a:pPr>
            <a:r>
              <a:rPr lang="en-GB" sz="2000" dirty="0">
                <a:solidFill>
                  <a:srgbClr val="008080"/>
                </a:solidFill>
                <a:latin typeface="Myriad Pro"/>
              </a:rPr>
              <a:t>How can I adapt my Venn diagram to find the HCF of three numbers? How many regions do I need? </a:t>
            </a:r>
          </a:p>
          <a:p>
            <a:pPr>
              <a:spcBef>
                <a:spcPts val="400"/>
              </a:spcBef>
              <a:spcAft>
                <a:spcPts val="400"/>
              </a:spcAft>
            </a:pPr>
            <a:endParaRPr lang="en-GB" sz="2000" dirty="0">
              <a:solidFill>
                <a:srgbClr val="008080"/>
              </a:solidFill>
              <a:latin typeface="Myriad Pro"/>
            </a:endParaRPr>
          </a:p>
          <a:p>
            <a:pPr>
              <a:spcBef>
                <a:spcPts val="400"/>
              </a:spcBef>
              <a:spcAft>
                <a:spcPts val="400"/>
              </a:spcAft>
            </a:pPr>
            <a:r>
              <a:rPr lang="en-GB" sz="2000" b="1" dirty="0">
                <a:solidFill>
                  <a:srgbClr val="008080"/>
                </a:solidFill>
                <a:latin typeface="Myriad Pro"/>
              </a:rPr>
              <a:t>Things for you to think about:</a:t>
            </a:r>
          </a:p>
          <a:p>
            <a:pPr marL="171450" indent="-171450">
              <a:buFont typeface="Arial" panose="020B0604020202020204" pitchFamily="34" charset="0"/>
              <a:buChar char="•"/>
            </a:pPr>
            <a:r>
              <a:rPr lang="en-GB" sz="2000" dirty="0"/>
              <a:t>In part a), students are given a completed Venn diagram and asked to use the information shown to write two numbers as products of prime factors. By doing this, students are demonstrating that they know what the Venn diagram is showing. Students then need to find the highest common factor using the product of the common prime factors shown in the intersection.</a:t>
            </a:r>
          </a:p>
          <a:p>
            <a:pPr marL="171450" indent="-171450">
              <a:buFont typeface="Arial" panose="020B0604020202020204" pitchFamily="34" charset="0"/>
              <a:buChar char="•"/>
            </a:pPr>
            <a:r>
              <a:rPr lang="en-GB" sz="2000" dirty="0"/>
              <a:t>In part b), students are given the numbers in prime factorisation form, but not given the Venn diagram – they must construct it from the information provided and then go on to find the highest common factor.</a:t>
            </a:r>
          </a:p>
          <a:p>
            <a:pPr marL="171450" indent="-171450">
              <a:buFont typeface="Arial" panose="020B0604020202020204" pitchFamily="34" charset="0"/>
              <a:buChar char="•"/>
            </a:pPr>
            <a:r>
              <a:rPr lang="en-GB" sz="2000" dirty="0"/>
              <a:t>Part c) progresses to ask students to draw a Venn diagram from scratch and then use it to find the highest common factor.</a:t>
            </a:r>
          </a:p>
          <a:p>
            <a:pPr marL="171450" indent="-171450">
              <a:buFont typeface="Arial" panose="020B0604020202020204" pitchFamily="34" charset="0"/>
              <a:buChar char="•"/>
            </a:pPr>
            <a:r>
              <a:rPr lang="en-GB" sz="2000" dirty="0"/>
              <a:t>Part d) asks students to find the highest common factor of three numbers using a Venn diagram.</a:t>
            </a:r>
          </a:p>
          <a:p>
            <a:r>
              <a:rPr lang="en-GB" sz="2000" dirty="0"/>
              <a:t>This scaffolding should support students to ensure that all can progress together through each step as a class.</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26</a:t>
            </a:fld>
            <a:endParaRPr lang="en-GB"/>
          </a:p>
        </p:txBody>
      </p:sp>
    </p:spTree>
    <p:extLst>
      <p:ext uri="{BB962C8B-B14F-4D97-AF65-F5344CB8AC3E}">
        <p14:creationId xmlns:p14="http://schemas.microsoft.com/office/powerpoint/2010/main" val="15713240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pages 20 and 21 of the 1.2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466464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How many different ways can you find? Which is the most efficient method?</a:t>
            </a:r>
          </a:p>
          <a:p>
            <a:pPr>
              <a:spcBef>
                <a:spcPts val="400"/>
              </a:spcBef>
              <a:spcAft>
                <a:spcPts val="400"/>
              </a:spcAft>
            </a:pPr>
            <a:r>
              <a:rPr lang="en-GB" sz="1200" dirty="0">
                <a:solidFill>
                  <a:srgbClr val="008080"/>
                </a:solidFill>
                <a:latin typeface="Myriad Pro"/>
              </a:rPr>
              <a:t>When might you use each different method?</a:t>
            </a:r>
          </a:p>
          <a:p>
            <a:pPr>
              <a:spcBef>
                <a:spcPts val="400"/>
              </a:spcBef>
              <a:spcAft>
                <a:spcPts val="400"/>
              </a:spcAft>
            </a:pPr>
            <a:r>
              <a:rPr lang="en-GB" sz="1200" dirty="0">
                <a:solidFill>
                  <a:srgbClr val="008080"/>
                </a:solidFill>
                <a:latin typeface="Myriad Pro"/>
              </a:rPr>
              <a:t>When is a Venn diagram most useful? When might it not be worth writing numbers as a product of primes?</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Myriad Pro"/>
                <a:ea typeface="Calibri" panose="020F0502020204030204" pitchFamily="34" charset="0"/>
                <a:cs typeface="Arial" panose="020B0604020202020204" pitchFamily="34" charset="0"/>
              </a:rPr>
              <a:t>Students will benefit from being given time to explore different methods, such as listing factors, writing as product of prime factors or using Venn diagrams. </a:t>
            </a:r>
            <a:r>
              <a:rPr lang="en-GB" dirty="0"/>
              <a:t>By considering each method in turn and discussing when it is likely to be most efficient, students will develop a deeper understanding of when it is most appropriate to select specific methods:</a:t>
            </a:r>
          </a:p>
          <a:p>
            <a:pPr marL="171450" indent="-171450">
              <a:buFont typeface="Arial" panose="020B0604020202020204" pitchFamily="34" charset="0"/>
              <a:buChar char="•"/>
            </a:pPr>
            <a:r>
              <a:rPr lang="en-GB" dirty="0"/>
              <a:t>Listing factors is likely to be most efficient when the numbers are small. </a:t>
            </a:r>
          </a:p>
          <a:p>
            <a:pPr marL="171450" indent="-171450">
              <a:buFont typeface="Arial" panose="020B0604020202020204" pitchFamily="34" charset="0"/>
              <a:buChar char="•"/>
            </a:pPr>
            <a:r>
              <a:rPr lang="en-GB" dirty="0"/>
              <a:t>Writing as a product of prime factors is likely to be most efficient if the numbers are large and there are no repeated factors (where students might experience misconceptions with indices). </a:t>
            </a:r>
          </a:p>
          <a:p>
            <a:pPr marL="171450" indent="-171450">
              <a:buFont typeface="Arial" panose="020B0604020202020204" pitchFamily="34" charset="0"/>
              <a:buChar char="•"/>
            </a:pPr>
            <a:r>
              <a:rPr lang="en-GB" dirty="0"/>
              <a:t>Venn diagrams are likely to be most efficient if the numbers are large and there are lots of repeated factors, as these are easily seen visually on the diagram.</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28</a:t>
            </a:fld>
            <a:endParaRPr lang="en-GB"/>
          </a:p>
        </p:txBody>
      </p:sp>
    </p:spTree>
    <p:extLst>
      <p:ext uri="{BB962C8B-B14F-4D97-AF65-F5344CB8AC3E}">
        <p14:creationId xmlns:p14="http://schemas.microsoft.com/office/powerpoint/2010/main" val="42293131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21 of the 1.2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577445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r>
              <a:rPr lang="en-GB" sz="2000" b="0" dirty="0">
                <a:solidFill>
                  <a:srgbClr val="008080"/>
                </a:solidFill>
                <a:latin typeface="Myriad Pro"/>
              </a:rPr>
              <a:t>Which of these are easiest to do without rewriting the numbers or drawing a Venn? Why?</a:t>
            </a:r>
          </a:p>
          <a:p>
            <a:r>
              <a:rPr lang="en-GB" sz="2000" b="0" dirty="0">
                <a:solidFill>
                  <a:srgbClr val="008080"/>
                </a:solidFill>
                <a:latin typeface="Myriad Pro"/>
              </a:rPr>
              <a:t>What makes a Venn diagram useful? When might you use this?</a:t>
            </a:r>
          </a:p>
          <a:p>
            <a:r>
              <a:rPr lang="en-GB" sz="2000" b="0" dirty="0">
                <a:solidFill>
                  <a:srgbClr val="008080"/>
                </a:solidFill>
                <a:latin typeface="Myriad Pro"/>
              </a:rPr>
              <a:t>What mistakes might someone make for part d?</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Example 7 has been written to encourage students to reflect on which method to select. </a:t>
            </a:r>
          </a:p>
        </p:txBody>
      </p:sp>
      <p:sp>
        <p:nvSpPr>
          <p:cNvPr id="4" name="Slide Number Placeholder 3"/>
          <p:cNvSpPr>
            <a:spLocks noGrp="1"/>
          </p:cNvSpPr>
          <p:nvPr>
            <p:ph type="sldNum" sz="quarter" idx="5"/>
          </p:nvPr>
        </p:nvSpPr>
        <p:spPr/>
        <p:txBody>
          <a:bodyPr/>
          <a:lstStyle/>
          <a:p>
            <a:fld id="{95CC6D43-B330-470E-9514-C837501A6F5A}" type="slidenum">
              <a:rPr lang="en-GB" smtClean="0"/>
              <a:t>30</a:t>
            </a:fld>
            <a:endParaRPr lang="en-GB"/>
          </a:p>
        </p:txBody>
      </p:sp>
    </p:spTree>
    <p:extLst>
      <p:ext uri="{BB962C8B-B14F-4D97-AF65-F5344CB8AC3E}">
        <p14:creationId xmlns:p14="http://schemas.microsoft.com/office/powerpoint/2010/main" val="41284589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22 of the 1.2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804857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is the prime factor decomposition of 63? </a:t>
            </a:r>
          </a:p>
          <a:p>
            <a:pPr>
              <a:spcBef>
                <a:spcPts val="400"/>
              </a:spcBef>
              <a:spcAft>
                <a:spcPts val="400"/>
              </a:spcAft>
            </a:pPr>
            <a:r>
              <a:rPr lang="en-GB" sz="1200" dirty="0">
                <a:solidFill>
                  <a:srgbClr val="008080"/>
                </a:solidFill>
                <a:latin typeface="Myriad Pro"/>
              </a:rPr>
              <a:t>Is there more than one correct answer?</a:t>
            </a:r>
          </a:p>
          <a:p>
            <a:pPr>
              <a:spcBef>
                <a:spcPts val="400"/>
              </a:spcBef>
              <a:spcAft>
                <a:spcPts val="400"/>
              </a:spcAft>
            </a:pPr>
            <a:r>
              <a:rPr lang="en-GB" sz="1200" dirty="0">
                <a:solidFill>
                  <a:srgbClr val="008080"/>
                </a:solidFill>
                <a:latin typeface="Myriad Pro"/>
              </a:rPr>
              <a:t>Could you create another correct answer?</a:t>
            </a:r>
          </a:p>
          <a:p>
            <a:pPr>
              <a:spcBef>
                <a:spcPts val="400"/>
              </a:spcBef>
              <a:spcAft>
                <a:spcPts val="400"/>
              </a:spcAft>
            </a:pPr>
            <a:r>
              <a:rPr lang="en-GB" sz="1200" dirty="0">
                <a:solidFill>
                  <a:srgbClr val="008080"/>
                </a:solidFill>
                <a:latin typeface="Myriad Pro"/>
              </a:rPr>
              <a:t>Could you change an incorrect answer to make it correct?</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Example 8 is a multiple-choice question with more than one correct answer. </a:t>
            </a:r>
          </a:p>
          <a:p>
            <a:r>
              <a:rPr lang="en-GB" dirty="0"/>
              <a:t>Part a) is possibly the most obvious option, but parts b) and d) are also correct. Part c) has a highest common factor of 126 as both numbers have an additional common factor of two.</a:t>
            </a:r>
          </a:p>
          <a:p>
            <a:r>
              <a:rPr lang="en-GB" dirty="0"/>
              <a:t>This type of question may provide an opportunity for students to realise and discuss the fact that multiple pairs of different numbers can share the same highest common factor.</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32</a:t>
            </a:fld>
            <a:endParaRPr lang="en-GB"/>
          </a:p>
        </p:txBody>
      </p:sp>
    </p:spTree>
    <p:extLst>
      <p:ext uri="{BB962C8B-B14F-4D97-AF65-F5344CB8AC3E}">
        <p14:creationId xmlns:p14="http://schemas.microsoft.com/office/powerpoint/2010/main" val="21724390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22 of the 1.2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8001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key ideas marked with an asterisk, we exemplified the common difficulties and misconceptions that students might have and included elements of what teaching for mastery may look like. We have provided examples of possible student tasks and teaching approaches. </a:t>
            </a:r>
          </a:p>
          <a:p>
            <a:endParaRPr lang="en-GB" dirty="0"/>
          </a:p>
          <a:p>
            <a:r>
              <a:rPr lang="en-GB" dirty="0"/>
              <a:t>Within these slides are ‘classroom-ready’ versions of the examples for the key idea that has been highlighted. There are also slides that may be useful for discussion in a professional development session.</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a:t>
            </a:fld>
            <a:endParaRPr lang="en-GB"/>
          </a:p>
        </p:txBody>
      </p:sp>
    </p:spTree>
    <p:extLst>
      <p:ext uri="{BB962C8B-B14F-4D97-AF65-F5344CB8AC3E}">
        <p14:creationId xmlns:p14="http://schemas.microsoft.com/office/powerpoint/2010/main" val="11698949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r>
              <a:rPr lang="en-GB" sz="2000" b="0" dirty="0">
                <a:solidFill>
                  <a:srgbClr val="008080"/>
                </a:solidFill>
                <a:latin typeface="Myriad Pro"/>
              </a:rPr>
              <a:t>What does </a:t>
            </a:r>
            <a:r>
              <a:rPr lang="en-GB" sz="2000" b="0" i="1" dirty="0">
                <a:solidFill>
                  <a:srgbClr val="008080"/>
                </a:solidFill>
                <a:latin typeface="Myriad Pro"/>
              </a:rPr>
              <a:t>y</a:t>
            </a:r>
            <a:r>
              <a:rPr lang="en-GB" sz="2000" b="0" dirty="0">
                <a:solidFill>
                  <a:srgbClr val="008080"/>
                </a:solidFill>
                <a:latin typeface="Myriad Pro"/>
              </a:rPr>
              <a:t> need to include? How do you know?</a:t>
            </a:r>
          </a:p>
          <a:p>
            <a:r>
              <a:rPr lang="en-GB" sz="2000" b="0" dirty="0">
                <a:solidFill>
                  <a:srgbClr val="008080"/>
                </a:solidFill>
                <a:latin typeface="Myriad Pro"/>
              </a:rPr>
              <a:t>How many different answers for part d) can you create? Can you come up with an answer that no one else will?</a:t>
            </a:r>
          </a:p>
          <a:p>
            <a:r>
              <a:rPr lang="en-GB" sz="2000" b="0" dirty="0">
                <a:solidFill>
                  <a:srgbClr val="008080"/>
                </a:solidFill>
                <a:latin typeface="Myriad Pro"/>
              </a:rPr>
              <a:t>Are all of these possible? Why or why not?</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An important element of fluency is the ability to work flexibly with a concept. In this example, students are given the highest common factor and asked to find expressions for which it is true. Students could discuss the different methods explored previously in this key idea to help support their reasoning.</a:t>
            </a:r>
          </a:p>
          <a:p>
            <a:r>
              <a:rPr lang="en-GB" sz="1800" dirty="0">
                <a:effectLst/>
                <a:latin typeface="Myriad Pro"/>
                <a:ea typeface="Calibri" panose="020F0502020204030204" pitchFamily="34" charset="0"/>
                <a:cs typeface="Times New Roman" panose="02020603050405020304" pitchFamily="18" charset="0"/>
              </a:rPr>
              <a:t>Students could discuss the different methods explored previously in this key idea to help support their reasoning. Parts b) and c) are identically worded, but with the exception that part c) introduces a factor ‘</a:t>
            </a:r>
            <a:r>
              <a:rPr lang="en-GB" sz="1800" i="1" dirty="0">
                <a:effectLst/>
                <a:latin typeface="Myriad Pro"/>
                <a:ea typeface="Calibri" panose="020F0502020204030204" pitchFamily="34" charset="0"/>
                <a:cs typeface="Times New Roman" panose="02020603050405020304" pitchFamily="18" charset="0"/>
              </a:rPr>
              <a:t>f</a:t>
            </a:r>
            <a:r>
              <a:rPr lang="en-GB" sz="1800" dirty="0">
                <a:effectLst/>
                <a:latin typeface="Myriad Pro"/>
                <a:ea typeface="Calibri" panose="020F0502020204030204" pitchFamily="34" charset="0"/>
                <a:cs typeface="Times New Roman" panose="02020603050405020304" pitchFamily="18" charset="0"/>
              </a:rPr>
              <a:t>’ that is not part of expression </a:t>
            </a:r>
            <a:r>
              <a:rPr lang="en-GB" sz="1800" i="1" dirty="0">
                <a:effectLst/>
                <a:latin typeface="Myriad Pro"/>
                <a:ea typeface="Calibri" panose="020F0502020204030204" pitchFamily="34" charset="0"/>
                <a:cs typeface="Times New Roman" panose="02020603050405020304" pitchFamily="18" charset="0"/>
              </a:rPr>
              <a:t>x</a:t>
            </a:r>
            <a:r>
              <a:rPr lang="en-GB" sz="1800" dirty="0">
                <a:effectLst/>
                <a:latin typeface="Myriad Pro"/>
                <a:ea typeface="Calibri" panose="020F0502020204030204" pitchFamily="34" charset="0"/>
                <a:cs typeface="Times New Roman" panose="02020603050405020304" pitchFamily="18" charset="0"/>
              </a:rPr>
              <a:t> and therefore cannot be common. It is important that students are exposed to non-examples so that they understand where two expressions </a:t>
            </a:r>
            <a:r>
              <a:rPr lang="en-GB" sz="1800" i="1" dirty="0">
                <a:effectLst/>
                <a:latin typeface="Myriad Pro"/>
                <a:ea typeface="Calibri" panose="020F0502020204030204" pitchFamily="34" charset="0"/>
                <a:cs typeface="Times New Roman" panose="02020603050405020304" pitchFamily="18" charset="0"/>
              </a:rPr>
              <a:t>do not</a:t>
            </a:r>
            <a:r>
              <a:rPr lang="en-GB" sz="1800" dirty="0">
                <a:effectLst/>
                <a:latin typeface="Myriad Pro"/>
                <a:ea typeface="Calibri" panose="020F0502020204030204" pitchFamily="34" charset="0"/>
                <a:cs typeface="Times New Roman" panose="02020603050405020304" pitchFamily="18" charset="0"/>
              </a:rPr>
              <a:t> share a common factor.</a:t>
            </a:r>
            <a:endParaRPr lang="en-GB" dirty="0"/>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34</a:t>
            </a:fld>
            <a:endParaRPr lang="en-GB"/>
          </a:p>
        </p:txBody>
      </p:sp>
    </p:spTree>
    <p:extLst>
      <p:ext uri="{BB962C8B-B14F-4D97-AF65-F5344CB8AC3E}">
        <p14:creationId xmlns:p14="http://schemas.microsoft.com/office/powerpoint/2010/main" val="4870134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quite small. PD Leads might like to use or print the ‘in the classroom’ version of this slide for teachers to access during discussions.</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dirty="0">
              <a:solidFill>
                <a:srgbClr val="008080"/>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22 of the 1.2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988667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More information about the representations and structure involved in this key idea can be found: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Within the Theme 1 </a:t>
            </a:r>
            <a:r>
              <a:rPr kumimoji="0" lang="en-GB" sz="1200" b="0" i="1"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The number system </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theme overview document.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Within the examples in the 1.2 Core concept document.</a:t>
            </a:r>
          </a:p>
          <a:p>
            <a:endParaRPr lang="en-GB" dirty="0"/>
          </a:p>
          <a:p>
            <a:r>
              <a:rPr lang="en-GB" dirty="0"/>
              <a:t>Links to all of these can be found on the final slide.</a:t>
            </a:r>
          </a:p>
        </p:txBody>
      </p:sp>
      <p:sp>
        <p:nvSpPr>
          <p:cNvPr id="4" name="Slide Number Placeholder 3"/>
          <p:cNvSpPr>
            <a:spLocks noGrp="1"/>
          </p:cNvSpPr>
          <p:nvPr>
            <p:ph type="sldNum" sz="quarter" idx="5"/>
          </p:nvPr>
        </p:nvSpPr>
        <p:spPr/>
        <p:txBody>
          <a:bodyPr/>
          <a:lstStyle/>
          <a:p>
            <a:fld id="{95CC6D43-B330-470E-9514-C837501A6F5A}" type="slidenum">
              <a:rPr lang="en-GB" smtClean="0"/>
              <a:t>42</a:t>
            </a:fld>
            <a:endParaRPr lang="en-GB"/>
          </a:p>
        </p:txBody>
      </p:sp>
    </p:spTree>
    <p:extLst>
      <p:ext uri="{BB962C8B-B14F-4D97-AF65-F5344CB8AC3E}">
        <p14:creationId xmlns:p14="http://schemas.microsoft.com/office/powerpoint/2010/main" val="41805709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1 The structure of the number system</a:t>
            </a:r>
          </a:p>
        </p:txBody>
      </p:sp>
      <p:sp>
        <p:nvSpPr>
          <p:cNvPr id="4" name="Slide Number Placeholder 3"/>
          <p:cNvSpPr>
            <a:spLocks noGrp="1"/>
          </p:cNvSpPr>
          <p:nvPr>
            <p:ph type="sldNum" sz="quarter" idx="5"/>
          </p:nvPr>
        </p:nvSpPr>
        <p:spPr/>
        <p:txBody>
          <a:bodyPr/>
          <a:lstStyle/>
          <a:p>
            <a:fld id="{95CC6D43-B330-470E-9514-C837501A6F5A}" type="slidenum">
              <a:rPr lang="en-GB" smtClean="0"/>
              <a:t>43</a:t>
            </a:fld>
            <a:endParaRPr lang="en-GB"/>
          </a:p>
        </p:txBody>
      </p:sp>
    </p:spTree>
    <p:extLst>
      <p:ext uri="{BB962C8B-B14F-4D97-AF65-F5344CB8AC3E}">
        <p14:creationId xmlns:p14="http://schemas.microsoft.com/office/powerpoint/2010/main" val="19124260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1 The structure of the number system</a:t>
            </a:r>
          </a:p>
        </p:txBody>
      </p:sp>
      <p:sp>
        <p:nvSpPr>
          <p:cNvPr id="4" name="Slide Number Placeholder 3"/>
          <p:cNvSpPr>
            <a:spLocks noGrp="1"/>
          </p:cNvSpPr>
          <p:nvPr>
            <p:ph type="sldNum" sz="quarter" idx="5"/>
          </p:nvPr>
        </p:nvSpPr>
        <p:spPr/>
        <p:txBody>
          <a:bodyPr/>
          <a:lstStyle/>
          <a:p>
            <a:fld id="{95CC6D43-B330-470E-9514-C837501A6F5A}" type="slidenum">
              <a:rPr lang="en-GB" smtClean="0"/>
              <a:t>44</a:t>
            </a:fld>
            <a:endParaRPr lang="en-GB"/>
          </a:p>
        </p:txBody>
      </p:sp>
    </p:spTree>
    <p:extLst>
      <p:ext uri="{BB962C8B-B14F-4D97-AF65-F5344CB8AC3E}">
        <p14:creationId xmlns:p14="http://schemas.microsoft.com/office/powerpoint/2010/main" val="515399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more detailed overview of the core concept of Properties of number can be found on page 2 of the 1.2 Core Concept document. </a:t>
            </a:r>
          </a:p>
          <a:p>
            <a:endParaRPr lang="en-GB" dirty="0"/>
          </a:p>
          <a:p>
            <a:r>
              <a:rPr lang="en-GB" dirty="0"/>
              <a:t>The background to each key idea is also explored in more detail on the following pages: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00628C"/>
                </a:solidFill>
                <a:effectLst/>
                <a:latin typeface="Myriad Pro"/>
                <a:ea typeface="Times New Roman" panose="02020603050405020304" pitchFamily="18" charset="0"/>
                <a:cs typeface="Arial" panose="020B0604020202020204" pitchFamily="34" charset="0"/>
              </a:rPr>
              <a:t>1.2.1 Understand multiples – page 7</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00628C"/>
                </a:solidFill>
                <a:effectLst/>
                <a:latin typeface="Myriad Pro"/>
                <a:ea typeface="Times New Roman" panose="02020603050405020304" pitchFamily="18" charset="0"/>
                <a:cs typeface="Arial" panose="020B0604020202020204" pitchFamily="34" charset="0"/>
              </a:rPr>
              <a:t>1.2.2 Understand integer exponents and roots – pages 7 and 8</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00628C"/>
                </a:solidFill>
                <a:effectLst/>
                <a:latin typeface="Myriad Pro"/>
                <a:ea typeface="Times New Roman" panose="02020603050405020304" pitchFamily="18" charset="0"/>
                <a:cs typeface="Arial" panose="020B0604020202020204" pitchFamily="34" charset="0"/>
              </a:rPr>
              <a:t>1.2.3 Understand and use the unique prime factorisation of a number – page 8</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7</a:t>
            </a:fld>
            <a:endParaRPr lang="en-GB"/>
          </a:p>
        </p:txBody>
      </p:sp>
    </p:spTree>
    <p:extLst>
      <p:ext uri="{BB962C8B-B14F-4D97-AF65-F5344CB8AC3E}">
        <p14:creationId xmlns:p14="http://schemas.microsoft.com/office/powerpoint/2010/main" val="2703588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more detailed overview of the core concept of Properties of number can be found on page 2 of the 1.2 Core Concept document. </a:t>
            </a:r>
          </a:p>
          <a:p>
            <a:endParaRPr lang="en-GB" dirty="0"/>
          </a:p>
          <a:p>
            <a:r>
              <a:rPr lang="en-GB" dirty="0"/>
              <a:t>The background to each key idea is also explored in more detail on the following pages: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00628C"/>
                </a:solidFill>
                <a:effectLst/>
                <a:latin typeface="Myriad Pro"/>
                <a:ea typeface="Times New Roman" panose="02020603050405020304" pitchFamily="18" charset="0"/>
                <a:cs typeface="Arial" panose="020B0604020202020204" pitchFamily="34" charset="0"/>
              </a:rPr>
              <a:t>1.2.1 Understand multiples – page 7</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00628C"/>
                </a:solidFill>
                <a:effectLst/>
                <a:latin typeface="Myriad Pro"/>
                <a:ea typeface="Times New Roman" panose="02020603050405020304" pitchFamily="18" charset="0"/>
                <a:cs typeface="Arial" panose="020B0604020202020204" pitchFamily="34" charset="0"/>
              </a:rPr>
              <a:t>1.2.2 Understand integer exponents and roots – pages 7 and 8</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00628C"/>
                </a:solidFill>
                <a:effectLst/>
                <a:latin typeface="Myriad Pro"/>
                <a:ea typeface="Times New Roman" panose="02020603050405020304" pitchFamily="18" charset="0"/>
                <a:cs typeface="Arial" panose="020B0604020202020204" pitchFamily="34" charset="0"/>
              </a:rPr>
              <a:t>1.2.3 Understand and use the unique prime factorisation of a number – page 8</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8</a:t>
            </a:fld>
            <a:endParaRPr lang="en-GB"/>
          </a:p>
        </p:txBody>
      </p:sp>
    </p:spTree>
    <p:extLst>
      <p:ext uri="{BB962C8B-B14F-4D97-AF65-F5344CB8AC3E}">
        <p14:creationId xmlns:p14="http://schemas.microsoft.com/office/powerpoint/2010/main" val="2532969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effectLst/>
                <a:latin typeface="Myriad Pro"/>
                <a:ea typeface="Calibri" panose="020F0502020204030204" pitchFamily="34" charset="0"/>
                <a:cs typeface="Times New Roman" panose="02020603050405020304" pitchFamily="18" charset="0"/>
              </a:rPr>
              <a:t>You may find it useful to speak to your partner schools to see how the above has been covered and the language used.</a:t>
            </a:r>
          </a:p>
          <a:p>
            <a:endParaRPr lang="en-GB" sz="1800" dirty="0"/>
          </a:p>
          <a:p>
            <a:r>
              <a:rPr lang="en-GB" sz="1800" dirty="0"/>
              <a:t>You can find further details regarding prior learning in the following segments of the NCETM primary mastery professional development materials (linked on final slide):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dirty="0">
                <a:effectLst/>
                <a:latin typeface="Myriad Pro"/>
                <a:ea typeface="Calibri" panose="020F0502020204030204" pitchFamily="34" charset="0"/>
                <a:cs typeface="Times New Roman" panose="02020603050405020304" pitchFamily="18" charset="0"/>
              </a:rPr>
              <a:t>Year 5: 2.21 Factors, multiples, prime numbers and composite numbers</a:t>
            </a:r>
          </a:p>
          <a:p>
            <a:endParaRPr lang="en-GB"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Within the </a:t>
            </a:r>
            <a:r>
              <a:rPr lang="en-GB" sz="1800" i="1" dirty="0" err="1"/>
              <a:t>The</a:t>
            </a:r>
            <a:r>
              <a:rPr lang="en-GB" sz="1800" i="1" dirty="0"/>
              <a:t> structure of the number system </a:t>
            </a:r>
            <a:r>
              <a:rPr lang="en-GB" sz="1800" dirty="0"/>
              <a:t>Theme Overview document, you can also find a broader description of students’ potential previous learning (page 4), alongside further information about key underpinning knowledge (page 2).</a:t>
            </a:r>
          </a:p>
        </p:txBody>
      </p:sp>
      <p:sp>
        <p:nvSpPr>
          <p:cNvPr id="4" name="Slide Number Placeholder 3"/>
          <p:cNvSpPr>
            <a:spLocks noGrp="1"/>
          </p:cNvSpPr>
          <p:nvPr>
            <p:ph type="sldNum" sz="quarter" idx="5"/>
          </p:nvPr>
        </p:nvSpPr>
        <p:spPr/>
        <p:txBody>
          <a:bodyPr/>
          <a:lstStyle/>
          <a:p>
            <a:fld id="{95CC6D43-B330-470E-9514-C837501A6F5A}" type="slidenum">
              <a:rPr lang="en-GB" smtClean="0"/>
              <a:t>9</a:t>
            </a:fld>
            <a:endParaRPr lang="en-GB"/>
          </a:p>
        </p:txBody>
      </p:sp>
    </p:spTree>
    <p:extLst>
      <p:ext uri="{BB962C8B-B14F-4D97-AF65-F5344CB8AC3E}">
        <p14:creationId xmlns:p14="http://schemas.microsoft.com/office/powerpoint/2010/main" val="1825771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10</a:t>
            </a:fld>
            <a:endParaRPr lang="en-GB"/>
          </a:p>
        </p:txBody>
      </p:sp>
    </p:spTree>
    <p:extLst>
      <p:ext uri="{BB962C8B-B14F-4D97-AF65-F5344CB8AC3E}">
        <p14:creationId xmlns:p14="http://schemas.microsoft.com/office/powerpoint/2010/main" val="2949233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References to the questions (links on final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NCETM Primary assessment materials, </a:t>
            </a:r>
            <a:r>
              <a:rPr lang="en-GB" sz="1800" dirty="0">
                <a:effectLst/>
                <a:latin typeface="Myriad Pro"/>
                <a:ea typeface="Calibri" panose="020F0502020204030204" pitchFamily="34" charset="0"/>
                <a:cs typeface="Times New Roman" panose="02020603050405020304" pitchFamily="18" charset="0"/>
              </a:rPr>
              <a:t>Year 5 page 15</a:t>
            </a:r>
          </a:p>
          <a:p>
            <a:r>
              <a:rPr lang="en-GB" dirty="0"/>
              <a:t>b) 2018 Key Stage 2 Mathematics Paper 3: reasoning, Question 5</a:t>
            </a:r>
          </a:p>
          <a:p>
            <a:r>
              <a:rPr lang="en-GB" sz="1800" dirty="0">
                <a:effectLst/>
                <a:latin typeface="Myriad Pro"/>
                <a:ea typeface="Calibri" panose="020F0502020204030204" pitchFamily="34" charset="0"/>
                <a:cs typeface="Times New Roman" panose="02020603050405020304" pitchFamily="18" charset="0"/>
              </a:rPr>
              <a:t>c) 2017 Key Stage 2 Mathematics Paper 3: reasoning, Question 8</a:t>
            </a:r>
            <a:endParaRPr lang="en-GB" dirty="0"/>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11</a:t>
            </a:fld>
            <a:endParaRPr lang="en-GB"/>
          </a:p>
        </p:txBody>
      </p:sp>
    </p:spTree>
    <p:extLst>
      <p:ext uri="{BB962C8B-B14F-4D97-AF65-F5344CB8AC3E}">
        <p14:creationId xmlns:p14="http://schemas.microsoft.com/office/powerpoint/2010/main" val="4194817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References to the questions (links on final slide):</a:t>
            </a:r>
          </a:p>
          <a:p>
            <a:r>
              <a:rPr lang="en-GB" sz="1800" dirty="0">
                <a:effectLst/>
                <a:latin typeface="Myriad Pro"/>
                <a:ea typeface="Calibri" panose="020F0502020204030204" pitchFamily="34" charset="0"/>
                <a:cs typeface="Times New Roman" panose="02020603050405020304" pitchFamily="18" charset="0"/>
              </a:rPr>
              <a:t>d) 2016 Key Stage 2 Mathematics Paper 2: reasoning, Question 5</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12</a:t>
            </a:fld>
            <a:endParaRPr lang="en-GB"/>
          </a:p>
        </p:txBody>
      </p:sp>
    </p:spTree>
    <p:extLst>
      <p:ext uri="{BB962C8B-B14F-4D97-AF65-F5344CB8AC3E}">
        <p14:creationId xmlns:p14="http://schemas.microsoft.com/office/powerpoint/2010/main" val="3457062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39626" y="1823479"/>
            <a:ext cx="6049764" cy="648071"/>
          </a:xfrm>
        </p:spPr>
        <p:txBody>
          <a:bodyPr anchor="t"/>
          <a:lstStyle>
            <a:lvl1pPr>
              <a:defRPr>
                <a:solidFill>
                  <a:schemeClr val="bg1"/>
                </a:solidFill>
                <a:latin typeface="Arial" panose="020B0604020202020204" pitchFamily="34" charset="0"/>
                <a:cs typeface="Arial" panose="020B0604020202020204" pitchFamily="34" charset="0"/>
              </a:defRPr>
            </a:lvl1pPr>
          </a:lstStyle>
          <a:p>
            <a:pPr lvl="0"/>
            <a:r>
              <a:rPr lang="en-US" noProof="0"/>
              <a:t>Click to edit Master title style</a:t>
            </a:r>
            <a:endParaRPr lang="en-GB" noProof="0" dirty="0"/>
          </a:p>
        </p:txBody>
      </p:sp>
      <p:sp>
        <p:nvSpPr>
          <p:cNvPr id="44037" name="Rectangle 5"/>
          <p:cNvSpPr>
            <a:spLocks noGrp="1" noChangeArrowheads="1"/>
          </p:cNvSpPr>
          <p:nvPr>
            <p:ph type="subTitle" idx="1"/>
          </p:nvPr>
        </p:nvSpPr>
        <p:spPr>
          <a:xfrm>
            <a:off x="639626" y="2849560"/>
            <a:ext cx="6062463" cy="1152130"/>
          </a:xfrm>
        </p:spPr>
        <p:txBody>
          <a:bodyPr>
            <a:norm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US" noProof="0"/>
              <a:t>Click to edit Master subtitle style</a:t>
            </a:r>
            <a:endParaRPr lang="en-GB" noProof="0" dirty="0"/>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9" name="Subtitle 2">
            <a:extLst>
              <a:ext uri="{FF2B5EF4-FFF2-40B4-BE49-F238E27FC236}">
                <a16:creationId xmlns:a16="http://schemas.microsoft.com/office/drawing/2014/main" id="{94653456-484A-48B2-9236-0FA1B2DC2989}"/>
              </a:ext>
            </a:extLst>
          </p:cNvPr>
          <p:cNvSpPr txBox="1">
            <a:spLocks/>
          </p:cNvSpPr>
          <p:nvPr userDrawn="1"/>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dirty="0">
                <a:solidFill>
                  <a:srgbClr val="FBF5D4"/>
                </a:solidFill>
              </a:rPr>
              <a:t>KS3 Mastery PD Materials: Exemplified Key Ideas</a:t>
            </a:r>
          </a:p>
          <a:p>
            <a:pPr fontAlgn="auto">
              <a:lnSpc>
                <a:spcPct val="100000"/>
              </a:lnSpc>
              <a:spcBef>
                <a:spcPts val="0"/>
              </a:spcBef>
              <a:spcAft>
                <a:spcPts val="0"/>
              </a:spcAft>
              <a:buClrTx/>
            </a:pPr>
            <a:r>
              <a:rPr lang="en-GB" sz="1100" dirty="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dirty="0">
              <a:solidFill>
                <a:srgbClr val="FBF5D4"/>
              </a:solidFill>
            </a:endParaRPr>
          </a:p>
        </p:txBody>
      </p:sp>
      <p:cxnSp>
        <p:nvCxnSpPr>
          <p:cNvPr id="10" name="Straight Connector 9">
            <a:extLst>
              <a:ext uri="{FF2B5EF4-FFF2-40B4-BE49-F238E27FC236}">
                <a16:creationId xmlns:a16="http://schemas.microsoft.com/office/drawing/2014/main" id="{E6B9308D-97A4-4785-8D3A-37C4A30F88E4}"/>
              </a:ext>
            </a:extLst>
          </p:cNvPr>
          <p:cNvCxnSpPr>
            <a:cxnSpLocks/>
          </p:cNvCxnSpPr>
          <p:nvPr userDrawn="1"/>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A09DA30-C5C7-4276-B989-F4B7FB3921D4}"/>
              </a:ext>
            </a:extLst>
          </p:cNvPr>
          <p:cNvSpPr txBox="1"/>
          <p:nvPr userDrawn="1"/>
        </p:nvSpPr>
        <p:spPr>
          <a:xfrm>
            <a:off x="695400" y="5949280"/>
            <a:ext cx="6115574" cy="261610"/>
          </a:xfrm>
          <a:prstGeom prst="rect">
            <a:avLst/>
          </a:prstGeom>
          <a:noFill/>
        </p:spPr>
        <p:txBody>
          <a:bodyPr wrap="square">
            <a:spAutoFit/>
          </a:bodyPr>
          <a:lstStyle/>
          <a:p>
            <a:pPr>
              <a:buNone/>
            </a:pPr>
            <a:r>
              <a:rPr lang="en-GB" sz="1100" dirty="0">
                <a:solidFill>
                  <a:srgbClr val="FBF5D4"/>
                </a:solidFill>
                <a:cs typeface="Arial" panose="020B0604020202020204" pitchFamily="34" charset="0"/>
              </a:rPr>
              <a:t>Summer 2021</a:t>
            </a:r>
          </a:p>
        </p:txBody>
      </p:sp>
    </p:spTree>
    <p:extLst>
      <p:ext uri="{BB962C8B-B14F-4D97-AF65-F5344CB8AC3E}">
        <p14:creationId xmlns:p14="http://schemas.microsoft.com/office/powerpoint/2010/main" val="279618416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222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396179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8007C0-F29A-4315-965C-24C897F134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2000" b="1">
                <a:solidFill>
                  <a:srgbClr val="585858"/>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609600" y="444954"/>
            <a:ext cx="10972800" cy="3560111"/>
          </a:xfrm>
        </p:spPr>
        <p:txBody>
          <a:bodyPr/>
          <a:lstStyle>
            <a:lvl1pPr marL="0" indent="0">
              <a:buNone/>
              <a:defRPr sz="3200">
                <a:solidFill>
                  <a:srgbClr val="58585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400">
                <a:solidFill>
                  <a:srgbClr val="58585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buNone/>
              <a:defRPr/>
            </a:lvl1pPr>
          </a:lstStyle>
          <a:p>
            <a:pPr>
              <a:defRPr/>
            </a:pPr>
            <a:endParaRPr lang="en-GB" dirty="0"/>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dirty="0"/>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pPr>
              <a:buFont typeface="Arial" panose="020B0604020202020204" pitchFamily="34" charset="0"/>
              <a:buNone/>
            </a:pPr>
            <a:endParaRPr lang="en-GB" altLang="en-US" dirty="0"/>
          </a:p>
        </p:txBody>
      </p:sp>
    </p:spTree>
    <p:extLst>
      <p:ext uri="{BB962C8B-B14F-4D97-AF65-F5344CB8AC3E}">
        <p14:creationId xmlns:p14="http://schemas.microsoft.com/office/powerpoint/2010/main" val="3901247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o the classroom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116849" y="443915"/>
            <a:ext cx="10593151" cy="426170"/>
          </a:xfrm>
        </p:spPr>
        <p:txBody>
          <a:bodyPr/>
          <a:lstStyle>
            <a:lvl1pPr algn="l">
              <a:defRPr sz="2000" b="0">
                <a:solidFill>
                  <a:schemeClr val="bg1"/>
                </a:solidFill>
                <a:latin typeface="+mn-lt"/>
              </a:defRPr>
            </a:lvl1pPr>
          </a:lstStyle>
          <a:p>
            <a:r>
              <a:rPr lang="en-US"/>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1" name="Picture 10" descr="Logo, icon&#10;&#10;Description automatically generated">
            <a:extLst>
              <a:ext uri="{FF2B5EF4-FFF2-40B4-BE49-F238E27FC236}">
                <a16:creationId xmlns:a16="http://schemas.microsoft.com/office/drawing/2014/main" id="{BA537836-BAB9-4445-A72F-ADD0305A79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60175"/>
            <a:ext cx="993650" cy="993650"/>
          </a:xfrm>
          <a:prstGeom prst="rect">
            <a:avLst/>
          </a:prstGeom>
        </p:spPr>
      </p:pic>
    </p:spTree>
    <p:extLst>
      <p:ext uri="{BB962C8B-B14F-4D97-AF65-F5344CB8AC3E}">
        <p14:creationId xmlns:p14="http://schemas.microsoft.com/office/powerpoint/2010/main" val="9092551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D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113950" y="443915"/>
            <a:ext cx="10593151" cy="426170"/>
          </a:xfrm>
        </p:spPr>
        <p:txBody>
          <a:bodyPr/>
          <a:lstStyle>
            <a:lvl1pPr algn="l">
              <a:defRPr sz="2000" b="0">
                <a:solidFill>
                  <a:schemeClr val="bg1"/>
                </a:solidFill>
                <a:latin typeface="+mn-lt"/>
              </a:defRPr>
            </a:lvl1pPr>
          </a:lstStyle>
          <a:p>
            <a:r>
              <a:rPr lang="en-US"/>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7" name="Picture 16" descr="Icon&#10;&#10;Description automatically generated">
            <a:extLst>
              <a:ext uri="{FF2B5EF4-FFF2-40B4-BE49-F238E27FC236}">
                <a16:creationId xmlns:a16="http://schemas.microsoft.com/office/drawing/2014/main" id="{AA0F5B1F-A2AC-42F7-8BD8-B9D65C0FF7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47105"/>
            <a:ext cx="993650" cy="993650"/>
          </a:xfrm>
          <a:prstGeom prst="rect">
            <a:avLst/>
          </a:prstGeom>
        </p:spPr>
      </p:pic>
    </p:spTree>
    <p:extLst>
      <p:ext uri="{BB962C8B-B14F-4D97-AF65-F5344CB8AC3E}">
        <p14:creationId xmlns:p14="http://schemas.microsoft.com/office/powerpoint/2010/main" val="5952105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2" name="TextBox 1">
            <a:extLst>
              <a:ext uri="{FF2B5EF4-FFF2-40B4-BE49-F238E27FC236}">
                <a16:creationId xmlns:a16="http://schemas.microsoft.com/office/drawing/2014/main" id="{68D0B289-4844-44AC-86A0-5AEEE34C6957}"/>
              </a:ext>
            </a:extLst>
          </p:cNvPr>
          <p:cNvSpPr txBox="1"/>
          <p:nvPr userDrawn="1"/>
        </p:nvSpPr>
        <p:spPr>
          <a:xfrm>
            <a:off x="623392" y="2348880"/>
            <a:ext cx="5616624" cy="646331"/>
          </a:xfrm>
          <a:prstGeom prst="rect">
            <a:avLst/>
          </a:prstGeom>
          <a:noFill/>
        </p:spPr>
        <p:txBody>
          <a:bodyPr wrap="square" rtlCol="0">
            <a:spAutoFit/>
          </a:bodyPr>
          <a:lstStyle/>
          <a:p>
            <a:pPr>
              <a:buNone/>
            </a:pPr>
            <a:r>
              <a:rPr lang="en-GB" sz="3600" b="1" noProof="0" dirty="0">
                <a:solidFill>
                  <a:schemeClr val="bg1"/>
                </a:solidFill>
              </a:rPr>
              <a:t>Thank you</a:t>
            </a:r>
            <a:endParaRPr lang="en-GB" sz="3600" b="1" dirty="0">
              <a:solidFill>
                <a:schemeClr val="bg1"/>
              </a:solidFill>
            </a:endParaRPr>
          </a:p>
        </p:txBody>
      </p:sp>
    </p:spTree>
    <p:extLst>
      <p:ext uri="{BB962C8B-B14F-4D97-AF65-F5344CB8AC3E}">
        <p14:creationId xmlns:p14="http://schemas.microsoft.com/office/powerpoint/2010/main" val="367966152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Font typeface="Arial" panose="020B0604020202020204" pitchFamily="34" charset="0"/>
              <a:buNone/>
            </a:pPr>
            <a:fld id="{52CA6C61-5C46-4CCD-83FB-18DE309C7599}" type="datetimeFigureOut">
              <a:rPr lang="en-GB" smtClean="0"/>
              <a:pPr>
                <a:buFont typeface="Arial" panose="020B0604020202020204" pitchFamily="34" charset="0"/>
                <a:buNone/>
              </a:pPr>
              <a:t>20/09/2021</a:t>
            </a:fld>
            <a:endParaRPr lang="en-GB" dirty="0"/>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fld id="{3A4A998D-6F83-4D71-AA77-13FC1A139956}" type="slidenum">
              <a:rPr lang="en-GB" smtClean="0"/>
              <a:pPr>
                <a:buFont typeface="Arial" panose="020B0604020202020204" pitchFamily="34" charset="0"/>
                <a:buNone/>
              </a:pPr>
              <a:t>‹#›</a:t>
            </a:fld>
            <a:endParaRPr lang="en-GB" dirty="0"/>
          </a:p>
        </p:txBody>
      </p:sp>
    </p:spTree>
    <p:extLst>
      <p:ext uri="{BB962C8B-B14F-4D97-AF65-F5344CB8AC3E}">
        <p14:creationId xmlns:p14="http://schemas.microsoft.com/office/powerpoint/2010/main" val="3953001669"/>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8" r:id="rId4"/>
    <p:sldLayoutId id="2147483971" r:id="rId5"/>
    <p:sldLayoutId id="2147483970" r:id="rId6"/>
    <p:sldLayoutId id="2147483969" r:id="rId7"/>
  </p:sldLayoutIdLst>
  <p:txStyles>
    <p:titleStyle>
      <a:lvl1pPr algn="l" defTabSz="914400" rtl="0" eaLnBrk="1" latinLnBrk="0" hangingPunct="1">
        <a:lnSpc>
          <a:spcPct val="90000"/>
        </a:lnSpc>
        <a:spcBef>
          <a:spcPct val="0"/>
        </a:spcBef>
        <a:buNone/>
        <a:defRPr sz="3600" b="1" kern="1200">
          <a:solidFill>
            <a:srgbClr val="58585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ww.ncetm.org.uk/media/oconaxqx/ncetm_ks3_theme_1.pdf" TargetMode="External"/><Relationship Id="rId2" Type="http://schemas.openxmlformats.org/officeDocument/2006/relationships/hyperlink" Target="https://www.ncetm.org.uk/media/dexn0sbp/ncetm_ks3_cc_1_2.pdf" TargetMode="External"/><Relationship Id="rId1" Type="http://schemas.openxmlformats.org/officeDocument/2006/relationships/slideLayout" Target="../slideLayouts/slideLayout3.xml"/><Relationship Id="rId4" Type="http://schemas.openxmlformats.org/officeDocument/2006/relationships/hyperlink" Target="https://www.ncetm.org.uk/teaching-for-mastery/mastery-materials/secondary-mastery-professional-development/"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ncetm.org.uk/media/oconaxqx/ncetm_ks3_theme_1.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8" Type="http://schemas.openxmlformats.org/officeDocument/2006/relationships/hyperlink" Target="https://www.ncetm.org.uk/resources/46689" TargetMode="External"/><Relationship Id="rId3" Type="http://schemas.openxmlformats.org/officeDocument/2006/relationships/hyperlink" Target="https://www.ncetm.org.uk/media/q04f0vzn/ncetm_ks3_theme_4.pdf" TargetMode="External"/><Relationship Id="rId7" Type="http://schemas.openxmlformats.org/officeDocument/2006/relationships/hyperlink" Target="https://www.ncetm.org.uk/resources/50639" TargetMode="External"/><Relationship Id="rId2" Type="http://schemas.openxmlformats.org/officeDocument/2006/relationships/hyperlink" Target="https://www.ncetm.org.uk/teaching-for-mastery/mastery-materials/secondary-mastery-professional-development/" TargetMode="External"/><Relationship Id="rId1" Type="http://schemas.openxmlformats.org/officeDocument/2006/relationships/slideLayout" Target="../slideLayouts/slideLayout3.xml"/><Relationship Id="rId6" Type="http://schemas.openxmlformats.org/officeDocument/2006/relationships/hyperlink" Target="https://www.ncetm.org.uk/classroom-resources/secmm-using-mathematical-representations-at-ks3/" TargetMode="External"/><Relationship Id="rId5" Type="http://schemas.openxmlformats.org/officeDocument/2006/relationships/hyperlink" Target="https://www.ncetm.org.uk/media/dexn0sbp/ncetm_ks3_cc_1_2.pdf" TargetMode="External"/><Relationship Id="rId4" Type="http://schemas.openxmlformats.org/officeDocument/2006/relationships/hyperlink" Target="https://www.ncetm.org.uk/media/oconaxqx/ncetm_ks3_theme_1.pdf" TargetMode="External"/><Relationship Id="rId9" Type="http://schemas.openxmlformats.org/officeDocument/2006/relationships/hyperlink" Target="https://www.gov.uk/government/collections/national-curriculum-assessments-practice-materials#key-stage-2-past-paper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www.ncetm.org.uk/media/dexn0sbp/ncetm_ks3_cc_1_2.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2059-E171-4D97-AEA5-4EB713FA17E6}"/>
              </a:ext>
            </a:extLst>
          </p:cNvPr>
          <p:cNvSpPr>
            <a:spLocks noGrp="1"/>
          </p:cNvSpPr>
          <p:nvPr>
            <p:ph type="ctrTitle"/>
          </p:nvPr>
        </p:nvSpPr>
        <p:spPr>
          <a:xfrm>
            <a:off x="708099" y="2420888"/>
            <a:ext cx="6049764" cy="648071"/>
          </a:xfrm>
        </p:spPr>
        <p:txBody>
          <a:bodyPr>
            <a:normAutofit fontScale="90000"/>
          </a:bodyPr>
          <a:lstStyle/>
          <a:p>
            <a:r>
              <a:rPr lang="en-GB" dirty="0"/>
              <a:t>Using prime factorisation for HCF</a:t>
            </a:r>
          </a:p>
        </p:txBody>
      </p:sp>
      <p:sp>
        <p:nvSpPr>
          <p:cNvPr id="3" name="Subtitle 2">
            <a:extLst>
              <a:ext uri="{FF2B5EF4-FFF2-40B4-BE49-F238E27FC236}">
                <a16:creationId xmlns:a16="http://schemas.microsoft.com/office/drawing/2014/main" id="{FAF7E06F-62AF-4430-B53E-3CEB22BC7553}"/>
              </a:ext>
            </a:extLst>
          </p:cNvPr>
          <p:cNvSpPr>
            <a:spLocks noGrp="1"/>
          </p:cNvSpPr>
          <p:nvPr>
            <p:ph type="subTitle" idx="1"/>
          </p:nvPr>
        </p:nvSpPr>
        <p:spPr>
          <a:xfrm>
            <a:off x="695400" y="3429000"/>
            <a:ext cx="6062463" cy="1152130"/>
          </a:xfrm>
        </p:spPr>
        <p:txBody>
          <a:bodyPr/>
          <a:lstStyle/>
          <a:p>
            <a:r>
              <a:rPr lang="en-GB" dirty="0"/>
              <a:t>(from 1.2 Properties of number)</a:t>
            </a:r>
          </a:p>
        </p:txBody>
      </p:sp>
      <p:sp>
        <p:nvSpPr>
          <p:cNvPr id="6" name="Subtitle 2">
            <a:extLst>
              <a:ext uri="{FF2B5EF4-FFF2-40B4-BE49-F238E27FC236}">
                <a16:creationId xmlns:a16="http://schemas.microsoft.com/office/drawing/2014/main" id="{7971E471-B1BE-405F-994A-7DE78753825C}"/>
              </a:ext>
            </a:extLst>
          </p:cNvPr>
          <p:cNvSpPr txBox="1">
            <a:spLocks/>
          </p:cNvSpPr>
          <p:nvPr/>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dirty="0">
                <a:solidFill>
                  <a:srgbClr val="FBF5D4"/>
                </a:solidFill>
              </a:rPr>
              <a:t>KS3 Mastery PD Materials: Exemplified Key Ideas</a:t>
            </a:r>
          </a:p>
          <a:p>
            <a:pPr fontAlgn="auto">
              <a:lnSpc>
                <a:spcPct val="100000"/>
              </a:lnSpc>
              <a:spcBef>
                <a:spcPts val="0"/>
              </a:spcBef>
              <a:spcAft>
                <a:spcPts val="0"/>
              </a:spcAft>
              <a:buClrTx/>
            </a:pPr>
            <a:r>
              <a:rPr lang="en-GB" sz="1100" dirty="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dirty="0">
              <a:solidFill>
                <a:srgbClr val="FBF5D4"/>
              </a:solidFill>
            </a:endParaRPr>
          </a:p>
        </p:txBody>
      </p:sp>
      <p:sp>
        <p:nvSpPr>
          <p:cNvPr id="7" name="TextBox 6">
            <a:extLst>
              <a:ext uri="{FF2B5EF4-FFF2-40B4-BE49-F238E27FC236}">
                <a16:creationId xmlns:a16="http://schemas.microsoft.com/office/drawing/2014/main" id="{0CDED0FD-3DE6-4E4C-8A42-CA1DA9131753}"/>
              </a:ext>
            </a:extLst>
          </p:cNvPr>
          <p:cNvSpPr txBox="1"/>
          <p:nvPr/>
        </p:nvSpPr>
        <p:spPr>
          <a:xfrm>
            <a:off x="695400" y="5949280"/>
            <a:ext cx="6115574" cy="261610"/>
          </a:xfrm>
          <a:prstGeom prst="rect">
            <a:avLst/>
          </a:prstGeom>
          <a:noFill/>
        </p:spPr>
        <p:txBody>
          <a:bodyPr wrap="square">
            <a:spAutoFit/>
          </a:bodyPr>
          <a:lstStyle/>
          <a:p>
            <a:pPr>
              <a:buNone/>
            </a:pPr>
            <a:r>
              <a:rPr lang="en-GB" sz="1100" dirty="0">
                <a:solidFill>
                  <a:srgbClr val="FBF5D4"/>
                </a:solidFill>
                <a:cs typeface="Arial" panose="020B0604020202020204" pitchFamily="34" charset="0"/>
              </a:rPr>
              <a:t>Summer 2021</a:t>
            </a:r>
          </a:p>
        </p:txBody>
      </p:sp>
      <p:cxnSp>
        <p:nvCxnSpPr>
          <p:cNvPr id="9" name="Straight Connector 8">
            <a:extLst>
              <a:ext uri="{FF2B5EF4-FFF2-40B4-BE49-F238E27FC236}">
                <a16:creationId xmlns:a16="http://schemas.microsoft.com/office/drawing/2014/main" id="{AEA8A1F7-DC74-4701-87C9-EAB5BA721BE5}"/>
              </a:ext>
            </a:extLst>
          </p:cNvPr>
          <p:cNvCxnSpPr>
            <a:cxnSpLocks/>
          </p:cNvCxnSpPr>
          <p:nvPr/>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23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a:t>
            </a:r>
          </a:p>
        </p:txBody>
      </p:sp>
      <p:sp>
        <p:nvSpPr>
          <p:cNvPr id="3" name="Content Placeholder 2">
            <a:extLst>
              <a:ext uri="{FF2B5EF4-FFF2-40B4-BE49-F238E27FC236}">
                <a16:creationId xmlns:a16="http://schemas.microsoft.com/office/drawing/2014/main" id="{9BAC41B0-1976-40AD-94C7-FB74B9D35CDB}"/>
              </a:ext>
            </a:extLst>
          </p:cNvPr>
          <p:cNvSpPr>
            <a:spLocks noGrp="1"/>
          </p:cNvSpPr>
          <p:nvPr>
            <p:ph idx="1"/>
          </p:nvPr>
        </p:nvSpPr>
        <p:spPr/>
        <p:txBody>
          <a:bodyPr>
            <a:normAutofit/>
          </a:bodyPr>
          <a:lstStyle/>
          <a:p>
            <a:r>
              <a:rPr lang="en-GB" dirty="0"/>
              <a:t>The following slides contain questions for checking prior learning. </a:t>
            </a:r>
          </a:p>
          <a:p>
            <a:pPr lvl="1"/>
            <a:r>
              <a:rPr lang="en-GB" sz="2400" dirty="0"/>
              <a:t>What representations might students use to support their understanding of these questions?</a:t>
            </a:r>
          </a:p>
          <a:p>
            <a:pPr lvl="1"/>
            <a:r>
              <a:rPr lang="en-GB" sz="2400" dirty="0"/>
              <a:t>What variation might you put in place for these questions to fully assess students’ understanding of the concept?</a:t>
            </a:r>
          </a:p>
          <a:p>
            <a:pPr lvl="1"/>
            <a:r>
              <a:rPr lang="en-GB" sz="2400" dirty="0"/>
              <a:t>How might changing the language of each question change the difficulty?</a:t>
            </a:r>
          </a:p>
          <a:p>
            <a:pPr lvl="1"/>
            <a:r>
              <a:rPr lang="en-GB" sz="2400" dirty="0"/>
              <a:t>Why are these such crucial pre-requisites for this key idea? </a:t>
            </a:r>
          </a:p>
          <a:p>
            <a:endParaRPr lang="en-GB" sz="2800" dirty="0"/>
          </a:p>
        </p:txBody>
      </p:sp>
    </p:spTree>
    <p:extLst>
      <p:ext uri="{BB962C8B-B14F-4D97-AF65-F5344CB8AC3E}">
        <p14:creationId xmlns:p14="http://schemas.microsoft.com/office/powerpoint/2010/main" val="1019329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a:t>
            </a:r>
          </a:p>
        </p:txBody>
      </p:sp>
      <p:graphicFrame>
        <p:nvGraphicFramePr>
          <p:cNvPr id="3" name="Table 4">
            <a:extLst>
              <a:ext uri="{FF2B5EF4-FFF2-40B4-BE49-F238E27FC236}">
                <a16:creationId xmlns:a16="http://schemas.microsoft.com/office/drawing/2014/main" id="{BCA3012C-C311-413E-83B3-C6631C9B53E4}"/>
              </a:ext>
            </a:extLst>
          </p:cNvPr>
          <p:cNvGraphicFramePr>
            <a:graphicFrameLocks noGrp="1"/>
          </p:cNvGraphicFramePr>
          <p:nvPr>
            <p:extLst>
              <p:ext uri="{D42A27DB-BD31-4B8C-83A1-F6EECF244321}">
                <p14:modId xmlns:p14="http://schemas.microsoft.com/office/powerpoint/2010/main" val="2337459786"/>
              </p:ext>
            </p:extLst>
          </p:nvPr>
        </p:nvGraphicFramePr>
        <p:xfrm>
          <a:off x="10453783" y="1294318"/>
          <a:ext cx="1038743" cy="2834640"/>
        </p:xfrm>
        <a:graphic>
          <a:graphicData uri="http://schemas.openxmlformats.org/drawingml/2006/table">
            <a:tbl>
              <a:tblPr firstRow="1" bandRow="1">
                <a:tableStyleId>{5940675A-B579-460E-94D1-54222C63F5DA}</a:tableStyleId>
              </a:tblPr>
              <a:tblGrid>
                <a:gridCol w="606743">
                  <a:extLst>
                    <a:ext uri="{9D8B030D-6E8A-4147-A177-3AD203B41FA5}">
                      <a16:colId xmlns:a16="http://schemas.microsoft.com/office/drawing/2014/main" val="1390997878"/>
                    </a:ext>
                  </a:extLst>
                </a:gridCol>
                <a:gridCol w="432000">
                  <a:extLst>
                    <a:ext uri="{9D8B030D-6E8A-4147-A177-3AD203B41FA5}">
                      <a16:colId xmlns:a16="http://schemas.microsoft.com/office/drawing/2014/main" val="2980431934"/>
                    </a:ext>
                  </a:extLst>
                </a:gridCol>
              </a:tblGrid>
              <a:tr h="432000">
                <a:tc>
                  <a:txBody>
                    <a:bodyPr/>
                    <a:lstStyle/>
                    <a:p>
                      <a:r>
                        <a:rPr lang="en-GB" sz="2400" dirty="0"/>
                        <a:t>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63210554"/>
                  </a:ext>
                </a:extLst>
              </a:tr>
              <a:tr h="0">
                <a:tc>
                  <a:txBody>
                    <a:bodyPr/>
                    <a:lstStyle/>
                    <a:p>
                      <a:endParaRPr lang="en-GB"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300" dirty="0"/>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03421006"/>
                  </a:ext>
                </a:extLst>
              </a:tr>
              <a:tr h="432000">
                <a:tc>
                  <a:txBody>
                    <a:bodyPr/>
                    <a:lstStyle/>
                    <a:p>
                      <a:r>
                        <a:rPr lang="en-GB" sz="2400" dirty="0"/>
                        <a:t>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4350695"/>
                  </a:ext>
                </a:extLst>
              </a:tr>
              <a:tr h="0">
                <a:tc>
                  <a:txBody>
                    <a:bodyPr/>
                    <a:lstStyle/>
                    <a:p>
                      <a:endParaRPr lang="en-GB"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300" dirty="0"/>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38168841"/>
                  </a:ext>
                </a:extLst>
              </a:tr>
              <a:tr h="432000">
                <a:tc>
                  <a:txBody>
                    <a:bodyPr/>
                    <a:lstStyle/>
                    <a:p>
                      <a:r>
                        <a:rPr lang="en-GB" sz="2400" dirty="0"/>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38780078"/>
                  </a:ext>
                </a:extLst>
              </a:tr>
              <a:tr h="0">
                <a:tc>
                  <a:txBody>
                    <a:bodyPr/>
                    <a:lstStyle/>
                    <a:p>
                      <a:endParaRPr lang="en-GB"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300" dirty="0"/>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6235654"/>
                  </a:ext>
                </a:extLst>
              </a:tr>
              <a:tr h="432000">
                <a:tc>
                  <a:txBody>
                    <a:bodyPr/>
                    <a:lstStyle/>
                    <a:p>
                      <a:r>
                        <a:rPr lang="en-GB" sz="2400" dirty="0"/>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99833276"/>
                  </a:ext>
                </a:extLst>
              </a:tr>
              <a:tr h="0">
                <a:tc>
                  <a:txBody>
                    <a:bodyPr/>
                    <a:lstStyle/>
                    <a:p>
                      <a:endParaRPr lang="en-GB" sz="3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300" dirty="0"/>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8429644"/>
                  </a:ext>
                </a:extLst>
              </a:tr>
              <a:tr h="432000">
                <a:tc>
                  <a:txBody>
                    <a:bodyPr/>
                    <a:lstStyle/>
                    <a:p>
                      <a:r>
                        <a:rPr lang="en-GB" sz="2400" dirty="0"/>
                        <a:t>12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35949884"/>
                  </a:ext>
                </a:extLst>
              </a:tr>
            </a:tbl>
          </a:graphicData>
        </a:graphic>
      </p:graphicFrame>
      <p:sp>
        <p:nvSpPr>
          <p:cNvPr id="7" name="TextBox 6">
            <a:extLst>
              <a:ext uri="{FF2B5EF4-FFF2-40B4-BE49-F238E27FC236}">
                <a16:creationId xmlns:a16="http://schemas.microsoft.com/office/drawing/2014/main" id="{9176EC01-2A09-46C1-9F8D-5EAA56F0628D}"/>
              </a:ext>
            </a:extLst>
          </p:cNvPr>
          <p:cNvSpPr txBox="1"/>
          <p:nvPr/>
        </p:nvSpPr>
        <p:spPr>
          <a:xfrm>
            <a:off x="8329202" y="1294318"/>
            <a:ext cx="2190192" cy="1938992"/>
          </a:xfrm>
          <a:prstGeom prst="rect">
            <a:avLst/>
          </a:prstGeom>
          <a:noFill/>
        </p:spPr>
        <p:txBody>
          <a:bodyPr wrap="square">
            <a:spAutoFit/>
          </a:bodyPr>
          <a:lstStyle/>
          <a:p>
            <a:pPr>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Tick the numbers that are common factors of both 12 and 18.</a:t>
            </a:r>
          </a:p>
        </p:txBody>
      </p:sp>
      <p:sp>
        <p:nvSpPr>
          <p:cNvPr id="9" name="TextBox 8">
            <a:extLst>
              <a:ext uri="{FF2B5EF4-FFF2-40B4-BE49-F238E27FC236}">
                <a16:creationId xmlns:a16="http://schemas.microsoft.com/office/drawing/2014/main" id="{D8D4CB0F-0656-43A8-A27E-10E35352FD95}"/>
              </a:ext>
            </a:extLst>
          </p:cNvPr>
          <p:cNvSpPr txBox="1"/>
          <p:nvPr/>
        </p:nvSpPr>
        <p:spPr>
          <a:xfrm>
            <a:off x="8112224" y="4509120"/>
            <a:ext cx="3832318" cy="830997"/>
          </a:xfrm>
          <a:prstGeom prst="rect">
            <a:avLst/>
          </a:prstGeom>
          <a:noFill/>
        </p:spPr>
        <p:txBody>
          <a:bodyPr wrap="square">
            <a:spAutoFit/>
          </a:bodyPr>
          <a:lstStyle/>
          <a:p>
            <a:pPr>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Write three factors of 30 that are </a:t>
            </a:r>
            <a:r>
              <a:rPr lang="en-GB" sz="2400" b="1" dirty="0">
                <a:effectLst/>
                <a:latin typeface="+mj-lt"/>
                <a:ea typeface="Calibri" panose="020F0502020204030204" pitchFamily="34" charset="0"/>
                <a:cs typeface="Times New Roman" panose="02020603050405020304" pitchFamily="18" charset="0"/>
              </a:rPr>
              <a:t>not</a:t>
            </a:r>
            <a:r>
              <a:rPr lang="en-GB" sz="2400" dirty="0">
                <a:effectLst/>
                <a:latin typeface="+mj-lt"/>
                <a:ea typeface="Calibri" panose="020F0502020204030204" pitchFamily="34" charset="0"/>
                <a:cs typeface="Times New Roman" panose="02020603050405020304" pitchFamily="18" charset="0"/>
              </a:rPr>
              <a:t> factors of 15.</a:t>
            </a:r>
          </a:p>
        </p:txBody>
      </p:sp>
      <p:sp>
        <p:nvSpPr>
          <p:cNvPr id="13" name="TextBox 12">
            <a:extLst>
              <a:ext uri="{FF2B5EF4-FFF2-40B4-BE49-F238E27FC236}">
                <a16:creationId xmlns:a16="http://schemas.microsoft.com/office/drawing/2014/main" id="{4476E08E-D433-401F-B78D-99AF854BCF75}"/>
              </a:ext>
            </a:extLst>
          </p:cNvPr>
          <p:cNvSpPr txBox="1"/>
          <p:nvPr/>
        </p:nvSpPr>
        <p:spPr>
          <a:xfrm>
            <a:off x="544398" y="1412775"/>
            <a:ext cx="567680" cy="461665"/>
          </a:xfrm>
          <a:prstGeom prst="rect">
            <a:avLst/>
          </a:prstGeom>
          <a:noFill/>
        </p:spPr>
        <p:txBody>
          <a:bodyPr wrap="square">
            <a:spAutoFit/>
          </a:bodyPr>
          <a:lstStyle/>
          <a:p>
            <a:pPr>
              <a:spcBef>
                <a:spcPts val="400"/>
              </a:spcBef>
              <a:spcAft>
                <a:spcPts val="400"/>
              </a:spcAft>
              <a:buNone/>
            </a:pPr>
            <a:r>
              <a:rPr lang="en-GB" sz="2400" dirty="0">
                <a:solidFill>
                  <a:srgbClr val="00628C"/>
                </a:solidFill>
                <a:effectLst/>
                <a:latin typeface="+mj-lt"/>
                <a:ea typeface="Calibri" panose="020F0502020204030204" pitchFamily="34" charset="0"/>
                <a:cs typeface="Times New Roman" panose="02020603050405020304" pitchFamily="18" charset="0"/>
              </a:rPr>
              <a:t>a)</a:t>
            </a:r>
          </a:p>
        </p:txBody>
      </p:sp>
      <p:sp>
        <p:nvSpPr>
          <p:cNvPr id="14" name="TextBox 13">
            <a:extLst>
              <a:ext uri="{FF2B5EF4-FFF2-40B4-BE49-F238E27FC236}">
                <a16:creationId xmlns:a16="http://schemas.microsoft.com/office/drawing/2014/main" id="{5BB504DB-E996-4AB0-9861-0F209BA37B6A}"/>
              </a:ext>
            </a:extLst>
          </p:cNvPr>
          <p:cNvSpPr txBox="1"/>
          <p:nvPr/>
        </p:nvSpPr>
        <p:spPr>
          <a:xfrm>
            <a:off x="7739770" y="1329449"/>
            <a:ext cx="567680" cy="461665"/>
          </a:xfrm>
          <a:prstGeom prst="rect">
            <a:avLst/>
          </a:prstGeom>
          <a:noFill/>
        </p:spPr>
        <p:txBody>
          <a:bodyPr wrap="square">
            <a:spAutoFit/>
          </a:bodyPr>
          <a:lstStyle/>
          <a:p>
            <a:pPr>
              <a:spcBef>
                <a:spcPts val="400"/>
              </a:spcBef>
              <a:spcAft>
                <a:spcPts val="400"/>
              </a:spcAft>
              <a:buNone/>
            </a:pPr>
            <a:r>
              <a:rPr lang="en-GB" sz="2400" dirty="0">
                <a:solidFill>
                  <a:srgbClr val="00628C"/>
                </a:solidFill>
                <a:effectLst/>
                <a:latin typeface="+mj-lt"/>
                <a:ea typeface="Calibri" panose="020F0502020204030204" pitchFamily="34" charset="0"/>
                <a:cs typeface="Times New Roman" panose="02020603050405020304" pitchFamily="18" charset="0"/>
              </a:rPr>
              <a:t>b)</a:t>
            </a:r>
          </a:p>
        </p:txBody>
      </p:sp>
      <p:graphicFrame>
        <p:nvGraphicFramePr>
          <p:cNvPr id="15" name="Table 4">
            <a:extLst>
              <a:ext uri="{FF2B5EF4-FFF2-40B4-BE49-F238E27FC236}">
                <a16:creationId xmlns:a16="http://schemas.microsoft.com/office/drawing/2014/main" id="{7B63114E-8DA3-49DB-BBF0-A51139DE07CD}"/>
              </a:ext>
            </a:extLst>
          </p:cNvPr>
          <p:cNvGraphicFramePr>
            <a:graphicFrameLocks noGrp="1"/>
          </p:cNvGraphicFramePr>
          <p:nvPr>
            <p:extLst>
              <p:ext uri="{D42A27DB-BD31-4B8C-83A1-F6EECF244321}">
                <p14:modId xmlns:p14="http://schemas.microsoft.com/office/powerpoint/2010/main" val="134477121"/>
              </p:ext>
            </p:extLst>
          </p:nvPr>
        </p:nvGraphicFramePr>
        <p:xfrm>
          <a:off x="601035" y="2182192"/>
          <a:ext cx="6408000" cy="2736304"/>
        </p:xfrm>
        <a:graphic>
          <a:graphicData uri="http://schemas.openxmlformats.org/drawingml/2006/table">
            <a:tbl>
              <a:tblPr firstRow="1" bandRow="1">
                <a:tableStyleId>{5940675A-B579-460E-94D1-54222C63F5DA}</a:tableStyleId>
              </a:tblPr>
              <a:tblGrid>
                <a:gridCol w="576000">
                  <a:extLst>
                    <a:ext uri="{9D8B030D-6E8A-4147-A177-3AD203B41FA5}">
                      <a16:colId xmlns:a16="http://schemas.microsoft.com/office/drawing/2014/main" val="3955854221"/>
                    </a:ext>
                  </a:extLst>
                </a:gridCol>
                <a:gridCol w="2340000">
                  <a:extLst>
                    <a:ext uri="{9D8B030D-6E8A-4147-A177-3AD203B41FA5}">
                      <a16:colId xmlns:a16="http://schemas.microsoft.com/office/drawing/2014/main" val="2210997504"/>
                    </a:ext>
                  </a:extLst>
                </a:gridCol>
                <a:gridCol w="576000">
                  <a:extLst>
                    <a:ext uri="{9D8B030D-6E8A-4147-A177-3AD203B41FA5}">
                      <a16:colId xmlns:a16="http://schemas.microsoft.com/office/drawing/2014/main" val="2258666752"/>
                    </a:ext>
                  </a:extLst>
                </a:gridCol>
                <a:gridCol w="2340000">
                  <a:extLst>
                    <a:ext uri="{9D8B030D-6E8A-4147-A177-3AD203B41FA5}">
                      <a16:colId xmlns:a16="http://schemas.microsoft.com/office/drawing/2014/main" val="2092941855"/>
                    </a:ext>
                  </a:extLst>
                </a:gridCol>
                <a:gridCol w="576000">
                  <a:extLst>
                    <a:ext uri="{9D8B030D-6E8A-4147-A177-3AD203B41FA5}">
                      <a16:colId xmlns:a16="http://schemas.microsoft.com/office/drawing/2014/main" val="3335275593"/>
                    </a:ext>
                  </a:extLst>
                </a:gridCol>
              </a:tblGrid>
              <a:tr h="576064">
                <a:tc>
                  <a:txBody>
                    <a:bodyPr/>
                    <a:lstStyle/>
                    <a:p>
                      <a:pPr algn="ctr"/>
                      <a:r>
                        <a:rPr lang="en-GB" sz="2400" i="0" dirty="0"/>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i="0" dirty="0"/>
                        <a:t>is a multiple of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2400" i="0"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i="0" dirty="0"/>
                        <a:t>and a factor of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2400" i="0" dirty="0"/>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8347649"/>
                  </a:ext>
                </a:extLst>
              </a:tr>
              <a:tr h="144016">
                <a:tc>
                  <a:txBody>
                    <a:bodyPr/>
                    <a:lstStyle/>
                    <a:p>
                      <a:pPr algn="ctr"/>
                      <a:endParaRPr lang="en-GB" sz="100" i="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00" i="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GB" sz="100" i="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00" i="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GB" sz="100" i="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5006780"/>
                  </a:ext>
                </a:extLst>
              </a:tr>
              <a:tr h="576064">
                <a:tc>
                  <a:txBody>
                    <a:bodyPr/>
                    <a:lstStyle/>
                    <a:p>
                      <a:pPr algn="ctr"/>
                      <a:r>
                        <a:rPr lang="en-GB" sz="2400" i="0" dirty="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i="0" dirty="0"/>
                        <a:t>is a multiple of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2400" i="0"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i="0" dirty="0"/>
                        <a:t>and a factor of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GB" sz="2400" i="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0465696"/>
                  </a:ext>
                </a:extLst>
              </a:tr>
              <a:tr h="144016">
                <a:tc>
                  <a:txBody>
                    <a:bodyPr/>
                    <a:lstStyle/>
                    <a:p>
                      <a:pPr algn="ctr"/>
                      <a:endParaRPr lang="en-GB" sz="100" i="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00" i="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100" i="0" dirty="0"/>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00" i="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GB" sz="100" i="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877993"/>
                  </a:ext>
                </a:extLst>
              </a:tr>
              <a:tr h="576064">
                <a:tc>
                  <a:txBody>
                    <a:bodyPr/>
                    <a:lstStyle/>
                    <a:p>
                      <a:pPr algn="ctr"/>
                      <a:endParaRPr lang="en-GB" sz="2400" i="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i="0" dirty="0"/>
                        <a:t>is a multiple of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2400" i="0" dirty="0"/>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i="0" dirty="0"/>
                        <a:t>and a factor of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GB" sz="2400" i="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6077429"/>
                  </a:ext>
                </a:extLst>
              </a:tr>
              <a:tr h="144016">
                <a:tc>
                  <a:txBody>
                    <a:bodyPr/>
                    <a:lstStyle/>
                    <a:p>
                      <a:pPr algn="ctr"/>
                      <a:endParaRPr lang="en-GB" sz="100" i="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00" i="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GB" sz="100" i="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00" i="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GB" sz="100" i="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96542"/>
                  </a:ext>
                </a:extLst>
              </a:tr>
              <a:tr h="576064">
                <a:tc>
                  <a:txBody>
                    <a:bodyPr/>
                    <a:lstStyle/>
                    <a:p>
                      <a:pPr algn="ctr"/>
                      <a:endParaRPr lang="en-GB" sz="2400" i="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i="0" dirty="0"/>
                        <a:t>is a multiple of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GB" sz="2400" i="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i="0" dirty="0"/>
                        <a:t>and a factor of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GB" sz="2400" i="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4658179"/>
                  </a:ext>
                </a:extLst>
              </a:tr>
            </a:tbl>
          </a:graphicData>
        </a:graphic>
      </p:graphicFrame>
      <p:sp>
        <p:nvSpPr>
          <p:cNvPr id="16" name="TextBox 15">
            <a:extLst>
              <a:ext uri="{FF2B5EF4-FFF2-40B4-BE49-F238E27FC236}">
                <a16:creationId xmlns:a16="http://schemas.microsoft.com/office/drawing/2014/main" id="{0AD97053-5775-401B-83FE-9404EEABD5A4}"/>
              </a:ext>
            </a:extLst>
          </p:cNvPr>
          <p:cNvSpPr txBox="1"/>
          <p:nvPr/>
        </p:nvSpPr>
        <p:spPr>
          <a:xfrm>
            <a:off x="7739770" y="4509120"/>
            <a:ext cx="580453" cy="461665"/>
          </a:xfrm>
          <a:prstGeom prst="rect">
            <a:avLst/>
          </a:prstGeom>
          <a:noFill/>
        </p:spPr>
        <p:txBody>
          <a:bodyPr wrap="square">
            <a:spAutoFit/>
          </a:bodyPr>
          <a:lstStyle/>
          <a:p>
            <a:pPr>
              <a:spcBef>
                <a:spcPts val="400"/>
              </a:spcBef>
              <a:spcAft>
                <a:spcPts val="400"/>
              </a:spcAft>
              <a:buNone/>
            </a:pPr>
            <a:r>
              <a:rPr lang="en-GB" sz="2400" dirty="0">
                <a:solidFill>
                  <a:srgbClr val="00628C"/>
                </a:solidFill>
                <a:effectLst/>
                <a:latin typeface="+mj-lt"/>
                <a:ea typeface="Calibri" panose="020F0502020204030204" pitchFamily="34" charset="0"/>
                <a:cs typeface="Times New Roman" panose="02020603050405020304" pitchFamily="18" charset="0"/>
              </a:rPr>
              <a:t>c)</a:t>
            </a:r>
          </a:p>
        </p:txBody>
      </p:sp>
    </p:spTree>
    <p:extLst>
      <p:ext uri="{BB962C8B-B14F-4D97-AF65-F5344CB8AC3E}">
        <p14:creationId xmlns:p14="http://schemas.microsoft.com/office/powerpoint/2010/main" val="1934899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a:t>
            </a:r>
          </a:p>
        </p:txBody>
      </p:sp>
      <p:sp>
        <p:nvSpPr>
          <p:cNvPr id="6" name="TextBox 5">
            <a:extLst>
              <a:ext uri="{FF2B5EF4-FFF2-40B4-BE49-F238E27FC236}">
                <a16:creationId xmlns:a16="http://schemas.microsoft.com/office/drawing/2014/main" id="{3F781C2E-B322-4A36-8C47-196D0DCD8EA9}"/>
              </a:ext>
            </a:extLst>
          </p:cNvPr>
          <p:cNvSpPr txBox="1"/>
          <p:nvPr/>
        </p:nvSpPr>
        <p:spPr>
          <a:xfrm>
            <a:off x="983432" y="1380061"/>
            <a:ext cx="10369152" cy="933589"/>
          </a:xfrm>
          <a:prstGeom prst="rect">
            <a:avLst/>
          </a:prstGeom>
          <a:noFill/>
        </p:spPr>
        <p:txBody>
          <a:bodyPr wrap="square">
            <a:spAutoFit/>
          </a:bodyPr>
          <a:lstStyle/>
          <a:p>
            <a:pPr algn="ctr">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Write each number in its correct place on the diagram.</a:t>
            </a:r>
          </a:p>
          <a:p>
            <a:pPr algn="ctr">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16    17    18    19</a:t>
            </a:r>
          </a:p>
        </p:txBody>
      </p:sp>
      <p:pic>
        <p:nvPicPr>
          <p:cNvPr id="8" name="Picture 7">
            <a:extLst>
              <a:ext uri="{FF2B5EF4-FFF2-40B4-BE49-F238E27FC236}">
                <a16:creationId xmlns:a16="http://schemas.microsoft.com/office/drawing/2014/main" id="{FAE17327-9ADE-444D-976D-EAB93DD0FB3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135560" y="2564904"/>
            <a:ext cx="8028892" cy="3312368"/>
          </a:xfrm>
          <a:prstGeom prst="rect">
            <a:avLst/>
          </a:prstGeom>
          <a:noFill/>
          <a:ln>
            <a:noFill/>
          </a:ln>
        </p:spPr>
      </p:pic>
      <p:sp>
        <p:nvSpPr>
          <p:cNvPr id="10" name="TextBox 9">
            <a:extLst>
              <a:ext uri="{FF2B5EF4-FFF2-40B4-BE49-F238E27FC236}">
                <a16:creationId xmlns:a16="http://schemas.microsoft.com/office/drawing/2014/main" id="{035FD1B3-0CBC-4D3E-9298-BF73DB6EBDF2}"/>
              </a:ext>
            </a:extLst>
          </p:cNvPr>
          <p:cNvSpPr txBox="1"/>
          <p:nvPr/>
        </p:nvSpPr>
        <p:spPr>
          <a:xfrm>
            <a:off x="544398" y="1412775"/>
            <a:ext cx="567680" cy="461665"/>
          </a:xfrm>
          <a:prstGeom prst="rect">
            <a:avLst/>
          </a:prstGeom>
          <a:noFill/>
        </p:spPr>
        <p:txBody>
          <a:bodyPr wrap="square">
            <a:spAutoFit/>
          </a:bodyPr>
          <a:lstStyle/>
          <a:p>
            <a:pPr>
              <a:spcBef>
                <a:spcPts val="400"/>
              </a:spcBef>
              <a:spcAft>
                <a:spcPts val="400"/>
              </a:spcAft>
              <a:buNone/>
            </a:pPr>
            <a:r>
              <a:rPr lang="en-GB" sz="2400" dirty="0">
                <a:solidFill>
                  <a:srgbClr val="00628C"/>
                </a:solidFill>
                <a:effectLst/>
                <a:latin typeface="+mj-lt"/>
                <a:ea typeface="Calibri" panose="020F0502020204030204" pitchFamily="34" charset="0"/>
                <a:cs typeface="Times New Roman" panose="02020603050405020304" pitchFamily="18" charset="0"/>
              </a:rPr>
              <a:t>d)</a:t>
            </a:r>
          </a:p>
        </p:txBody>
      </p:sp>
    </p:spTree>
    <p:extLst>
      <p:ext uri="{BB962C8B-B14F-4D97-AF65-F5344CB8AC3E}">
        <p14:creationId xmlns:p14="http://schemas.microsoft.com/office/powerpoint/2010/main" val="2448131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p:txBody>
          <a:bodyPr/>
          <a:lstStyle/>
          <a:p>
            <a:r>
              <a:rPr lang="en-GB" dirty="0"/>
              <a:t>What aspects of this key idea might pupils find challenging?</a:t>
            </a:r>
          </a:p>
          <a:p>
            <a:r>
              <a:rPr lang="en-GB" dirty="0"/>
              <a:t>What misconceptions might pupils have? </a:t>
            </a:r>
          </a:p>
          <a:p>
            <a:endParaRPr lang="en-GB" dirty="0"/>
          </a:p>
        </p:txBody>
      </p:sp>
      <p:sp>
        <p:nvSpPr>
          <p:cNvPr id="4" name="Content Placeholder 2">
            <a:extLst>
              <a:ext uri="{FF2B5EF4-FFF2-40B4-BE49-F238E27FC236}">
                <a16:creationId xmlns:a16="http://schemas.microsoft.com/office/drawing/2014/main" id="{F119E42E-06D3-4962-8EB7-A909E87EEFF5}"/>
              </a:ext>
            </a:extLst>
          </p:cNvPr>
          <p:cNvSpPr txBox="1">
            <a:spLocks/>
          </p:cNvSpPr>
          <p:nvPr/>
        </p:nvSpPr>
        <p:spPr>
          <a:xfrm>
            <a:off x="627065" y="2708920"/>
            <a:ext cx="10972800" cy="4320480"/>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ClrTx/>
              <a:buNone/>
            </a:pPr>
            <a:r>
              <a:rPr lang="en-GB" dirty="0"/>
              <a:t>When teaching this topic, you may find students encounter difficulties with…</a:t>
            </a:r>
          </a:p>
          <a:p>
            <a:pPr marL="457200" indent="-457200" fontAlgn="auto">
              <a:spcAft>
                <a:spcPts val="0"/>
              </a:spcAft>
              <a:buClrTx/>
              <a:buFont typeface="+mj-lt"/>
              <a:buAutoNum type="arabicParenR"/>
            </a:pPr>
            <a:r>
              <a:rPr lang="en-GB" dirty="0"/>
              <a:t>Understanding the prime factor decomposition is just another way of writing a number</a:t>
            </a:r>
          </a:p>
          <a:p>
            <a:pPr marL="457200" indent="-457200" fontAlgn="auto">
              <a:spcAft>
                <a:spcPts val="0"/>
              </a:spcAft>
              <a:buClrTx/>
              <a:buFont typeface="+mj-lt"/>
              <a:buAutoNum type="arabicParenR"/>
            </a:pPr>
            <a:r>
              <a:rPr lang="en-GB" dirty="0"/>
              <a:t>Identifying the </a:t>
            </a:r>
            <a:r>
              <a:rPr lang="en-GB" i="1" dirty="0"/>
              <a:t>highest</a:t>
            </a:r>
            <a:r>
              <a:rPr lang="en-GB" dirty="0"/>
              <a:t> common factor</a:t>
            </a:r>
          </a:p>
          <a:p>
            <a:pPr marL="457200" indent="-457200" fontAlgn="auto">
              <a:spcAft>
                <a:spcPts val="0"/>
              </a:spcAft>
              <a:buClrTx/>
              <a:buFont typeface="+mj-lt"/>
              <a:buAutoNum type="arabicParenR"/>
            </a:pPr>
            <a:r>
              <a:rPr lang="en-GB" dirty="0"/>
              <a:t>Interpreting index notation</a:t>
            </a:r>
          </a:p>
          <a:p>
            <a:pPr marL="0" indent="0" fontAlgn="auto">
              <a:spcAft>
                <a:spcPts val="0"/>
              </a:spcAft>
              <a:buClrTx/>
              <a:buNone/>
            </a:pPr>
            <a:r>
              <a:rPr lang="en-GB" dirty="0"/>
              <a:t>More information, and some suggestions for overcoming these challenges, can be found on the following slides.</a:t>
            </a:r>
          </a:p>
        </p:txBody>
      </p:sp>
    </p:spTree>
    <p:extLst>
      <p:ext uri="{BB962C8B-B14F-4D97-AF65-F5344CB8AC3E}">
        <p14:creationId xmlns:p14="http://schemas.microsoft.com/office/powerpoint/2010/main" val="38716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 (1)</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p:txBody>
          <a:bodyPr/>
          <a:lstStyle/>
          <a:p>
            <a:r>
              <a:rPr lang="en-GB" dirty="0"/>
              <a:t>Fundamental to this concept is that students are at ease with the idea that 2 × 3 × 5 is just another way of expressing the number 30 and does not need to be calculated. In fact, by leaving it in this form, it is much easier to discern factors and (when there are two numbers expressed in this way) to discern their common factors. </a:t>
            </a:r>
          </a:p>
          <a:p>
            <a:r>
              <a:rPr lang="en-GB" dirty="0"/>
              <a:t>However, students often struggle with this idea. When asked whether 2 × 3 × 5 is a multiple of ten or not, it is not uncommon for students to multiply the three factors together to obtain 30 before they are able to say that it is a multiple of ten.</a:t>
            </a:r>
          </a:p>
        </p:txBody>
      </p:sp>
    </p:spTree>
    <p:extLst>
      <p:ext uri="{BB962C8B-B14F-4D97-AF65-F5344CB8AC3E}">
        <p14:creationId xmlns:p14="http://schemas.microsoft.com/office/powerpoint/2010/main" val="2445168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 (2)</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a:xfrm>
            <a:off x="601035" y="1196752"/>
            <a:ext cx="10972800" cy="4896544"/>
          </a:xfrm>
        </p:spPr>
        <p:txBody>
          <a:bodyPr>
            <a:normAutofit/>
          </a:bodyPr>
          <a:lstStyle/>
          <a:p>
            <a:r>
              <a:rPr lang="en-GB" dirty="0"/>
              <a:t>An important awareness in this key idea is that when two numbers are written as the product of two or more factors, looking for overlaps between the two products helps to find a common factor.</a:t>
            </a:r>
          </a:p>
          <a:p>
            <a:r>
              <a:rPr lang="en-GB" dirty="0"/>
              <a:t>For example, by writing 30 = 5 × 6 and 105 = 5 × 21, it is easily seen that five is a common factor.</a:t>
            </a:r>
          </a:p>
          <a:p>
            <a:r>
              <a:rPr lang="en-GB" dirty="0"/>
              <a:t>However, we cannot be sure that five is the highest common factor unless each number is written as the product of prime factors, e.g. 30 = 2 × 3 × 5 and 105 = 3 × 5 × 7. When written in this format, it is clear that 3 × 5 = 15 is the highest common factor.</a:t>
            </a:r>
          </a:p>
          <a:p>
            <a:r>
              <a:rPr lang="en-GB" dirty="0"/>
              <a:t>Students will have already experienced Venn diagrams in Key Stage 2; however, using them to record prime factors, and for revealing that the highest common factor is the product of the prime factors in the intersection, is likely to be an unfamiliar idea. (See example on next slide).</a:t>
            </a:r>
            <a:endParaRPr lang="en-GB" dirty="0">
              <a:highlight>
                <a:srgbClr val="FFFF00"/>
              </a:highlight>
            </a:endParaRPr>
          </a:p>
        </p:txBody>
      </p:sp>
    </p:spTree>
    <p:extLst>
      <p:ext uri="{BB962C8B-B14F-4D97-AF65-F5344CB8AC3E}">
        <p14:creationId xmlns:p14="http://schemas.microsoft.com/office/powerpoint/2010/main" val="433661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 (3)</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a:xfrm>
            <a:off x="609600" y="1124744"/>
            <a:ext cx="10972800" cy="3888432"/>
          </a:xfrm>
        </p:spPr>
        <p:txBody>
          <a:bodyPr/>
          <a:lstStyle/>
          <a:p>
            <a:r>
              <a:rPr lang="en-GB" dirty="0"/>
              <a:t>Students may experience difficulties when the product of repeated prime factors is expressed using index notation (e.g. 450 = 2 × 3</a:t>
            </a:r>
            <a:r>
              <a:rPr lang="en-GB" baseline="30000" dirty="0"/>
              <a:t>2</a:t>
            </a:r>
            <a:r>
              <a:rPr lang="en-GB" dirty="0"/>
              <a:t> × 5</a:t>
            </a:r>
            <a:r>
              <a:rPr lang="en-GB" baseline="30000" dirty="0"/>
              <a:t>2</a:t>
            </a:r>
            <a:r>
              <a:rPr lang="en-GB" dirty="0"/>
              <a:t> and 1 500 = 2</a:t>
            </a:r>
            <a:r>
              <a:rPr lang="en-GB" baseline="30000" dirty="0"/>
              <a:t>2 </a:t>
            </a:r>
            <a:r>
              <a:rPr lang="en-GB" dirty="0"/>
              <a:t>× 3 × 5</a:t>
            </a:r>
            <a:r>
              <a:rPr lang="en-GB" baseline="30000" dirty="0"/>
              <a:t>3</a:t>
            </a:r>
            <a:r>
              <a:rPr lang="en-GB" dirty="0"/>
              <a:t>), as it may be harder to detect the common factor of 2 × 3 × 5</a:t>
            </a:r>
            <a:r>
              <a:rPr lang="en-GB" baseline="30000" dirty="0"/>
              <a:t>2 </a:t>
            </a:r>
            <a:r>
              <a:rPr lang="en-GB" dirty="0"/>
              <a:t>in this form. </a:t>
            </a:r>
          </a:p>
          <a:p>
            <a:r>
              <a:rPr lang="en-GB" dirty="0"/>
              <a:t>It is important for students to have experience of discerning highest common factors from both the index and non-index form to help avoid this difficulty. The two Venn diagrams below model this distinction.</a:t>
            </a:r>
          </a:p>
        </p:txBody>
      </p:sp>
      <p:pic>
        <p:nvPicPr>
          <p:cNvPr id="32" name="Picture 31">
            <a:extLst>
              <a:ext uri="{FF2B5EF4-FFF2-40B4-BE49-F238E27FC236}">
                <a16:creationId xmlns:a16="http://schemas.microsoft.com/office/drawing/2014/main" id="{FE53BB39-CBBD-4BE4-A39A-EFFFDC5A9FE0}"/>
              </a:ext>
            </a:extLst>
          </p:cNvPr>
          <p:cNvPicPr>
            <a:picLocks noChangeAspect="1"/>
          </p:cNvPicPr>
          <p:nvPr/>
        </p:nvPicPr>
        <p:blipFill>
          <a:blip r:embed="rId3"/>
          <a:stretch>
            <a:fillRect/>
          </a:stretch>
        </p:blipFill>
        <p:spPr>
          <a:xfrm>
            <a:off x="1343472" y="3781034"/>
            <a:ext cx="4342026" cy="2129856"/>
          </a:xfrm>
          <a:prstGeom prst="rect">
            <a:avLst/>
          </a:prstGeom>
        </p:spPr>
      </p:pic>
      <p:pic>
        <p:nvPicPr>
          <p:cNvPr id="33" name="Picture 32">
            <a:extLst>
              <a:ext uri="{FF2B5EF4-FFF2-40B4-BE49-F238E27FC236}">
                <a16:creationId xmlns:a16="http://schemas.microsoft.com/office/drawing/2014/main" id="{C3BAF3E3-2931-4F49-8F77-98A291389E0E}"/>
              </a:ext>
            </a:extLst>
          </p:cNvPr>
          <p:cNvPicPr>
            <a:picLocks noChangeAspect="1"/>
          </p:cNvPicPr>
          <p:nvPr/>
        </p:nvPicPr>
        <p:blipFill>
          <a:blip r:embed="rId4"/>
          <a:stretch>
            <a:fillRect/>
          </a:stretch>
        </p:blipFill>
        <p:spPr>
          <a:xfrm>
            <a:off x="6600056" y="3754890"/>
            <a:ext cx="4720676" cy="2121998"/>
          </a:xfrm>
          <a:prstGeom prst="rect">
            <a:avLst/>
          </a:prstGeom>
        </p:spPr>
      </p:pic>
    </p:spTree>
    <p:extLst>
      <p:ext uri="{BB962C8B-B14F-4D97-AF65-F5344CB8AC3E}">
        <p14:creationId xmlns:p14="http://schemas.microsoft.com/office/powerpoint/2010/main" val="2119453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fontScale="90000"/>
          </a:bodyPr>
          <a:lstStyle/>
          <a:p>
            <a:r>
              <a:rPr lang="en-GB" sz="2000" b="1" dirty="0"/>
              <a:t>Find the highest common factor of two numbers when they have been written as the product of their prime factors</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a:t>
            </a:r>
            <a:endParaRPr lang="en-GB" dirty="0"/>
          </a:p>
        </p:txBody>
      </p:sp>
      <p:sp>
        <p:nvSpPr>
          <p:cNvPr id="10" name="TextBox 9">
            <a:extLst>
              <a:ext uri="{FF2B5EF4-FFF2-40B4-BE49-F238E27FC236}">
                <a16:creationId xmlns:a16="http://schemas.microsoft.com/office/drawing/2014/main" id="{72061408-7E4A-4630-BA0C-84D53B605DFB}"/>
              </a:ext>
            </a:extLst>
          </p:cNvPr>
          <p:cNvSpPr txBox="1"/>
          <p:nvPr/>
        </p:nvSpPr>
        <p:spPr>
          <a:xfrm>
            <a:off x="263352" y="1781834"/>
            <a:ext cx="11756674" cy="523220"/>
          </a:xfrm>
          <a:prstGeom prst="rect">
            <a:avLst/>
          </a:prstGeom>
          <a:noFill/>
        </p:spPr>
        <p:txBody>
          <a:bodyPr wrap="square">
            <a:spAutoFit/>
          </a:bodyPr>
          <a:lstStyle/>
          <a:p>
            <a:pPr>
              <a:buNone/>
            </a:pPr>
            <a:r>
              <a:rPr lang="en-GB" dirty="0"/>
              <a:t>Find the highest common factor of these pairs of numbers.</a:t>
            </a:r>
          </a:p>
        </p:txBody>
      </p:sp>
      <p:grpSp>
        <p:nvGrpSpPr>
          <p:cNvPr id="21" name="Group 20">
            <a:extLst>
              <a:ext uri="{FF2B5EF4-FFF2-40B4-BE49-F238E27FC236}">
                <a16:creationId xmlns:a16="http://schemas.microsoft.com/office/drawing/2014/main" id="{65D15BA8-E65C-4898-9641-37ECD84A2036}"/>
              </a:ext>
            </a:extLst>
          </p:cNvPr>
          <p:cNvGrpSpPr/>
          <p:nvPr/>
        </p:nvGrpSpPr>
        <p:grpSpPr>
          <a:xfrm>
            <a:off x="473625" y="2516245"/>
            <a:ext cx="11358335" cy="3430171"/>
            <a:chOff x="473625" y="2516245"/>
            <a:chExt cx="11358335" cy="3430171"/>
          </a:xfrm>
        </p:grpSpPr>
        <p:sp>
          <p:nvSpPr>
            <p:cNvPr id="7" name="TextBox 6">
              <a:extLst>
                <a:ext uri="{FF2B5EF4-FFF2-40B4-BE49-F238E27FC236}">
                  <a16:creationId xmlns:a16="http://schemas.microsoft.com/office/drawing/2014/main" id="{0D996F96-0766-4212-B779-489E87A1BA6C}"/>
                </a:ext>
              </a:extLst>
            </p:cNvPr>
            <p:cNvSpPr txBox="1"/>
            <p:nvPr/>
          </p:nvSpPr>
          <p:spPr>
            <a:xfrm>
              <a:off x="983432" y="2530096"/>
              <a:ext cx="3528392" cy="3416320"/>
            </a:xfrm>
            <a:prstGeom prst="rect">
              <a:avLst/>
            </a:prstGeom>
            <a:noFill/>
          </p:spPr>
          <p:txBody>
            <a:bodyPr wrap="square">
              <a:spAutoFit/>
            </a:bodyPr>
            <a:lstStyle/>
            <a:p>
              <a:pPr>
                <a:buNone/>
              </a:pPr>
              <a:r>
                <a:rPr lang="en-GB" dirty="0"/>
                <a:t>10 = 2 × 5 </a:t>
              </a:r>
            </a:p>
            <a:p>
              <a:pPr>
                <a:spcAft>
                  <a:spcPts val="1200"/>
                </a:spcAft>
                <a:buNone/>
              </a:pPr>
              <a:r>
                <a:rPr lang="en-GB" dirty="0"/>
                <a:t>6 = 2 × 3 </a:t>
              </a:r>
            </a:p>
            <a:p>
              <a:pPr>
                <a:buNone/>
              </a:pPr>
              <a:r>
                <a:rPr lang="en-GB" dirty="0"/>
                <a:t>12 = 2 × 2 × 3</a:t>
              </a:r>
            </a:p>
            <a:p>
              <a:pPr>
                <a:spcAft>
                  <a:spcPts val="1200"/>
                </a:spcAft>
                <a:buNone/>
              </a:pPr>
              <a:r>
                <a:rPr lang="en-GB" dirty="0"/>
                <a:t>20 = 2 × 2 × 5</a:t>
              </a:r>
            </a:p>
            <a:p>
              <a:pPr>
                <a:buNone/>
              </a:pPr>
              <a:r>
                <a:rPr lang="en-GB" dirty="0"/>
                <a:t>30 = 2 × 3 × 5</a:t>
              </a:r>
            </a:p>
            <a:p>
              <a:pPr>
                <a:buNone/>
              </a:pPr>
              <a:r>
                <a:rPr lang="en-GB" dirty="0"/>
                <a:t>70 = 2 × 5 × 7</a:t>
              </a:r>
            </a:p>
          </p:txBody>
        </p:sp>
        <p:sp>
          <p:nvSpPr>
            <p:cNvPr id="9" name="TextBox 8">
              <a:extLst>
                <a:ext uri="{FF2B5EF4-FFF2-40B4-BE49-F238E27FC236}">
                  <a16:creationId xmlns:a16="http://schemas.microsoft.com/office/drawing/2014/main" id="{47FD1AF3-CEF5-4892-83E5-1686A4BDEBA2}"/>
                </a:ext>
              </a:extLst>
            </p:cNvPr>
            <p:cNvSpPr txBox="1"/>
            <p:nvPr/>
          </p:nvSpPr>
          <p:spPr>
            <a:xfrm>
              <a:off x="5735960" y="2516245"/>
              <a:ext cx="6096000" cy="3416320"/>
            </a:xfrm>
            <a:prstGeom prst="rect">
              <a:avLst/>
            </a:prstGeom>
            <a:noFill/>
          </p:spPr>
          <p:txBody>
            <a:bodyPr wrap="square">
              <a:spAutoFit/>
            </a:bodyPr>
            <a:lstStyle/>
            <a:p>
              <a:pPr>
                <a:buNone/>
              </a:pPr>
              <a:r>
                <a:rPr lang="en-GB" dirty="0"/>
                <a:t>60 = 2 × 2 × 3 × 5</a:t>
              </a:r>
            </a:p>
            <a:p>
              <a:pPr>
                <a:spcAft>
                  <a:spcPts val="1200"/>
                </a:spcAft>
                <a:buNone/>
              </a:pPr>
              <a:r>
                <a:rPr lang="en-GB" dirty="0"/>
                <a:t>90 = 2 × 3 × 3 × 5</a:t>
              </a:r>
            </a:p>
            <a:p>
              <a:pPr>
                <a:buNone/>
              </a:pPr>
              <a:r>
                <a:rPr lang="en-GB" dirty="0"/>
                <a:t>42 = 2 × 3 × 7</a:t>
              </a:r>
            </a:p>
            <a:p>
              <a:pPr>
                <a:spcAft>
                  <a:spcPts val="1200"/>
                </a:spcAft>
                <a:buNone/>
              </a:pPr>
              <a:r>
                <a:rPr lang="en-GB" dirty="0"/>
                <a:t>210 = 2 × 3 × 5 × 7</a:t>
              </a:r>
            </a:p>
            <a:p>
              <a:pPr>
                <a:buNone/>
              </a:pPr>
              <a:r>
                <a:rPr lang="en-GB" dirty="0"/>
                <a:t>29 = 29</a:t>
              </a:r>
            </a:p>
            <a:p>
              <a:pPr>
                <a:buNone/>
              </a:pPr>
              <a:r>
                <a:rPr lang="en-GB" dirty="0"/>
                <a:t>16 = 2 × 2 × 2 × 2</a:t>
              </a:r>
            </a:p>
          </p:txBody>
        </p:sp>
        <p:sp>
          <p:nvSpPr>
            <p:cNvPr id="15" name="TextBox 14">
              <a:extLst>
                <a:ext uri="{FF2B5EF4-FFF2-40B4-BE49-F238E27FC236}">
                  <a16:creationId xmlns:a16="http://schemas.microsoft.com/office/drawing/2014/main" id="{952DA18A-51F4-4480-B260-17499865528A}"/>
                </a:ext>
              </a:extLst>
            </p:cNvPr>
            <p:cNvSpPr txBox="1"/>
            <p:nvPr/>
          </p:nvSpPr>
          <p:spPr>
            <a:xfrm>
              <a:off x="478165" y="2516245"/>
              <a:ext cx="505267" cy="523220"/>
            </a:xfrm>
            <a:prstGeom prst="rect">
              <a:avLst/>
            </a:prstGeom>
            <a:noFill/>
          </p:spPr>
          <p:txBody>
            <a:bodyPr wrap="none" rtlCol="0">
              <a:spAutoFit/>
            </a:bodyPr>
            <a:lstStyle/>
            <a:p>
              <a:pPr>
                <a:buNone/>
              </a:pPr>
              <a:r>
                <a:rPr lang="en-GB" dirty="0">
                  <a:solidFill>
                    <a:srgbClr val="00628C"/>
                  </a:solidFill>
                </a:rPr>
                <a:t>a)</a:t>
              </a:r>
            </a:p>
          </p:txBody>
        </p:sp>
        <p:sp>
          <p:nvSpPr>
            <p:cNvPr id="16" name="TextBox 15">
              <a:extLst>
                <a:ext uri="{FF2B5EF4-FFF2-40B4-BE49-F238E27FC236}">
                  <a16:creationId xmlns:a16="http://schemas.microsoft.com/office/drawing/2014/main" id="{7C5FEDE8-F48A-4BAF-825B-D03015F0C99B}"/>
                </a:ext>
              </a:extLst>
            </p:cNvPr>
            <p:cNvSpPr txBox="1"/>
            <p:nvPr/>
          </p:nvSpPr>
          <p:spPr>
            <a:xfrm>
              <a:off x="473625" y="3701185"/>
              <a:ext cx="505267" cy="523220"/>
            </a:xfrm>
            <a:prstGeom prst="rect">
              <a:avLst/>
            </a:prstGeom>
            <a:noFill/>
          </p:spPr>
          <p:txBody>
            <a:bodyPr wrap="none" rtlCol="0">
              <a:spAutoFit/>
            </a:bodyPr>
            <a:lstStyle/>
            <a:p>
              <a:pPr>
                <a:buNone/>
              </a:pPr>
              <a:r>
                <a:rPr lang="en-GB" dirty="0">
                  <a:solidFill>
                    <a:srgbClr val="00628C"/>
                  </a:solidFill>
                </a:rPr>
                <a:t>b)</a:t>
              </a:r>
            </a:p>
          </p:txBody>
        </p:sp>
        <p:sp>
          <p:nvSpPr>
            <p:cNvPr id="17" name="TextBox 16">
              <a:extLst>
                <a:ext uri="{FF2B5EF4-FFF2-40B4-BE49-F238E27FC236}">
                  <a16:creationId xmlns:a16="http://schemas.microsoft.com/office/drawing/2014/main" id="{88517F7F-36EA-4AA1-8D76-8DA5CA650DA8}"/>
                </a:ext>
              </a:extLst>
            </p:cNvPr>
            <p:cNvSpPr txBox="1"/>
            <p:nvPr/>
          </p:nvSpPr>
          <p:spPr>
            <a:xfrm>
              <a:off x="475055" y="4886125"/>
              <a:ext cx="484428" cy="523220"/>
            </a:xfrm>
            <a:prstGeom prst="rect">
              <a:avLst/>
            </a:prstGeom>
            <a:noFill/>
          </p:spPr>
          <p:txBody>
            <a:bodyPr wrap="none" rtlCol="0">
              <a:spAutoFit/>
            </a:bodyPr>
            <a:lstStyle/>
            <a:p>
              <a:pPr>
                <a:buNone/>
              </a:pPr>
              <a:r>
                <a:rPr lang="en-GB" dirty="0">
                  <a:solidFill>
                    <a:srgbClr val="00628C"/>
                  </a:solidFill>
                </a:rPr>
                <a:t>c)</a:t>
              </a:r>
            </a:p>
          </p:txBody>
        </p:sp>
        <p:sp>
          <p:nvSpPr>
            <p:cNvPr id="18" name="TextBox 17">
              <a:extLst>
                <a:ext uri="{FF2B5EF4-FFF2-40B4-BE49-F238E27FC236}">
                  <a16:creationId xmlns:a16="http://schemas.microsoft.com/office/drawing/2014/main" id="{BDF661A9-2852-4B4C-B2FB-BC5C15295F1E}"/>
                </a:ext>
              </a:extLst>
            </p:cNvPr>
            <p:cNvSpPr txBox="1"/>
            <p:nvPr/>
          </p:nvSpPr>
          <p:spPr>
            <a:xfrm>
              <a:off x="5226153" y="2516882"/>
              <a:ext cx="505267" cy="523220"/>
            </a:xfrm>
            <a:prstGeom prst="rect">
              <a:avLst/>
            </a:prstGeom>
            <a:noFill/>
          </p:spPr>
          <p:txBody>
            <a:bodyPr wrap="none" rtlCol="0">
              <a:spAutoFit/>
            </a:bodyPr>
            <a:lstStyle/>
            <a:p>
              <a:pPr>
                <a:buNone/>
              </a:pPr>
              <a:r>
                <a:rPr lang="en-GB" dirty="0">
                  <a:solidFill>
                    <a:srgbClr val="00628C"/>
                  </a:solidFill>
                </a:rPr>
                <a:t>d)</a:t>
              </a:r>
            </a:p>
          </p:txBody>
        </p:sp>
        <p:sp>
          <p:nvSpPr>
            <p:cNvPr id="19" name="TextBox 18">
              <a:extLst>
                <a:ext uri="{FF2B5EF4-FFF2-40B4-BE49-F238E27FC236}">
                  <a16:creationId xmlns:a16="http://schemas.microsoft.com/office/drawing/2014/main" id="{4AD2B6A7-A9CF-4277-8F76-FD88A807641F}"/>
                </a:ext>
              </a:extLst>
            </p:cNvPr>
            <p:cNvSpPr txBox="1"/>
            <p:nvPr/>
          </p:nvSpPr>
          <p:spPr>
            <a:xfrm>
              <a:off x="5221613" y="3701822"/>
              <a:ext cx="505267" cy="523220"/>
            </a:xfrm>
            <a:prstGeom prst="rect">
              <a:avLst/>
            </a:prstGeom>
            <a:noFill/>
          </p:spPr>
          <p:txBody>
            <a:bodyPr wrap="none" rtlCol="0">
              <a:spAutoFit/>
            </a:bodyPr>
            <a:lstStyle/>
            <a:p>
              <a:pPr>
                <a:buNone/>
              </a:pPr>
              <a:r>
                <a:rPr lang="en-GB" dirty="0">
                  <a:solidFill>
                    <a:srgbClr val="00628C"/>
                  </a:solidFill>
                </a:rPr>
                <a:t>e)</a:t>
              </a:r>
            </a:p>
          </p:txBody>
        </p:sp>
        <p:sp>
          <p:nvSpPr>
            <p:cNvPr id="20" name="TextBox 19">
              <a:extLst>
                <a:ext uri="{FF2B5EF4-FFF2-40B4-BE49-F238E27FC236}">
                  <a16:creationId xmlns:a16="http://schemas.microsoft.com/office/drawing/2014/main" id="{D1DF2F40-1353-44E8-B68D-BA7B7BD110D2}"/>
                </a:ext>
              </a:extLst>
            </p:cNvPr>
            <p:cNvSpPr txBox="1"/>
            <p:nvPr/>
          </p:nvSpPr>
          <p:spPr>
            <a:xfrm>
              <a:off x="5223043" y="4886762"/>
              <a:ext cx="404278" cy="523220"/>
            </a:xfrm>
            <a:prstGeom prst="rect">
              <a:avLst/>
            </a:prstGeom>
            <a:noFill/>
          </p:spPr>
          <p:txBody>
            <a:bodyPr wrap="none" rtlCol="0">
              <a:spAutoFit/>
            </a:bodyPr>
            <a:lstStyle/>
            <a:p>
              <a:pPr>
                <a:buNone/>
              </a:pPr>
              <a:r>
                <a:rPr lang="en-GB" dirty="0">
                  <a:solidFill>
                    <a:srgbClr val="00628C"/>
                  </a:solidFill>
                </a:rPr>
                <a:t>f)</a:t>
              </a:r>
            </a:p>
          </p:txBody>
        </p:sp>
      </p:grpSp>
    </p:spTree>
    <p:extLst>
      <p:ext uri="{BB962C8B-B14F-4D97-AF65-F5344CB8AC3E}">
        <p14:creationId xmlns:p14="http://schemas.microsoft.com/office/powerpoint/2010/main" val="717258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 </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543305" y="1167135"/>
            <a:ext cx="5169320" cy="4782145"/>
          </a:xfrm>
          <a:prstGeom prst="rect">
            <a:avLst/>
          </a:prstGeom>
        </p:spPr>
        <p:txBody>
          <a:bodyPr anchor="ctr">
            <a:normAutofit fontScale="92500" lnSpcReduction="1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endParaRPr lang="en-GB" sz="2400" dirty="0"/>
          </a:p>
          <a:p>
            <a:pPr marL="360000" lvl="1" fontAlgn="auto">
              <a:lnSpc>
                <a:spcPct val="100000"/>
              </a:lnSpc>
              <a:spcBef>
                <a:spcPts val="0"/>
              </a:spcBef>
              <a:spcAft>
                <a:spcPts val="1200"/>
              </a:spcAft>
              <a:buClrTx/>
            </a:pPr>
            <a:r>
              <a:rPr lang="en-GB" sz="2400" dirty="0"/>
              <a:t>How could you connect the learning in this key idea to previous work on factors?</a:t>
            </a:r>
          </a:p>
          <a:p>
            <a:pPr marL="360000" lvl="1" fontAlgn="auto">
              <a:lnSpc>
                <a:spcPct val="100000"/>
              </a:lnSpc>
              <a:spcBef>
                <a:spcPts val="0"/>
              </a:spcBef>
              <a:spcAft>
                <a:spcPts val="1200"/>
              </a:spcAft>
              <a:buClrTx/>
            </a:pPr>
            <a:r>
              <a:rPr lang="en-GB" sz="2400" dirty="0"/>
              <a:t>Exploring the efficiency of different methods is a significant element of developing fluency. To what extent do you already provide opportunities to discuss the advantages and disadvantages of different methods in your classrooms? </a:t>
            </a:r>
          </a:p>
          <a:p>
            <a:pPr marL="360000" lvl="1" fontAlgn="auto">
              <a:lnSpc>
                <a:spcPct val="100000"/>
              </a:lnSpc>
              <a:spcBef>
                <a:spcPts val="0"/>
              </a:spcBef>
              <a:spcAft>
                <a:spcPts val="1200"/>
              </a:spcAft>
              <a:buClrTx/>
            </a:pPr>
            <a:r>
              <a:rPr lang="en-GB" sz="2400" dirty="0"/>
              <a:t>How and when is best to facilitate classroom discussion?</a:t>
            </a:r>
          </a:p>
        </p:txBody>
      </p:sp>
      <p:grpSp>
        <p:nvGrpSpPr>
          <p:cNvPr id="2" name="Group 1">
            <a:extLst>
              <a:ext uri="{FF2B5EF4-FFF2-40B4-BE49-F238E27FC236}">
                <a16:creationId xmlns:a16="http://schemas.microsoft.com/office/drawing/2014/main" id="{E763874C-9391-4B1A-971E-49AD82BD486F}"/>
              </a:ext>
            </a:extLst>
          </p:cNvPr>
          <p:cNvGrpSpPr/>
          <p:nvPr/>
        </p:nvGrpSpPr>
        <p:grpSpPr>
          <a:xfrm>
            <a:off x="335842" y="1833317"/>
            <a:ext cx="6160612" cy="3847708"/>
            <a:chOff x="335842" y="1833317"/>
            <a:chExt cx="6160612" cy="3847708"/>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335842" y="1833317"/>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E3E7A6A8-0A38-443C-9D31-B34E15561C30}"/>
                </a:ext>
              </a:extLst>
            </p:cNvPr>
            <p:cNvSpPr txBox="1"/>
            <p:nvPr/>
          </p:nvSpPr>
          <p:spPr>
            <a:xfrm>
              <a:off x="335842" y="1833317"/>
              <a:ext cx="6117125" cy="707886"/>
            </a:xfrm>
            <a:prstGeom prst="rect">
              <a:avLst/>
            </a:prstGeom>
            <a:noFill/>
          </p:spPr>
          <p:txBody>
            <a:bodyPr wrap="square">
              <a:spAutoFit/>
            </a:bodyPr>
            <a:lstStyle/>
            <a:p>
              <a:pPr>
                <a:buNone/>
              </a:pPr>
              <a:r>
                <a:rPr lang="en-GB" sz="2000" dirty="0"/>
                <a:t>Find the highest common factor of these pairs of numbers.</a:t>
              </a:r>
            </a:p>
          </p:txBody>
        </p:sp>
        <p:grpSp>
          <p:nvGrpSpPr>
            <p:cNvPr id="8" name="Group 7">
              <a:extLst>
                <a:ext uri="{FF2B5EF4-FFF2-40B4-BE49-F238E27FC236}">
                  <a16:creationId xmlns:a16="http://schemas.microsoft.com/office/drawing/2014/main" id="{B16DE290-4A6C-42A3-B39D-F0123D9930DF}"/>
                </a:ext>
              </a:extLst>
            </p:cNvPr>
            <p:cNvGrpSpPr/>
            <p:nvPr/>
          </p:nvGrpSpPr>
          <p:grpSpPr>
            <a:xfrm>
              <a:off x="542131" y="2643081"/>
              <a:ext cx="5463592" cy="2579481"/>
              <a:chOff x="475056" y="2505160"/>
              <a:chExt cx="10073237" cy="2579481"/>
            </a:xfrm>
          </p:grpSpPr>
          <p:sp>
            <p:nvSpPr>
              <p:cNvPr id="9" name="TextBox 8">
                <a:extLst>
                  <a:ext uri="{FF2B5EF4-FFF2-40B4-BE49-F238E27FC236}">
                    <a16:creationId xmlns:a16="http://schemas.microsoft.com/office/drawing/2014/main" id="{DC2E5710-5D78-4330-9329-5F306A38A519}"/>
                  </a:ext>
                </a:extLst>
              </p:cNvPr>
              <p:cNvSpPr txBox="1"/>
              <p:nvPr/>
            </p:nvSpPr>
            <p:spPr>
              <a:xfrm>
                <a:off x="983431" y="2530096"/>
                <a:ext cx="3528393" cy="2554545"/>
              </a:xfrm>
              <a:prstGeom prst="rect">
                <a:avLst/>
              </a:prstGeom>
              <a:noFill/>
            </p:spPr>
            <p:txBody>
              <a:bodyPr wrap="square">
                <a:spAutoFit/>
              </a:bodyPr>
              <a:lstStyle/>
              <a:p>
                <a:pPr>
                  <a:buNone/>
                </a:pPr>
                <a:r>
                  <a:rPr lang="en-GB" sz="2000" dirty="0"/>
                  <a:t>10 = 2 × 5 </a:t>
                </a:r>
              </a:p>
              <a:p>
                <a:pPr>
                  <a:spcAft>
                    <a:spcPts val="1200"/>
                  </a:spcAft>
                  <a:buNone/>
                </a:pPr>
                <a:r>
                  <a:rPr lang="en-GB" sz="2000" dirty="0"/>
                  <a:t>6 = 2 × 3 </a:t>
                </a:r>
              </a:p>
              <a:p>
                <a:pPr>
                  <a:buNone/>
                </a:pPr>
                <a:r>
                  <a:rPr lang="en-GB" sz="2000" dirty="0"/>
                  <a:t>12 = 2 × 2 × 3</a:t>
                </a:r>
              </a:p>
              <a:p>
                <a:pPr>
                  <a:spcAft>
                    <a:spcPts val="1200"/>
                  </a:spcAft>
                  <a:buNone/>
                </a:pPr>
                <a:r>
                  <a:rPr lang="en-GB" sz="2000" dirty="0"/>
                  <a:t>20 = 2 × 2 × 5</a:t>
                </a:r>
              </a:p>
              <a:p>
                <a:pPr>
                  <a:buNone/>
                </a:pPr>
                <a:r>
                  <a:rPr lang="en-GB" sz="2000" dirty="0"/>
                  <a:t>30 = 2 × 3 × 5</a:t>
                </a:r>
              </a:p>
              <a:p>
                <a:pPr>
                  <a:buNone/>
                </a:pPr>
                <a:r>
                  <a:rPr lang="en-GB" sz="2000" dirty="0"/>
                  <a:t>70 = 2 × 5 × 7</a:t>
                </a:r>
              </a:p>
            </p:txBody>
          </p:sp>
          <p:sp>
            <p:nvSpPr>
              <p:cNvPr id="10" name="TextBox 9">
                <a:extLst>
                  <a:ext uri="{FF2B5EF4-FFF2-40B4-BE49-F238E27FC236}">
                    <a16:creationId xmlns:a16="http://schemas.microsoft.com/office/drawing/2014/main" id="{00CADD2A-3215-4345-A50D-8223D70FF105}"/>
                  </a:ext>
                </a:extLst>
              </p:cNvPr>
              <p:cNvSpPr txBox="1"/>
              <p:nvPr/>
            </p:nvSpPr>
            <p:spPr>
              <a:xfrm>
                <a:off x="5735959" y="2516245"/>
                <a:ext cx="4812334" cy="2554545"/>
              </a:xfrm>
              <a:prstGeom prst="rect">
                <a:avLst/>
              </a:prstGeom>
              <a:noFill/>
            </p:spPr>
            <p:txBody>
              <a:bodyPr wrap="square">
                <a:spAutoFit/>
              </a:bodyPr>
              <a:lstStyle/>
              <a:p>
                <a:pPr>
                  <a:buNone/>
                </a:pPr>
                <a:r>
                  <a:rPr lang="en-GB" sz="2000" dirty="0"/>
                  <a:t>60 = 2 × 2 × 3 × 5</a:t>
                </a:r>
              </a:p>
              <a:p>
                <a:pPr>
                  <a:spcAft>
                    <a:spcPts val="1200"/>
                  </a:spcAft>
                  <a:buNone/>
                </a:pPr>
                <a:r>
                  <a:rPr lang="en-GB" sz="2000" dirty="0"/>
                  <a:t>90 = 2 × 3 × 3 × 5</a:t>
                </a:r>
              </a:p>
              <a:p>
                <a:pPr>
                  <a:buNone/>
                </a:pPr>
                <a:r>
                  <a:rPr lang="en-GB" sz="2000" dirty="0"/>
                  <a:t>42 = 2 × 3 × 7</a:t>
                </a:r>
              </a:p>
              <a:p>
                <a:pPr>
                  <a:spcAft>
                    <a:spcPts val="1200"/>
                  </a:spcAft>
                  <a:buNone/>
                </a:pPr>
                <a:r>
                  <a:rPr lang="en-GB" sz="2000" dirty="0"/>
                  <a:t>210 = 2 × 3 × 5 × 7</a:t>
                </a:r>
              </a:p>
              <a:p>
                <a:pPr>
                  <a:buNone/>
                </a:pPr>
                <a:r>
                  <a:rPr lang="en-GB" sz="2000" dirty="0"/>
                  <a:t>29 = 29</a:t>
                </a:r>
              </a:p>
              <a:p>
                <a:pPr>
                  <a:buNone/>
                </a:pPr>
                <a:r>
                  <a:rPr lang="en-GB" sz="2000" dirty="0"/>
                  <a:t>16 = 2 × 2 × 2 × 2</a:t>
                </a:r>
              </a:p>
            </p:txBody>
          </p:sp>
          <p:sp>
            <p:nvSpPr>
              <p:cNvPr id="11" name="TextBox 10">
                <a:extLst>
                  <a:ext uri="{FF2B5EF4-FFF2-40B4-BE49-F238E27FC236}">
                    <a16:creationId xmlns:a16="http://schemas.microsoft.com/office/drawing/2014/main" id="{F2771533-08B8-49CB-8D9D-685DD66259B4}"/>
                  </a:ext>
                </a:extLst>
              </p:cNvPr>
              <p:cNvSpPr txBox="1"/>
              <p:nvPr/>
            </p:nvSpPr>
            <p:spPr>
              <a:xfrm>
                <a:off x="478164" y="2516245"/>
                <a:ext cx="760144" cy="400110"/>
              </a:xfrm>
              <a:prstGeom prst="rect">
                <a:avLst/>
              </a:prstGeom>
              <a:noFill/>
            </p:spPr>
            <p:txBody>
              <a:bodyPr wrap="none" rtlCol="0">
                <a:spAutoFit/>
              </a:bodyPr>
              <a:lstStyle/>
              <a:p>
                <a:pPr>
                  <a:buNone/>
                </a:pPr>
                <a:r>
                  <a:rPr lang="en-GB" sz="2000" dirty="0">
                    <a:solidFill>
                      <a:srgbClr val="00628C"/>
                    </a:solidFill>
                  </a:rPr>
                  <a:t>a)</a:t>
                </a:r>
              </a:p>
            </p:txBody>
          </p:sp>
          <p:sp>
            <p:nvSpPr>
              <p:cNvPr id="12" name="TextBox 11">
                <a:extLst>
                  <a:ext uri="{FF2B5EF4-FFF2-40B4-BE49-F238E27FC236}">
                    <a16:creationId xmlns:a16="http://schemas.microsoft.com/office/drawing/2014/main" id="{F4FF3D77-9003-48F9-A447-412789FAD0B1}"/>
                  </a:ext>
                </a:extLst>
              </p:cNvPr>
              <p:cNvSpPr txBox="1"/>
              <p:nvPr/>
            </p:nvSpPr>
            <p:spPr>
              <a:xfrm>
                <a:off x="475056" y="3407258"/>
                <a:ext cx="760144" cy="400110"/>
              </a:xfrm>
              <a:prstGeom prst="rect">
                <a:avLst/>
              </a:prstGeom>
              <a:noFill/>
            </p:spPr>
            <p:txBody>
              <a:bodyPr wrap="none" rtlCol="0">
                <a:spAutoFit/>
              </a:bodyPr>
              <a:lstStyle/>
              <a:p>
                <a:pPr>
                  <a:buNone/>
                </a:pPr>
                <a:r>
                  <a:rPr lang="en-GB" sz="2000" dirty="0">
                    <a:solidFill>
                      <a:srgbClr val="00628C"/>
                    </a:solidFill>
                  </a:rPr>
                  <a:t>b)</a:t>
                </a:r>
              </a:p>
            </p:txBody>
          </p:sp>
          <p:sp>
            <p:nvSpPr>
              <p:cNvPr id="13" name="TextBox 12">
                <a:extLst>
                  <a:ext uri="{FF2B5EF4-FFF2-40B4-BE49-F238E27FC236}">
                    <a16:creationId xmlns:a16="http://schemas.microsoft.com/office/drawing/2014/main" id="{5E548A30-5263-4204-803D-FEF533312DE9}"/>
                  </a:ext>
                </a:extLst>
              </p:cNvPr>
              <p:cNvSpPr txBox="1"/>
              <p:nvPr/>
            </p:nvSpPr>
            <p:spPr>
              <a:xfrm>
                <a:off x="499186" y="4275126"/>
                <a:ext cx="733546" cy="400110"/>
              </a:xfrm>
              <a:prstGeom prst="rect">
                <a:avLst/>
              </a:prstGeom>
              <a:noFill/>
            </p:spPr>
            <p:txBody>
              <a:bodyPr wrap="none" rtlCol="0">
                <a:spAutoFit/>
              </a:bodyPr>
              <a:lstStyle/>
              <a:p>
                <a:pPr>
                  <a:buNone/>
                </a:pPr>
                <a:r>
                  <a:rPr lang="en-GB" sz="2000" dirty="0">
                    <a:solidFill>
                      <a:srgbClr val="00628C"/>
                    </a:solidFill>
                  </a:rPr>
                  <a:t>c)</a:t>
                </a:r>
              </a:p>
            </p:txBody>
          </p:sp>
          <p:sp>
            <p:nvSpPr>
              <p:cNvPr id="14" name="TextBox 13">
                <a:extLst>
                  <a:ext uri="{FF2B5EF4-FFF2-40B4-BE49-F238E27FC236}">
                    <a16:creationId xmlns:a16="http://schemas.microsoft.com/office/drawing/2014/main" id="{58F2BEF1-DE7F-4929-B653-865451A8AC5E}"/>
                  </a:ext>
                </a:extLst>
              </p:cNvPr>
              <p:cNvSpPr txBox="1"/>
              <p:nvPr/>
            </p:nvSpPr>
            <p:spPr>
              <a:xfrm>
                <a:off x="5186975" y="2505160"/>
                <a:ext cx="760144" cy="400110"/>
              </a:xfrm>
              <a:prstGeom prst="rect">
                <a:avLst/>
              </a:prstGeom>
              <a:noFill/>
            </p:spPr>
            <p:txBody>
              <a:bodyPr wrap="none" rtlCol="0">
                <a:spAutoFit/>
              </a:bodyPr>
              <a:lstStyle/>
              <a:p>
                <a:pPr>
                  <a:buNone/>
                </a:pPr>
                <a:r>
                  <a:rPr lang="en-GB" sz="2000" dirty="0">
                    <a:solidFill>
                      <a:srgbClr val="00628C"/>
                    </a:solidFill>
                  </a:rPr>
                  <a:t>d)</a:t>
                </a:r>
              </a:p>
            </p:txBody>
          </p:sp>
          <p:sp>
            <p:nvSpPr>
              <p:cNvPr id="15" name="TextBox 14">
                <a:extLst>
                  <a:ext uri="{FF2B5EF4-FFF2-40B4-BE49-F238E27FC236}">
                    <a16:creationId xmlns:a16="http://schemas.microsoft.com/office/drawing/2014/main" id="{7499E2AF-DBD8-45A8-A5A2-A3D4E234EBB7}"/>
                  </a:ext>
                </a:extLst>
              </p:cNvPr>
              <p:cNvSpPr txBox="1"/>
              <p:nvPr/>
            </p:nvSpPr>
            <p:spPr>
              <a:xfrm>
                <a:off x="5223043" y="3392962"/>
                <a:ext cx="760144" cy="400110"/>
              </a:xfrm>
              <a:prstGeom prst="rect">
                <a:avLst/>
              </a:prstGeom>
              <a:noFill/>
            </p:spPr>
            <p:txBody>
              <a:bodyPr wrap="none" rtlCol="0">
                <a:spAutoFit/>
              </a:bodyPr>
              <a:lstStyle/>
              <a:p>
                <a:pPr>
                  <a:buNone/>
                </a:pPr>
                <a:r>
                  <a:rPr lang="en-GB" sz="2000" dirty="0">
                    <a:solidFill>
                      <a:srgbClr val="00628C"/>
                    </a:solidFill>
                  </a:rPr>
                  <a:t>e)</a:t>
                </a:r>
              </a:p>
            </p:txBody>
          </p:sp>
          <p:sp>
            <p:nvSpPr>
              <p:cNvPr id="16" name="TextBox 15">
                <a:extLst>
                  <a:ext uri="{FF2B5EF4-FFF2-40B4-BE49-F238E27FC236}">
                    <a16:creationId xmlns:a16="http://schemas.microsoft.com/office/drawing/2014/main" id="{0504845B-3B79-4513-93DD-E137887A547A}"/>
                  </a:ext>
                </a:extLst>
              </p:cNvPr>
              <p:cNvSpPr txBox="1"/>
              <p:nvPr/>
            </p:nvSpPr>
            <p:spPr>
              <a:xfrm>
                <a:off x="5223043" y="4275126"/>
                <a:ext cx="627150" cy="400110"/>
              </a:xfrm>
              <a:prstGeom prst="rect">
                <a:avLst/>
              </a:prstGeom>
              <a:noFill/>
            </p:spPr>
            <p:txBody>
              <a:bodyPr wrap="none" rtlCol="0">
                <a:spAutoFit/>
              </a:bodyPr>
              <a:lstStyle/>
              <a:p>
                <a:pPr>
                  <a:buNone/>
                </a:pPr>
                <a:r>
                  <a:rPr lang="en-GB" sz="2000" dirty="0">
                    <a:solidFill>
                      <a:srgbClr val="00628C"/>
                    </a:solidFill>
                  </a:rPr>
                  <a:t>f)</a:t>
                </a:r>
              </a:p>
            </p:txBody>
          </p:sp>
        </p:grpSp>
      </p:grpSp>
      <p:sp>
        <p:nvSpPr>
          <p:cNvPr id="17" name="Title 1">
            <a:extLst>
              <a:ext uri="{FF2B5EF4-FFF2-40B4-BE49-F238E27FC236}">
                <a16:creationId xmlns:a16="http://schemas.microsoft.com/office/drawing/2014/main" id="{43E1CAD5-704A-4C5C-853B-2E0C10AD53F9}"/>
              </a:ext>
            </a:extLst>
          </p:cNvPr>
          <p:cNvSpPr>
            <a:spLocks noGrp="1"/>
          </p:cNvSpPr>
          <p:nvPr>
            <p:ph type="title"/>
          </p:nvPr>
        </p:nvSpPr>
        <p:spPr>
          <a:xfrm>
            <a:off x="116849" y="443915"/>
            <a:ext cx="10593151" cy="426170"/>
          </a:xfrm>
        </p:spPr>
        <p:txBody>
          <a:bodyPr>
            <a:normAutofit fontScale="90000"/>
          </a:bodyPr>
          <a:lstStyle/>
          <a:p>
            <a:r>
              <a:rPr lang="en-GB" sz="2000" b="1" dirty="0"/>
              <a:t>Find the highest common factor of two numbers when they have been written as the product of their prime factors</a:t>
            </a:r>
            <a:endParaRPr lang="en-GB" b="1" dirty="0"/>
          </a:p>
        </p:txBody>
      </p:sp>
    </p:spTree>
    <p:custDataLst>
      <p:tags r:id="rId1"/>
    </p:custDataLst>
    <p:extLst>
      <p:ext uri="{BB962C8B-B14F-4D97-AF65-F5344CB8AC3E}">
        <p14:creationId xmlns:p14="http://schemas.microsoft.com/office/powerpoint/2010/main" val="3678673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2</a:t>
            </a:r>
            <a:endParaRPr lang="en-GB" dirty="0"/>
          </a:p>
        </p:txBody>
      </p:sp>
      <p:sp>
        <p:nvSpPr>
          <p:cNvPr id="5" name="TextBox 4">
            <a:extLst>
              <a:ext uri="{FF2B5EF4-FFF2-40B4-BE49-F238E27FC236}">
                <a16:creationId xmlns:a16="http://schemas.microsoft.com/office/drawing/2014/main" id="{0E8F2F2D-C423-49B6-AC9F-3293D30FC9CA}"/>
              </a:ext>
            </a:extLst>
          </p:cNvPr>
          <p:cNvSpPr txBox="1"/>
          <p:nvPr/>
        </p:nvSpPr>
        <p:spPr>
          <a:xfrm>
            <a:off x="983432" y="2060848"/>
            <a:ext cx="10297144" cy="3022366"/>
          </a:xfrm>
          <a:prstGeom prst="rect">
            <a:avLst/>
          </a:prstGeom>
          <a:noFill/>
        </p:spPr>
        <p:txBody>
          <a:bodyPr wrap="square">
            <a:spAutoFit/>
          </a:bodyPr>
          <a:lstStyle/>
          <a:p>
            <a:pPr marL="514350" indent="-514350">
              <a:buFont typeface="+mj-lt"/>
              <a:buAutoNum type="alphaLcParenR"/>
            </a:pPr>
            <a:r>
              <a:rPr lang="en-GB" dirty="0"/>
              <a:t>Find the highest common factor of this pair of numbers, where p, q, r, s and t are prime:</a:t>
            </a:r>
          </a:p>
          <a:p>
            <a:pPr lvl="2">
              <a:buNone/>
            </a:pPr>
            <a:r>
              <a:rPr lang="en-GB" i="1" dirty="0">
                <a:latin typeface="Times New Roman" panose="02020603050405020304" pitchFamily="18" charset="0"/>
                <a:cs typeface="Times New Roman" panose="02020603050405020304" pitchFamily="18" charset="0"/>
              </a:rPr>
              <a:t>x</a:t>
            </a:r>
            <a:r>
              <a:rPr lang="en-GB" dirty="0"/>
              <a:t> = p × q × r</a:t>
            </a:r>
          </a:p>
          <a:p>
            <a:pPr lvl="2">
              <a:buNone/>
            </a:pPr>
            <a:r>
              <a:rPr lang="en-GB" i="1" dirty="0">
                <a:latin typeface="Times New Roman" panose="02020603050405020304" pitchFamily="18" charset="0"/>
                <a:cs typeface="Times New Roman" panose="02020603050405020304" pitchFamily="18" charset="0"/>
              </a:rPr>
              <a:t>y</a:t>
            </a:r>
            <a:r>
              <a:rPr lang="en-GB" dirty="0"/>
              <a:t> = p × r × s × t</a:t>
            </a:r>
          </a:p>
          <a:p>
            <a:pPr lvl="2">
              <a:buNone/>
            </a:pPr>
            <a:endParaRPr lang="en-GB" dirty="0"/>
          </a:p>
          <a:p>
            <a:pPr marL="514350" indent="-514350">
              <a:buFont typeface="+mj-lt"/>
              <a:buAutoNum type="alphaLcParenR"/>
            </a:pPr>
            <a:r>
              <a:rPr lang="en-GB" dirty="0"/>
              <a:t>Why do p, q, r, s and t have to be prime for this to work?</a:t>
            </a:r>
          </a:p>
        </p:txBody>
      </p:sp>
      <p:sp>
        <p:nvSpPr>
          <p:cNvPr id="8" name="Title 1">
            <a:extLst>
              <a:ext uri="{FF2B5EF4-FFF2-40B4-BE49-F238E27FC236}">
                <a16:creationId xmlns:a16="http://schemas.microsoft.com/office/drawing/2014/main" id="{56046EA8-5220-4CA1-94A2-E02B16B35390}"/>
              </a:ext>
            </a:extLst>
          </p:cNvPr>
          <p:cNvSpPr>
            <a:spLocks noGrp="1"/>
          </p:cNvSpPr>
          <p:nvPr>
            <p:ph type="title"/>
          </p:nvPr>
        </p:nvSpPr>
        <p:spPr>
          <a:xfrm>
            <a:off x="116849" y="443915"/>
            <a:ext cx="10593151" cy="426170"/>
          </a:xfrm>
        </p:spPr>
        <p:txBody>
          <a:bodyPr>
            <a:normAutofit fontScale="90000"/>
          </a:bodyPr>
          <a:lstStyle/>
          <a:p>
            <a:r>
              <a:rPr lang="en-GB" sz="2000" b="1" dirty="0"/>
              <a:t>Find the highest common factor of two numbers when they have been written as the product of their prime factors</a:t>
            </a:r>
            <a:endParaRPr lang="en-GB" b="1" dirty="0"/>
          </a:p>
        </p:txBody>
      </p:sp>
    </p:spTree>
    <p:extLst>
      <p:ext uri="{BB962C8B-B14F-4D97-AF65-F5344CB8AC3E}">
        <p14:creationId xmlns:p14="http://schemas.microsoft.com/office/powerpoint/2010/main" val="1649153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dirty="0"/>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a:xfrm>
            <a:off x="618165" y="1196752"/>
            <a:ext cx="10972800" cy="3888432"/>
          </a:xfrm>
        </p:spPr>
        <p:txBody>
          <a:bodyPr>
            <a:noAutofit/>
          </a:bodyPr>
          <a:lstStyle/>
          <a:p>
            <a:r>
              <a:rPr lang="en-GB" sz="2200" dirty="0"/>
              <a:t>These slides are designed to complement the </a:t>
            </a:r>
            <a:r>
              <a:rPr lang="en-GB" sz="2200" dirty="0">
                <a:hlinkClick r:id="rId2"/>
              </a:rPr>
              <a:t>1.2 Properties of number</a:t>
            </a:r>
            <a:r>
              <a:rPr lang="en-GB" sz="2200" dirty="0"/>
              <a:t> Core Concept document and its associated Theme Overview document </a:t>
            </a:r>
            <a:r>
              <a:rPr lang="en-GB" sz="2200" dirty="0">
                <a:hlinkClick r:id="rId3"/>
              </a:rPr>
              <a:t>1 The Structure of the number system</a:t>
            </a:r>
            <a:r>
              <a:rPr lang="en-GB" sz="2200" dirty="0"/>
              <a:t>, b</a:t>
            </a:r>
            <a:r>
              <a:rPr lang="en-GB" sz="2200" b="0" i="0" dirty="0">
                <a:effectLst/>
              </a:rPr>
              <a:t>oth found in the </a:t>
            </a:r>
            <a:r>
              <a:rPr lang="en-GB" sz="2200" b="0" i="0" u="sng" dirty="0">
                <a:solidFill>
                  <a:srgbClr val="1B6AC9"/>
                </a:solidFill>
                <a:effectLst/>
                <a:hlinkClick r:id="rId4"/>
              </a:rPr>
              <a:t>Secondary Mastery Professional Development</a:t>
            </a:r>
            <a:r>
              <a:rPr lang="en-GB" sz="2200" b="0" i="0" dirty="0">
                <a:solidFill>
                  <a:srgbClr val="283C46"/>
                </a:solidFill>
                <a:effectLst/>
              </a:rPr>
              <a:t> </a:t>
            </a:r>
            <a:r>
              <a:rPr lang="en-GB" sz="2200" b="0" i="0" dirty="0">
                <a:effectLst/>
              </a:rPr>
              <a:t>pages</a:t>
            </a:r>
            <a:r>
              <a:rPr lang="en-GB" sz="2200" dirty="0"/>
              <a:t>.</a:t>
            </a:r>
          </a:p>
          <a:p>
            <a:r>
              <a:rPr lang="en-GB" sz="2200" dirty="0"/>
              <a:t>These slides re-present the key examples from the Core Concept document so that the examples can be used either directly in the classroom or with a group of teachers. There are prompt questions alongside the examples, and further clarification in the notes.</a:t>
            </a:r>
          </a:p>
          <a:p>
            <a:r>
              <a:rPr lang="en-GB" sz="2200" dirty="0"/>
              <a:t>These slides do not fully replicate the Core Concept document, so should be used alongside it Reference to specific page numbers, and to other useful NCETM resources, can be found in the notes for each slide.</a:t>
            </a:r>
          </a:p>
          <a:p>
            <a:r>
              <a:rPr lang="en-GB" sz="2200" dirty="0"/>
              <a:t>This slide deck is not designed to be a complete PD session, rather it is a selection of resources that you can adapt and use as needed when planning a session with a group of teachers.</a:t>
            </a:r>
          </a:p>
          <a:p>
            <a:endParaRPr lang="en-GB" sz="2200" dirty="0"/>
          </a:p>
          <a:p>
            <a:endParaRPr lang="en-GB" sz="2200" dirty="0"/>
          </a:p>
          <a:p>
            <a:endParaRPr lang="en-GB" sz="2200" dirty="0"/>
          </a:p>
        </p:txBody>
      </p:sp>
    </p:spTree>
    <p:extLst>
      <p:ext uri="{BB962C8B-B14F-4D97-AF65-F5344CB8AC3E}">
        <p14:creationId xmlns:p14="http://schemas.microsoft.com/office/powerpoint/2010/main" val="1318589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2 </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What are the advantages of encouraging students to generalise a concept?</a:t>
            </a:r>
          </a:p>
          <a:p>
            <a:pPr marL="360000" lvl="1" fontAlgn="auto">
              <a:lnSpc>
                <a:spcPct val="100000"/>
              </a:lnSpc>
              <a:spcBef>
                <a:spcPts val="0"/>
              </a:spcBef>
              <a:spcAft>
                <a:spcPts val="1200"/>
              </a:spcAft>
              <a:buClrTx/>
            </a:pPr>
            <a:r>
              <a:rPr lang="en-GB" sz="2400" dirty="0"/>
              <a:t>What are the challenges?</a:t>
            </a:r>
          </a:p>
          <a:p>
            <a:pPr marL="360000" lvl="1" fontAlgn="auto">
              <a:lnSpc>
                <a:spcPct val="100000"/>
              </a:lnSpc>
              <a:spcBef>
                <a:spcPts val="0"/>
              </a:spcBef>
              <a:spcAft>
                <a:spcPts val="1200"/>
              </a:spcAft>
              <a:buClrTx/>
            </a:pPr>
            <a:r>
              <a:rPr lang="en-GB" sz="2400" dirty="0"/>
              <a:t>How might you structure this activity to overcome these challenges?</a:t>
            </a:r>
          </a:p>
        </p:txBody>
      </p:sp>
      <p:sp>
        <p:nvSpPr>
          <p:cNvPr id="7" name="Title 1">
            <a:extLst>
              <a:ext uri="{FF2B5EF4-FFF2-40B4-BE49-F238E27FC236}">
                <a16:creationId xmlns:a16="http://schemas.microsoft.com/office/drawing/2014/main" id="{0704969C-1E7B-4569-8F26-BF46E42591C8}"/>
              </a:ext>
            </a:extLst>
          </p:cNvPr>
          <p:cNvSpPr>
            <a:spLocks noGrp="1"/>
          </p:cNvSpPr>
          <p:nvPr>
            <p:ph type="title"/>
          </p:nvPr>
        </p:nvSpPr>
        <p:spPr>
          <a:xfrm>
            <a:off x="116849" y="443915"/>
            <a:ext cx="10593151" cy="426170"/>
          </a:xfrm>
        </p:spPr>
        <p:txBody>
          <a:bodyPr>
            <a:normAutofit fontScale="90000"/>
          </a:bodyPr>
          <a:lstStyle/>
          <a:p>
            <a:r>
              <a:rPr lang="en-GB" sz="2000" b="1" dirty="0"/>
              <a:t>Find the highest common factor of two numbers when they have been written as the product of their prime factors</a:t>
            </a:r>
            <a:endParaRPr lang="en-GB" b="1" dirty="0"/>
          </a:p>
        </p:txBody>
      </p:sp>
      <p:grpSp>
        <p:nvGrpSpPr>
          <p:cNvPr id="2" name="Group 1">
            <a:extLst>
              <a:ext uri="{FF2B5EF4-FFF2-40B4-BE49-F238E27FC236}">
                <a16:creationId xmlns:a16="http://schemas.microsoft.com/office/drawing/2014/main" id="{635952E7-164C-4E73-BD41-6081AD8A135F}"/>
              </a:ext>
            </a:extLst>
          </p:cNvPr>
          <p:cNvGrpSpPr/>
          <p:nvPr/>
        </p:nvGrpSpPr>
        <p:grpSpPr>
          <a:xfrm>
            <a:off x="660695" y="1988840"/>
            <a:ext cx="6160612" cy="3384376"/>
            <a:chOff x="660695" y="1988840"/>
            <a:chExt cx="6160612" cy="3384376"/>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988840"/>
              <a:ext cx="6160612" cy="3384376"/>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AAEB5CA7-F49A-4C62-BEA0-5E6939561670}"/>
                </a:ext>
              </a:extLst>
            </p:cNvPr>
            <p:cNvSpPr txBox="1"/>
            <p:nvPr/>
          </p:nvSpPr>
          <p:spPr>
            <a:xfrm>
              <a:off x="896685" y="2190290"/>
              <a:ext cx="5688632" cy="3071610"/>
            </a:xfrm>
            <a:prstGeom prst="rect">
              <a:avLst/>
            </a:prstGeom>
            <a:noFill/>
          </p:spPr>
          <p:txBody>
            <a:bodyPr wrap="square">
              <a:spAutoFit/>
            </a:bodyPr>
            <a:lstStyle/>
            <a:p>
              <a:pPr marL="514350" indent="-514350">
                <a:buFont typeface="+mj-lt"/>
                <a:buAutoNum type="alphaLcParenR"/>
              </a:pPr>
              <a:r>
                <a:rPr lang="en-GB" sz="2200" dirty="0"/>
                <a:t>Find the highest common factor of this pair of numbers, where p, q, r, s and t are prime:</a:t>
              </a:r>
            </a:p>
            <a:p>
              <a:pPr lvl="2">
                <a:buNone/>
              </a:pPr>
              <a:r>
                <a:rPr lang="en-GB" sz="2200" i="1" dirty="0">
                  <a:latin typeface="Times New Roman" panose="02020603050405020304" pitchFamily="18" charset="0"/>
                  <a:cs typeface="Times New Roman" panose="02020603050405020304" pitchFamily="18" charset="0"/>
                </a:rPr>
                <a:t>x</a:t>
              </a:r>
              <a:r>
                <a:rPr lang="en-GB" sz="2200" dirty="0"/>
                <a:t> = p × q × r</a:t>
              </a:r>
            </a:p>
            <a:p>
              <a:pPr lvl="2">
                <a:buNone/>
              </a:pPr>
              <a:r>
                <a:rPr lang="en-GB" sz="2200" i="1" dirty="0">
                  <a:latin typeface="Times New Roman" panose="02020603050405020304" pitchFamily="18" charset="0"/>
                  <a:cs typeface="Times New Roman" panose="02020603050405020304" pitchFamily="18" charset="0"/>
                </a:rPr>
                <a:t>y</a:t>
              </a:r>
              <a:r>
                <a:rPr lang="en-GB" sz="2200" dirty="0"/>
                <a:t> = p × r × s × t</a:t>
              </a:r>
            </a:p>
            <a:p>
              <a:pPr lvl="2">
                <a:buNone/>
              </a:pPr>
              <a:endParaRPr lang="en-GB" sz="2200" dirty="0"/>
            </a:p>
            <a:p>
              <a:pPr marL="514350" indent="-514350">
                <a:buFont typeface="+mj-lt"/>
                <a:buAutoNum type="alphaLcParenR"/>
              </a:pPr>
              <a:r>
                <a:rPr lang="en-GB" sz="2200" dirty="0"/>
                <a:t>Why do p, q, r, s and t have to be prime for this to work?</a:t>
              </a:r>
            </a:p>
          </p:txBody>
        </p:sp>
      </p:grpSp>
    </p:spTree>
    <p:custDataLst>
      <p:tags r:id="rId1"/>
    </p:custDataLst>
    <p:extLst>
      <p:ext uri="{BB962C8B-B14F-4D97-AF65-F5344CB8AC3E}">
        <p14:creationId xmlns:p14="http://schemas.microsoft.com/office/powerpoint/2010/main" val="2185649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fontScale="90000"/>
          </a:bodyPr>
          <a:lstStyle/>
          <a:p>
            <a:r>
              <a:rPr lang="en-GB" sz="2000" b="1" dirty="0"/>
              <a:t>Find the highest common factor of two numbers when they have been written as the product of their prime factors and simplified using indices</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3</a:t>
            </a:r>
            <a:endParaRPr lang="en-GB" dirty="0"/>
          </a:p>
        </p:txBody>
      </p:sp>
      <p:grpSp>
        <p:nvGrpSpPr>
          <p:cNvPr id="10" name="Group 9">
            <a:extLst>
              <a:ext uri="{FF2B5EF4-FFF2-40B4-BE49-F238E27FC236}">
                <a16:creationId xmlns:a16="http://schemas.microsoft.com/office/drawing/2014/main" id="{098AA802-5CB9-469C-9093-5EF2E4A91E1C}"/>
              </a:ext>
            </a:extLst>
          </p:cNvPr>
          <p:cNvGrpSpPr/>
          <p:nvPr/>
        </p:nvGrpSpPr>
        <p:grpSpPr>
          <a:xfrm>
            <a:off x="335360" y="1695192"/>
            <a:ext cx="5256584" cy="3836948"/>
            <a:chOff x="335360" y="1695192"/>
            <a:chExt cx="5256584" cy="3836948"/>
          </a:xfrm>
        </p:grpSpPr>
        <p:sp>
          <p:nvSpPr>
            <p:cNvPr id="5" name="TextBox 4">
              <a:extLst>
                <a:ext uri="{FF2B5EF4-FFF2-40B4-BE49-F238E27FC236}">
                  <a16:creationId xmlns:a16="http://schemas.microsoft.com/office/drawing/2014/main" id="{FFA3C957-055C-4453-9A59-D99EAB6DDB1C}"/>
                </a:ext>
              </a:extLst>
            </p:cNvPr>
            <p:cNvSpPr txBox="1"/>
            <p:nvPr/>
          </p:nvSpPr>
          <p:spPr>
            <a:xfrm>
              <a:off x="335360" y="1695192"/>
              <a:ext cx="5256584" cy="3836948"/>
            </a:xfrm>
            <a:prstGeom prst="rect">
              <a:avLst/>
            </a:prstGeom>
            <a:noFill/>
          </p:spPr>
          <p:txBody>
            <a:bodyPr wrap="square">
              <a:spAutoFit/>
            </a:bodyPr>
            <a:lstStyle/>
            <a:p>
              <a:pPr marL="342900" lvl="0" indent="-342900">
                <a:spcBef>
                  <a:spcPts val="400"/>
                </a:spcBef>
                <a:spcAft>
                  <a:spcPts val="400"/>
                </a:spcAft>
                <a:buFont typeface="+mj-lt"/>
                <a:buAutoNum type="alphaLcParenR"/>
              </a:pPr>
              <a:r>
                <a:rPr lang="en-GB" sz="2400" dirty="0">
                  <a:effectLst/>
                  <a:latin typeface="+mj-lt"/>
                  <a:ea typeface="Calibri" panose="020F0502020204030204" pitchFamily="34" charset="0"/>
                  <a:cs typeface="Times New Roman" panose="02020603050405020304" pitchFamily="18" charset="0"/>
                </a:rPr>
                <a:t>Gosia thinks the highest common factor of 72 and 180 is 6. Her working is below:</a:t>
              </a:r>
            </a:p>
            <a:p>
              <a:pPr>
                <a:buNone/>
              </a:pPr>
              <a:endParaRPr lang="en-GB" sz="2400" dirty="0">
                <a:effectLst/>
                <a:latin typeface="+mj-lt"/>
                <a:ea typeface="Calibri" panose="020F0502020204030204" pitchFamily="34" charset="0"/>
                <a:cs typeface="Times New Roman" panose="02020603050405020304" pitchFamily="18" charset="0"/>
              </a:endParaRPr>
            </a:p>
            <a:p>
              <a:pPr>
                <a:buNone/>
              </a:pPr>
              <a:endParaRPr lang="en-GB" sz="2400" dirty="0">
                <a:latin typeface="+mj-lt"/>
                <a:ea typeface="Calibri" panose="020F0502020204030204" pitchFamily="34" charset="0"/>
                <a:cs typeface="Times New Roman" panose="02020603050405020304" pitchFamily="18" charset="0"/>
              </a:endParaRPr>
            </a:p>
            <a:p>
              <a:pPr>
                <a:buNone/>
              </a:pPr>
              <a:endParaRPr lang="en-GB" sz="2400" dirty="0">
                <a:effectLst/>
                <a:latin typeface="+mj-lt"/>
                <a:ea typeface="Calibri" panose="020F0502020204030204" pitchFamily="34" charset="0"/>
                <a:cs typeface="Times New Roman" panose="02020603050405020304" pitchFamily="18" charset="0"/>
              </a:endParaRPr>
            </a:p>
            <a:p>
              <a:pPr>
                <a:buNone/>
              </a:pPr>
              <a:endParaRPr lang="en-GB" sz="2400" dirty="0">
                <a:effectLst/>
                <a:latin typeface="+mj-lt"/>
                <a:ea typeface="Calibri" panose="020F0502020204030204" pitchFamily="34" charset="0"/>
                <a:cs typeface="Times New Roman" panose="02020603050405020304" pitchFamily="18" charset="0"/>
              </a:endParaRPr>
            </a:p>
            <a:p>
              <a:pPr marL="457200">
                <a:buNone/>
              </a:pPr>
              <a:r>
                <a:rPr lang="en-GB" sz="2400" dirty="0">
                  <a:effectLst/>
                  <a:latin typeface="+mj-lt"/>
                  <a:ea typeface="Calibri" panose="020F0502020204030204" pitchFamily="34" charset="0"/>
                  <a:cs typeface="Times New Roman" panose="02020603050405020304" pitchFamily="18" charset="0"/>
                </a:rPr>
                <a:t>Do you agree with Gosia? Justify your answer.</a:t>
              </a:r>
              <a:endParaRPr lang="en-GB" sz="2400" dirty="0">
                <a:latin typeface="+mj-lt"/>
              </a:endParaRPr>
            </a:p>
          </p:txBody>
        </p:sp>
        <p:sp>
          <p:nvSpPr>
            <p:cNvPr id="7" name="TextBox 6">
              <a:extLst>
                <a:ext uri="{FF2B5EF4-FFF2-40B4-BE49-F238E27FC236}">
                  <a16:creationId xmlns:a16="http://schemas.microsoft.com/office/drawing/2014/main" id="{C7AF7958-C97C-4578-9F87-E5CC423DAEC6}"/>
                </a:ext>
              </a:extLst>
            </p:cNvPr>
            <p:cNvSpPr txBox="1"/>
            <p:nvPr/>
          </p:nvSpPr>
          <p:spPr>
            <a:xfrm>
              <a:off x="1451484" y="2996952"/>
              <a:ext cx="3312368" cy="1590179"/>
            </a:xfrm>
            <a:prstGeom prst="rect">
              <a:avLst/>
            </a:prstGeom>
            <a:pattFill prst="dotGrid">
              <a:fgClr>
                <a:srgbClr val="C8E2E8"/>
              </a:fgClr>
              <a:bgClr>
                <a:schemeClr val="bg1"/>
              </a:bgClr>
            </a:pattFill>
          </p:spPr>
          <p:txBody>
            <a:bodyPr wrap="square">
              <a:spAutoFit/>
            </a:bodyPr>
            <a:lstStyle/>
            <a:p>
              <a:pPr>
                <a:spcBef>
                  <a:spcPts val="400"/>
                </a:spcBef>
                <a:spcAft>
                  <a:spcPts val="400"/>
                </a:spcAft>
                <a:buNone/>
              </a:pPr>
              <a:r>
                <a:rPr lang="en-GB" sz="2800" dirty="0">
                  <a:solidFill>
                    <a:srgbClr val="808080"/>
                  </a:solidFill>
                  <a:effectLst/>
                  <a:latin typeface="Comic Sans MS" panose="030F0702030302020204" pitchFamily="66" charset="0"/>
                  <a:ea typeface="Calibri" panose="020F0502020204030204" pitchFamily="34" charset="0"/>
                  <a:cs typeface="Times New Roman" panose="02020603050405020304" pitchFamily="18" charset="0"/>
                </a:rPr>
                <a:t>72 = 2</a:t>
              </a:r>
              <a:r>
                <a:rPr lang="en-GB" sz="2800" baseline="30000" dirty="0">
                  <a:solidFill>
                    <a:srgbClr val="808080"/>
                  </a:solidFill>
                  <a:effectLst/>
                  <a:latin typeface="Comic Sans MS" panose="030F0702030302020204" pitchFamily="66" charset="0"/>
                  <a:ea typeface="Calibri" panose="020F0502020204030204" pitchFamily="34" charset="0"/>
                  <a:cs typeface="Times New Roman" panose="02020603050405020304" pitchFamily="18" charset="0"/>
                </a:rPr>
                <a:t>3</a:t>
              </a:r>
              <a:r>
                <a:rPr lang="en-GB" sz="2800" dirty="0">
                  <a:solidFill>
                    <a:srgbClr val="808080"/>
                  </a:solidFill>
                  <a:effectLst/>
                  <a:latin typeface="Comic Sans MS" panose="030F0702030302020204" pitchFamily="66" charset="0"/>
                  <a:ea typeface="Calibri" panose="020F0502020204030204" pitchFamily="34" charset="0"/>
                  <a:cs typeface="Times New Roman" panose="02020603050405020304" pitchFamily="18" charset="0"/>
                </a:rPr>
                <a:t> × 3</a:t>
              </a:r>
              <a:r>
                <a:rPr lang="en-GB" sz="2800" baseline="30000" dirty="0">
                  <a:solidFill>
                    <a:srgbClr val="808080"/>
                  </a:solidFill>
                  <a:effectLst/>
                  <a:latin typeface="Comic Sans MS" panose="030F0702030302020204" pitchFamily="66" charset="0"/>
                  <a:ea typeface="Calibri" panose="020F0502020204030204" pitchFamily="34" charset="0"/>
                  <a:cs typeface="Times New Roman" panose="02020603050405020304" pitchFamily="18" charset="0"/>
                </a:rPr>
                <a:t>2</a:t>
              </a:r>
              <a:endParaRPr lang="en-GB" sz="2800" dirty="0">
                <a:effectLst/>
                <a:latin typeface="Myriad Pro"/>
                <a:ea typeface="Calibri" panose="020F0502020204030204" pitchFamily="34" charset="0"/>
                <a:cs typeface="Times New Roman" panose="02020603050405020304" pitchFamily="18" charset="0"/>
              </a:endParaRPr>
            </a:p>
            <a:p>
              <a:pPr>
                <a:spcBef>
                  <a:spcPts val="400"/>
                </a:spcBef>
                <a:spcAft>
                  <a:spcPts val="400"/>
                </a:spcAft>
                <a:buNone/>
              </a:pPr>
              <a:r>
                <a:rPr lang="en-GB" sz="2800" dirty="0">
                  <a:solidFill>
                    <a:srgbClr val="808080"/>
                  </a:solidFill>
                  <a:effectLst/>
                  <a:latin typeface="Comic Sans MS" panose="030F0702030302020204" pitchFamily="66" charset="0"/>
                  <a:ea typeface="Calibri" panose="020F0502020204030204" pitchFamily="34" charset="0"/>
                  <a:cs typeface="Times New Roman" panose="02020603050405020304" pitchFamily="18" charset="0"/>
                </a:rPr>
                <a:t>180 = 2</a:t>
              </a:r>
              <a:r>
                <a:rPr lang="en-GB" sz="2800" baseline="30000" dirty="0">
                  <a:solidFill>
                    <a:srgbClr val="808080"/>
                  </a:solidFill>
                  <a:effectLst/>
                  <a:latin typeface="Comic Sans MS" panose="030F0702030302020204" pitchFamily="66" charset="0"/>
                  <a:ea typeface="Calibri" panose="020F0502020204030204" pitchFamily="34" charset="0"/>
                  <a:cs typeface="Times New Roman" panose="02020603050405020304" pitchFamily="18" charset="0"/>
                </a:rPr>
                <a:t>2</a:t>
              </a:r>
              <a:r>
                <a:rPr lang="en-GB" sz="2800" dirty="0">
                  <a:solidFill>
                    <a:srgbClr val="808080"/>
                  </a:solidFill>
                  <a:effectLst/>
                  <a:latin typeface="Comic Sans MS" panose="030F0702030302020204" pitchFamily="66" charset="0"/>
                  <a:ea typeface="Calibri" panose="020F0502020204030204" pitchFamily="34" charset="0"/>
                  <a:cs typeface="Times New Roman" panose="02020603050405020304" pitchFamily="18" charset="0"/>
                </a:rPr>
                <a:t> × 3</a:t>
              </a:r>
              <a:r>
                <a:rPr lang="en-GB" sz="2800" baseline="30000" dirty="0">
                  <a:solidFill>
                    <a:srgbClr val="808080"/>
                  </a:solidFill>
                  <a:effectLst/>
                  <a:latin typeface="Comic Sans MS" panose="030F0702030302020204" pitchFamily="66" charset="0"/>
                  <a:ea typeface="Calibri" panose="020F0502020204030204" pitchFamily="34" charset="0"/>
                  <a:cs typeface="Times New Roman" panose="02020603050405020304" pitchFamily="18" charset="0"/>
                </a:rPr>
                <a:t>2</a:t>
              </a:r>
              <a:r>
                <a:rPr lang="en-GB" sz="2800" dirty="0">
                  <a:solidFill>
                    <a:srgbClr val="808080"/>
                  </a:solidFill>
                  <a:effectLst/>
                  <a:latin typeface="Comic Sans MS" panose="030F0702030302020204" pitchFamily="66" charset="0"/>
                  <a:ea typeface="Calibri" panose="020F0502020204030204" pitchFamily="34" charset="0"/>
                  <a:cs typeface="Times New Roman" panose="02020603050405020304" pitchFamily="18" charset="0"/>
                </a:rPr>
                <a:t> × 5</a:t>
              </a:r>
              <a:endParaRPr lang="en-GB" sz="2800" dirty="0">
                <a:effectLst/>
                <a:latin typeface="Myriad Pro"/>
                <a:ea typeface="Calibri" panose="020F0502020204030204" pitchFamily="34" charset="0"/>
                <a:cs typeface="Times New Roman" panose="02020603050405020304" pitchFamily="18" charset="0"/>
              </a:endParaRPr>
            </a:p>
            <a:p>
              <a:pPr>
                <a:spcBef>
                  <a:spcPts val="400"/>
                </a:spcBef>
                <a:spcAft>
                  <a:spcPts val="400"/>
                </a:spcAft>
                <a:buNone/>
              </a:pPr>
              <a:r>
                <a:rPr lang="en-GB" sz="2800" dirty="0">
                  <a:solidFill>
                    <a:srgbClr val="808080"/>
                  </a:solidFill>
                  <a:effectLst/>
                  <a:latin typeface="Comic Sans MS" panose="030F0702030302020204" pitchFamily="66" charset="0"/>
                  <a:ea typeface="Calibri" panose="020F0502020204030204" pitchFamily="34" charset="0"/>
                  <a:cs typeface="Times New Roman" panose="02020603050405020304" pitchFamily="18" charset="0"/>
                </a:rPr>
                <a:t>HCF = 2 × 3 = 6</a:t>
              </a:r>
              <a:endParaRPr lang="en-GB" sz="2800" dirty="0">
                <a:effectLst/>
                <a:latin typeface="Myriad Pro"/>
                <a:ea typeface="Calibri" panose="020F0502020204030204" pitchFamily="34" charset="0"/>
                <a:cs typeface="Times New Roman" panose="02020603050405020304" pitchFamily="18" charset="0"/>
              </a:endParaRPr>
            </a:p>
          </p:txBody>
        </p:sp>
      </p:grpSp>
      <p:sp>
        <p:nvSpPr>
          <p:cNvPr id="9" name="TextBox 8">
            <a:extLst>
              <a:ext uri="{FF2B5EF4-FFF2-40B4-BE49-F238E27FC236}">
                <a16:creationId xmlns:a16="http://schemas.microsoft.com/office/drawing/2014/main" id="{4FC91B9D-193C-498E-BF3A-D9A9B0E7049B}"/>
              </a:ext>
            </a:extLst>
          </p:cNvPr>
          <p:cNvSpPr txBox="1"/>
          <p:nvPr/>
        </p:nvSpPr>
        <p:spPr>
          <a:xfrm>
            <a:off x="6096000" y="1732309"/>
            <a:ext cx="5760640" cy="3354765"/>
          </a:xfrm>
          <a:prstGeom prst="rect">
            <a:avLst/>
          </a:prstGeom>
          <a:noFill/>
        </p:spPr>
        <p:txBody>
          <a:bodyPr wrap="square">
            <a:spAutoFit/>
          </a:bodyPr>
          <a:lstStyle/>
          <a:p>
            <a:pPr marL="457200" lvl="0" indent="-457200">
              <a:spcBef>
                <a:spcPts val="400"/>
              </a:spcBef>
              <a:spcAft>
                <a:spcPts val="400"/>
              </a:spcAft>
              <a:buFont typeface="+mj-lt"/>
              <a:buAutoNum type="alphaLcParenR" startAt="2"/>
            </a:pPr>
            <a:r>
              <a:rPr lang="en-GB" sz="2400" dirty="0">
                <a:effectLst/>
                <a:latin typeface="+mj-lt"/>
                <a:ea typeface="Calibri" panose="020F0502020204030204" pitchFamily="34" charset="0"/>
                <a:cs typeface="Times New Roman" panose="02020603050405020304" pitchFamily="18" charset="0"/>
              </a:rPr>
              <a:t> </a:t>
            </a:r>
            <a:r>
              <a:rPr lang="en-GB" sz="24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sz="2400" dirty="0">
                <a:effectLst/>
                <a:latin typeface="+mj-lt"/>
                <a:ea typeface="Calibri" panose="020F0502020204030204" pitchFamily="34" charset="0"/>
                <a:cs typeface="Times New Roman" panose="02020603050405020304" pitchFamily="18" charset="0"/>
              </a:rPr>
              <a:t> = a</a:t>
            </a:r>
            <a:r>
              <a:rPr lang="en-GB" sz="2400" baseline="30000" dirty="0">
                <a:effectLst/>
                <a:latin typeface="+mj-lt"/>
                <a:ea typeface="Calibri" panose="020F0502020204030204" pitchFamily="34" charset="0"/>
                <a:cs typeface="Times New Roman" panose="02020603050405020304" pitchFamily="18" charset="0"/>
              </a:rPr>
              <a:t>2</a:t>
            </a:r>
            <a:r>
              <a:rPr lang="en-GB" sz="2400" dirty="0">
                <a:effectLst/>
                <a:latin typeface="+mj-lt"/>
                <a:ea typeface="Calibri" panose="020F0502020204030204" pitchFamily="34" charset="0"/>
                <a:cs typeface="Times New Roman" panose="02020603050405020304" pitchFamily="18" charset="0"/>
              </a:rPr>
              <a:t> × b × c</a:t>
            </a:r>
            <a:r>
              <a:rPr lang="en-GB" sz="2400" baseline="30000" dirty="0">
                <a:effectLst/>
                <a:latin typeface="+mj-lt"/>
                <a:ea typeface="Calibri" panose="020F0502020204030204" pitchFamily="34" charset="0"/>
                <a:cs typeface="Times New Roman" panose="02020603050405020304" pitchFamily="18" charset="0"/>
              </a:rPr>
              <a:t>2</a:t>
            </a:r>
            <a:br>
              <a:rPr lang="en-GB" sz="2400" dirty="0">
                <a:effectLst/>
                <a:latin typeface="+mj-lt"/>
                <a:ea typeface="Calibri" panose="020F0502020204030204" pitchFamily="34" charset="0"/>
                <a:cs typeface="Times New Roman" panose="02020603050405020304" pitchFamily="18" charset="0"/>
              </a:rPr>
            </a:br>
            <a:r>
              <a:rPr lang="en-GB" sz="2400" dirty="0">
                <a:effectLst/>
                <a:latin typeface="+mj-lt"/>
                <a:ea typeface="Calibri" panose="020F0502020204030204" pitchFamily="34" charset="0"/>
                <a:cs typeface="Times New Roman" panose="02020603050405020304" pitchFamily="18" charset="0"/>
              </a:rPr>
              <a:t> </a:t>
            </a:r>
            <a:r>
              <a:rPr lang="en-GB" sz="2400" i="1" dirty="0">
                <a:effectLst/>
                <a:latin typeface="Times New Roman" panose="02020603050405020304" pitchFamily="18" charset="0"/>
                <a:ea typeface="Calibri" panose="020F0502020204030204" pitchFamily="34" charset="0"/>
                <a:cs typeface="Times New Roman" panose="02020603050405020304" pitchFamily="18" charset="0"/>
              </a:rPr>
              <a:t>y</a:t>
            </a:r>
            <a:r>
              <a:rPr lang="en-GB" sz="2400" dirty="0">
                <a:effectLst/>
                <a:latin typeface="+mj-lt"/>
                <a:ea typeface="Calibri" panose="020F0502020204030204" pitchFamily="34" charset="0"/>
                <a:cs typeface="Times New Roman" panose="02020603050405020304" pitchFamily="18" charset="0"/>
              </a:rPr>
              <a:t> = a × b</a:t>
            </a:r>
            <a:r>
              <a:rPr lang="en-GB" sz="2400" baseline="30000" dirty="0">
                <a:effectLst/>
                <a:latin typeface="+mj-lt"/>
                <a:ea typeface="Calibri" panose="020F0502020204030204" pitchFamily="34" charset="0"/>
                <a:cs typeface="Times New Roman" panose="02020603050405020304" pitchFamily="18" charset="0"/>
              </a:rPr>
              <a:t>3</a:t>
            </a:r>
            <a:r>
              <a:rPr lang="en-GB" sz="2400" dirty="0">
                <a:effectLst/>
                <a:latin typeface="+mj-lt"/>
                <a:ea typeface="Calibri" panose="020F0502020204030204" pitchFamily="34" charset="0"/>
                <a:cs typeface="Times New Roman" panose="02020603050405020304" pitchFamily="18" charset="0"/>
              </a:rPr>
              <a:t> × c</a:t>
            </a:r>
            <a:r>
              <a:rPr lang="en-GB" sz="2400" baseline="30000" dirty="0">
                <a:effectLst/>
                <a:latin typeface="+mj-lt"/>
                <a:ea typeface="Calibri" panose="020F0502020204030204" pitchFamily="34" charset="0"/>
                <a:cs typeface="Times New Roman" panose="02020603050405020304" pitchFamily="18" charset="0"/>
              </a:rPr>
              <a:t>2</a:t>
            </a:r>
            <a:endParaRPr lang="en-GB" sz="2400" dirty="0">
              <a:effectLst/>
              <a:latin typeface="+mj-lt"/>
              <a:ea typeface="Calibri" panose="020F0502020204030204" pitchFamily="34" charset="0"/>
              <a:cs typeface="Times New Roman" panose="02020603050405020304" pitchFamily="18" charset="0"/>
            </a:endParaRPr>
          </a:p>
          <a:p>
            <a:pPr marL="457200">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where a, b and c are prime.</a:t>
            </a:r>
          </a:p>
          <a:p>
            <a:pPr marL="457200">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Harrison thinks the highest common factor of </a:t>
            </a:r>
            <a:br>
              <a:rPr lang="en-GB" sz="2400" dirty="0">
                <a:effectLst/>
                <a:latin typeface="+mj-lt"/>
                <a:ea typeface="Calibri" panose="020F0502020204030204" pitchFamily="34" charset="0"/>
                <a:cs typeface="Times New Roman" panose="02020603050405020304" pitchFamily="18" charset="0"/>
              </a:rPr>
            </a:br>
            <a:r>
              <a:rPr lang="en-GB" sz="24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sz="2400" dirty="0">
                <a:effectLst/>
                <a:latin typeface="+mj-lt"/>
                <a:ea typeface="Calibri" panose="020F0502020204030204" pitchFamily="34" charset="0"/>
                <a:cs typeface="Times New Roman" panose="02020603050405020304" pitchFamily="18" charset="0"/>
              </a:rPr>
              <a:t> and </a:t>
            </a:r>
            <a:r>
              <a:rPr lang="en-GB" sz="2400" i="1" dirty="0">
                <a:effectLst/>
                <a:latin typeface="Times New Roman" panose="02020603050405020304" pitchFamily="18" charset="0"/>
                <a:ea typeface="Calibri" panose="020F0502020204030204" pitchFamily="34" charset="0"/>
                <a:cs typeface="Times New Roman" panose="02020603050405020304" pitchFamily="18" charset="0"/>
              </a:rPr>
              <a:t>y</a:t>
            </a:r>
            <a:r>
              <a:rPr lang="en-GB" sz="2400" dirty="0">
                <a:effectLst/>
                <a:latin typeface="+mj-lt"/>
                <a:ea typeface="Calibri" panose="020F0502020204030204" pitchFamily="34" charset="0"/>
                <a:cs typeface="Times New Roman" panose="02020603050405020304" pitchFamily="18" charset="0"/>
              </a:rPr>
              <a:t> is a × b × c</a:t>
            </a:r>
            <a:r>
              <a:rPr lang="en-GB" sz="2400" baseline="30000" dirty="0">
                <a:effectLst/>
                <a:latin typeface="+mj-lt"/>
                <a:ea typeface="Calibri" panose="020F0502020204030204" pitchFamily="34" charset="0"/>
                <a:cs typeface="Times New Roman" panose="02020603050405020304" pitchFamily="18" charset="0"/>
              </a:rPr>
              <a:t>2</a:t>
            </a:r>
            <a:r>
              <a:rPr lang="en-GB" sz="2400" dirty="0">
                <a:effectLst/>
                <a:latin typeface="+mj-lt"/>
                <a:ea typeface="Calibri" panose="020F0502020204030204" pitchFamily="34" charset="0"/>
                <a:cs typeface="Times New Roman" panose="02020603050405020304" pitchFamily="18" charset="0"/>
              </a:rPr>
              <a:t>.</a:t>
            </a:r>
          </a:p>
          <a:p>
            <a:pPr marL="457200">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Do you agree with Harrison? Justify your answer.</a:t>
            </a:r>
          </a:p>
        </p:txBody>
      </p:sp>
    </p:spTree>
    <p:extLst>
      <p:ext uri="{BB962C8B-B14F-4D97-AF65-F5344CB8AC3E}">
        <p14:creationId xmlns:p14="http://schemas.microsoft.com/office/powerpoint/2010/main" val="3827188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3 </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How would you justify your answers here? How might students’ justifications differ?</a:t>
            </a:r>
          </a:p>
          <a:p>
            <a:pPr marL="360000" lvl="1" fontAlgn="auto">
              <a:lnSpc>
                <a:spcPct val="100000"/>
              </a:lnSpc>
              <a:spcBef>
                <a:spcPts val="0"/>
              </a:spcBef>
              <a:spcAft>
                <a:spcPts val="1200"/>
              </a:spcAft>
              <a:buClrTx/>
            </a:pPr>
            <a:r>
              <a:rPr lang="en-GB" sz="2400" dirty="0"/>
              <a:t>Can you construct other ‘what it’s not’ examples that might highlight the importance of the use of indices? </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335360" y="1741532"/>
            <a:ext cx="6094325" cy="3888000"/>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9F65860C-CAB2-453F-B9F3-031C988B05E9}"/>
              </a:ext>
            </a:extLst>
          </p:cNvPr>
          <p:cNvGrpSpPr/>
          <p:nvPr/>
        </p:nvGrpSpPr>
        <p:grpSpPr>
          <a:xfrm>
            <a:off x="335360" y="1844824"/>
            <a:ext cx="2952329" cy="3467617"/>
            <a:chOff x="335360" y="1695192"/>
            <a:chExt cx="4661205" cy="2351539"/>
          </a:xfrm>
        </p:grpSpPr>
        <p:sp>
          <p:nvSpPr>
            <p:cNvPr id="7" name="TextBox 6">
              <a:extLst>
                <a:ext uri="{FF2B5EF4-FFF2-40B4-BE49-F238E27FC236}">
                  <a16:creationId xmlns:a16="http://schemas.microsoft.com/office/drawing/2014/main" id="{DDCF30C3-6E19-4969-A9D6-6290CFF68BBC}"/>
                </a:ext>
              </a:extLst>
            </p:cNvPr>
            <p:cNvSpPr txBox="1"/>
            <p:nvPr/>
          </p:nvSpPr>
          <p:spPr>
            <a:xfrm>
              <a:off x="335360" y="1695192"/>
              <a:ext cx="4661205" cy="2351539"/>
            </a:xfrm>
            <a:prstGeom prst="rect">
              <a:avLst/>
            </a:prstGeom>
            <a:noFill/>
          </p:spPr>
          <p:txBody>
            <a:bodyPr wrap="square">
              <a:spAutoFit/>
            </a:bodyPr>
            <a:lstStyle/>
            <a:p>
              <a:pPr marL="342900" lvl="0" indent="-342900">
                <a:spcBef>
                  <a:spcPts val="400"/>
                </a:spcBef>
                <a:spcAft>
                  <a:spcPts val="400"/>
                </a:spcAft>
                <a:buFont typeface="+mj-lt"/>
                <a:buAutoNum type="alphaLcParenR"/>
              </a:pPr>
              <a:r>
                <a:rPr lang="en-GB" sz="1800" dirty="0">
                  <a:effectLst/>
                  <a:latin typeface="+mj-lt"/>
                  <a:ea typeface="Calibri" panose="020F0502020204030204" pitchFamily="34" charset="0"/>
                  <a:cs typeface="Times New Roman" panose="02020603050405020304" pitchFamily="18" charset="0"/>
                </a:rPr>
                <a:t>Gosia thinks the highest common factor of 72 and 180 is 6. Her working is below:</a:t>
              </a:r>
            </a:p>
            <a:p>
              <a:pPr>
                <a:buNone/>
              </a:pPr>
              <a:endParaRPr lang="en-GB" sz="1800" dirty="0">
                <a:effectLst/>
                <a:latin typeface="+mj-lt"/>
                <a:ea typeface="Calibri" panose="020F0502020204030204" pitchFamily="34" charset="0"/>
                <a:cs typeface="Times New Roman" panose="02020603050405020304" pitchFamily="18" charset="0"/>
              </a:endParaRPr>
            </a:p>
            <a:p>
              <a:pPr>
                <a:buNone/>
              </a:pPr>
              <a:endParaRPr lang="en-GB" sz="1800" dirty="0">
                <a:latin typeface="+mj-lt"/>
                <a:ea typeface="Calibri" panose="020F0502020204030204" pitchFamily="34" charset="0"/>
                <a:cs typeface="Times New Roman" panose="02020603050405020304" pitchFamily="18" charset="0"/>
              </a:endParaRPr>
            </a:p>
            <a:p>
              <a:pPr>
                <a:buNone/>
              </a:pPr>
              <a:endParaRPr lang="en-GB" sz="1800" dirty="0">
                <a:effectLst/>
                <a:latin typeface="+mj-lt"/>
                <a:ea typeface="Calibri" panose="020F0502020204030204" pitchFamily="34" charset="0"/>
                <a:cs typeface="Times New Roman" panose="02020603050405020304" pitchFamily="18" charset="0"/>
              </a:endParaRPr>
            </a:p>
            <a:p>
              <a:pPr>
                <a:buNone/>
              </a:pPr>
              <a:endParaRPr lang="en-GB" sz="1800" dirty="0">
                <a:effectLst/>
                <a:latin typeface="+mj-lt"/>
                <a:ea typeface="Calibri" panose="020F0502020204030204" pitchFamily="34" charset="0"/>
                <a:cs typeface="Times New Roman" panose="02020603050405020304" pitchFamily="18" charset="0"/>
              </a:endParaRPr>
            </a:p>
            <a:p>
              <a:pPr marL="457200">
                <a:buNone/>
              </a:pPr>
              <a:r>
                <a:rPr lang="en-GB" sz="1800" dirty="0">
                  <a:effectLst/>
                  <a:latin typeface="+mj-lt"/>
                  <a:ea typeface="Calibri" panose="020F0502020204030204" pitchFamily="34" charset="0"/>
                  <a:cs typeface="Times New Roman" panose="02020603050405020304" pitchFamily="18" charset="0"/>
                </a:rPr>
                <a:t>Do you agree with Gosia? Justify your answer.</a:t>
              </a:r>
              <a:endParaRPr lang="en-GB" sz="1800" dirty="0">
                <a:latin typeface="+mj-lt"/>
              </a:endParaRPr>
            </a:p>
          </p:txBody>
        </p:sp>
        <p:sp>
          <p:nvSpPr>
            <p:cNvPr id="8" name="TextBox 7">
              <a:extLst>
                <a:ext uri="{FF2B5EF4-FFF2-40B4-BE49-F238E27FC236}">
                  <a16:creationId xmlns:a16="http://schemas.microsoft.com/office/drawing/2014/main" id="{02E60328-CF8B-4F18-B0E5-FFC21A8797F2}"/>
                </a:ext>
              </a:extLst>
            </p:cNvPr>
            <p:cNvSpPr txBox="1"/>
            <p:nvPr/>
          </p:nvSpPr>
          <p:spPr>
            <a:xfrm>
              <a:off x="896278" y="2529500"/>
              <a:ext cx="3913438" cy="827909"/>
            </a:xfrm>
            <a:prstGeom prst="rect">
              <a:avLst/>
            </a:prstGeom>
            <a:pattFill prst="dotGrid">
              <a:fgClr>
                <a:srgbClr val="C8E2E8"/>
              </a:fgClr>
              <a:bgClr>
                <a:schemeClr val="bg1"/>
              </a:bgClr>
            </a:pattFill>
          </p:spPr>
          <p:txBody>
            <a:bodyPr wrap="square">
              <a:spAutoFit/>
            </a:bodyPr>
            <a:lstStyle/>
            <a:p>
              <a:pPr>
                <a:spcBef>
                  <a:spcPts val="400"/>
                </a:spcBef>
                <a:spcAft>
                  <a:spcPts val="400"/>
                </a:spcAft>
                <a:buNone/>
              </a:pPr>
              <a:r>
                <a:rPr lang="en-GB" sz="2000" dirty="0">
                  <a:solidFill>
                    <a:srgbClr val="808080"/>
                  </a:solidFill>
                  <a:effectLst/>
                  <a:latin typeface="Comic Sans MS" panose="030F0702030302020204" pitchFamily="66" charset="0"/>
                  <a:ea typeface="Calibri" panose="020F0502020204030204" pitchFamily="34" charset="0"/>
                  <a:cs typeface="Times New Roman" panose="02020603050405020304" pitchFamily="18" charset="0"/>
                </a:rPr>
                <a:t>72 = 2</a:t>
              </a:r>
              <a:r>
                <a:rPr lang="en-GB" sz="2000" baseline="30000" dirty="0">
                  <a:solidFill>
                    <a:srgbClr val="808080"/>
                  </a:solidFill>
                  <a:effectLst/>
                  <a:latin typeface="Comic Sans MS" panose="030F0702030302020204" pitchFamily="66" charset="0"/>
                  <a:ea typeface="Calibri" panose="020F0502020204030204" pitchFamily="34" charset="0"/>
                  <a:cs typeface="Times New Roman" panose="02020603050405020304" pitchFamily="18" charset="0"/>
                </a:rPr>
                <a:t>3</a:t>
              </a:r>
              <a:r>
                <a:rPr lang="en-GB" sz="2000" dirty="0">
                  <a:solidFill>
                    <a:srgbClr val="808080"/>
                  </a:solidFill>
                  <a:effectLst/>
                  <a:latin typeface="Comic Sans MS" panose="030F0702030302020204" pitchFamily="66" charset="0"/>
                  <a:ea typeface="Calibri" panose="020F0502020204030204" pitchFamily="34" charset="0"/>
                  <a:cs typeface="Times New Roman" panose="02020603050405020304" pitchFamily="18" charset="0"/>
                </a:rPr>
                <a:t> × 3</a:t>
              </a:r>
              <a:r>
                <a:rPr lang="en-GB" sz="2000" baseline="30000" dirty="0">
                  <a:solidFill>
                    <a:srgbClr val="808080"/>
                  </a:solidFill>
                  <a:effectLst/>
                  <a:latin typeface="Comic Sans MS" panose="030F0702030302020204" pitchFamily="66" charset="0"/>
                  <a:ea typeface="Calibri" panose="020F0502020204030204" pitchFamily="34" charset="0"/>
                  <a:cs typeface="Times New Roman" panose="02020603050405020304" pitchFamily="18" charset="0"/>
                </a:rPr>
                <a:t>2</a:t>
              </a:r>
              <a:endParaRPr lang="en-GB" sz="2000" dirty="0">
                <a:effectLst/>
                <a:latin typeface="Myriad Pro"/>
                <a:ea typeface="Calibri" panose="020F0502020204030204" pitchFamily="34" charset="0"/>
                <a:cs typeface="Times New Roman" panose="02020603050405020304" pitchFamily="18" charset="0"/>
              </a:endParaRPr>
            </a:p>
            <a:p>
              <a:pPr>
                <a:spcBef>
                  <a:spcPts val="400"/>
                </a:spcBef>
                <a:spcAft>
                  <a:spcPts val="400"/>
                </a:spcAft>
                <a:buNone/>
              </a:pPr>
              <a:r>
                <a:rPr lang="en-GB" sz="2000" dirty="0">
                  <a:solidFill>
                    <a:srgbClr val="808080"/>
                  </a:solidFill>
                  <a:effectLst/>
                  <a:latin typeface="Comic Sans MS" panose="030F0702030302020204" pitchFamily="66" charset="0"/>
                  <a:ea typeface="Calibri" panose="020F0502020204030204" pitchFamily="34" charset="0"/>
                  <a:cs typeface="Times New Roman" panose="02020603050405020304" pitchFamily="18" charset="0"/>
                </a:rPr>
                <a:t>180 = 2</a:t>
              </a:r>
              <a:r>
                <a:rPr lang="en-GB" sz="2000" baseline="30000" dirty="0">
                  <a:solidFill>
                    <a:srgbClr val="808080"/>
                  </a:solidFill>
                  <a:effectLst/>
                  <a:latin typeface="Comic Sans MS" panose="030F0702030302020204" pitchFamily="66" charset="0"/>
                  <a:ea typeface="Calibri" panose="020F0502020204030204" pitchFamily="34" charset="0"/>
                  <a:cs typeface="Times New Roman" panose="02020603050405020304" pitchFamily="18" charset="0"/>
                </a:rPr>
                <a:t>2</a:t>
              </a:r>
              <a:r>
                <a:rPr lang="en-GB" sz="2000" dirty="0">
                  <a:solidFill>
                    <a:srgbClr val="808080"/>
                  </a:solidFill>
                  <a:effectLst/>
                  <a:latin typeface="Comic Sans MS" panose="030F0702030302020204" pitchFamily="66" charset="0"/>
                  <a:ea typeface="Calibri" panose="020F0502020204030204" pitchFamily="34" charset="0"/>
                  <a:cs typeface="Times New Roman" panose="02020603050405020304" pitchFamily="18" charset="0"/>
                </a:rPr>
                <a:t> × 3</a:t>
              </a:r>
              <a:r>
                <a:rPr lang="en-GB" sz="2000" baseline="30000" dirty="0">
                  <a:solidFill>
                    <a:srgbClr val="808080"/>
                  </a:solidFill>
                  <a:effectLst/>
                  <a:latin typeface="Comic Sans MS" panose="030F0702030302020204" pitchFamily="66" charset="0"/>
                  <a:ea typeface="Calibri" panose="020F0502020204030204" pitchFamily="34" charset="0"/>
                  <a:cs typeface="Times New Roman" panose="02020603050405020304" pitchFamily="18" charset="0"/>
                </a:rPr>
                <a:t>2</a:t>
              </a:r>
              <a:r>
                <a:rPr lang="en-GB" sz="2000" dirty="0">
                  <a:solidFill>
                    <a:srgbClr val="808080"/>
                  </a:solidFill>
                  <a:effectLst/>
                  <a:latin typeface="Comic Sans MS" panose="030F0702030302020204" pitchFamily="66" charset="0"/>
                  <a:ea typeface="Calibri" panose="020F0502020204030204" pitchFamily="34" charset="0"/>
                  <a:cs typeface="Times New Roman" panose="02020603050405020304" pitchFamily="18" charset="0"/>
                </a:rPr>
                <a:t> × 5</a:t>
              </a:r>
              <a:endParaRPr lang="en-GB" sz="2000" dirty="0">
                <a:effectLst/>
                <a:latin typeface="Myriad Pro"/>
                <a:ea typeface="Calibri" panose="020F0502020204030204" pitchFamily="34" charset="0"/>
                <a:cs typeface="Times New Roman" panose="02020603050405020304" pitchFamily="18" charset="0"/>
              </a:endParaRPr>
            </a:p>
            <a:p>
              <a:pPr>
                <a:spcBef>
                  <a:spcPts val="400"/>
                </a:spcBef>
                <a:spcAft>
                  <a:spcPts val="400"/>
                </a:spcAft>
                <a:buNone/>
              </a:pPr>
              <a:r>
                <a:rPr lang="en-GB" sz="2000" dirty="0">
                  <a:solidFill>
                    <a:srgbClr val="808080"/>
                  </a:solidFill>
                  <a:effectLst/>
                  <a:latin typeface="Comic Sans MS" panose="030F0702030302020204" pitchFamily="66" charset="0"/>
                  <a:ea typeface="Calibri" panose="020F0502020204030204" pitchFamily="34" charset="0"/>
                  <a:cs typeface="Times New Roman" panose="02020603050405020304" pitchFamily="18" charset="0"/>
                </a:rPr>
                <a:t>HCF = 2 × 3 = 6</a:t>
              </a:r>
              <a:endParaRPr lang="en-GB" sz="2000" dirty="0">
                <a:effectLst/>
                <a:latin typeface="Myriad Pro"/>
                <a:ea typeface="Calibri" panose="020F0502020204030204" pitchFamily="34" charset="0"/>
                <a:cs typeface="Times New Roman" panose="02020603050405020304" pitchFamily="18" charset="0"/>
              </a:endParaRPr>
            </a:p>
          </p:txBody>
        </p:sp>
      </p:grpSp>
      <p:sp>
        <p:nvSpPr>
          <p:cNvPr id="10" name="Title 1">
            <a:extLst>
              <a:ext uri="{FF2B5EF4-FFF2-40B4-BE49-F238E27FC236}">
                <a16:creationId xmlns:a16="http://schemas.microsoft.com/office/drawing/2014/main" id="{94B62155-10F4-4F04-938A-9D12C3515667}"/>
              </a:ext>
            </a:extLst>
          </p:cNvPr>
          <p:cNvSpPr>
            <a:spLocks noGrp="1"/>
          </p:cNvSpPr>
          <p:nvPr>
            <p:ph type="title"/>
          </p:nvPr>
        </p:nvSpPr>
        <p:spPr>
          <a:xfrm>
            <a:off x="116849" y="443915"/>
            <a:ext cx="10593151" cy="426170"/>
          </a:xfrm>
        </p:spPr>
        <p:txBody>
          <a:bodyPr>
            <a:normAutofit fontScale="90000"/>
          </a:bodyPr>
          <a:lstStyle/>
          <a:p>
            <a:r>
              <a:rPr lang="en-GB" sz="2000" b="1" dirty="0"/>
              <a:t>Find the highest common factor of two numbers when they have been written as the product of their prime factors and simplified using indices</a:t>
            </a:r>
            <a:endParaRPr lang="en-GB" b="1" dirty="0"/>
          </a:p>
        </p:txBody>
      </p:sp>
      <p:sp>
        <p:nvSpPr>
          <p:cNvPr id="11" name="TextBox 10">
            <a:extLst>
              <a:ext uri="{FF2B5EF4-FFF2-40B4-BE49-F238E27FC236}">
                <a16:creationId xmlns:a16="http://schemas.microsoft.com/office/drawing/2014/main" id="{6E17C308-A177-46E9-88B2-A42730C54BD3}"/>
              </a:ext>
            </a:extLst>
          </p:cNvPr>
          <p:cNvSpPr txBox="1"/>
          <p:nvPr/>
        </p:nvSpPr>
        <p:spPr>
          <a:xfrm>
            <a:off x="3287689" y="1844824"/>
            <a:ext cx="3069987" cy="3170099"/>
          </a:xfrm>
          <a:prstGeom prst="rect">
            <a:avLst/>
          </a:prstGeom>
          <a:noFill/>
        </p:spPr>
        <p:txBody>
          <a:bodyPr wrap="square">
            <a:spAutoFit/>
          </a:bodyPr>
          <a:lstStyle/>
          <a:p>
            <a:pPr marL="457200" lvl="0" indent="-457200">
              <a:spcBef>
                <a:spcPts val="400"/>
              </a:spcBef>
              <a:spcAft>
                <a:spcPts val="400"/>
              </a:spcAft>
              <a:buFont typeface="+mj-lt"/>
              <a:buAutoNum type="alphaLcParenR" startAt="2"/>
            </a:pPr>
            <a:r>
              <a:rPr lang="en-GB" sz="1800" dirty="0">
                <a:effectLst/>
                <a:latin typeface="+mj-lt"/>
                <a:ea typeface="Calibri" panose="020F0502020204030204" pitchFamily="34" charset="0"/>
                <a:cs typeface="Times New Roman" panose="02020603050405020304" pitchFamily="18" charset="0"/>
              </a:rPr>
              <a:t> </a:t>
            </a:r>
            <a:r>
              <a:rPr lang="en-GB" sz="18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sz="1800" dirty="0">
                <a:effectLst/>
                <a:latin typeface="+mj-lt"/>
                <a:ea typeface="Calibri" panose="020F0502020204030204" pitchFamily="34" charset="0"/>
                <a:cs typeface="Times New Roman" panose="02020603050405020304" pitchFamily="18" charset="0"/>
              </a:rPr>
              <a:t> = a</a:t>
            </a:r>
            <a:r>
              <a:rPr lang="en-GB" sz="1800" baseline="30000" dirty="0">
                <a:effectLst/>
                <a:latin typeface="+mj-lt"/>
                <a:ea typeface="Calibri" panose="020F0502020204030204" pitchFamily="34" charset="0"/>
                <a:cs typeface="Times New Roman" panose="02020603050405020304" pitchFamily="18" charset="0"/>
              </a:rPr>
              <a:t>2</a:t>
            </a:r>
            <a:r>
              <a:rPr lang="en-GB" sz="1800" dirty="0">
                <a:effectLst/>
                <a:latin typeface="+mj-lt"/>
                <a:ea typeface="Calibri" panose="020F0502020204030204" pitchFamily="34" charset="0"/>
                <a:cs typeface="Times New Roman" panose="02020603050405020304" pitchFamily="18" charset="0"/>
              </a:rPr>
              <a:t> × b × c</a:t>
            </a:r>
            <a:r>
              <a:rPr lang="en-GB" sz="1800" baseline="30000" dirty="0">
                <a:effectLst/>
                <a:latin typeface="+mj-lt"/>
                <a:ea typeface="Calibri" panose="020F0502020204030204" pitchFamily="34" charset="0"/>
                <a:cs typeface="Times New Roman" panose="02020603050405020304" pitchFamily="18" charset="0"/>
              </a:rPr>
              <a:t>2</a:t>
            </a:r>
            <a:br>
              <a:rPr lang="en-GB" sz="1800" dirty="0">
                <a:effectLst/>
                <a:latin typeface="+mj-lt"/>
                <a:ea typeface="Calibri" panose="020F0502020204030204" pitchFamily="34" charset="0"/>
                <a:cs typeface="Times New Roman" panose="02020603050405020304" pitchFamily="18" charset="0"/>
              </a:rPr>
            </a:br>
            <a:r>
              <a:rPr lang="en-GB" sz="1800" dirty="0">
                <a:effectLst/>
                <a:latin typeface="+mj-lt"/>
                <a:ea typeface="Calibri" panose="020F0502020204030204" pitchFamily="34" charset="0"/>
                <a:cs typeface="Times New Roman" panose="02020603050405020304" pitchFamily="18" charset="0"/>
              </a:rPr>
              <a:t> </a:t>
            </a:r>
            <a:r>
              <a:rPr lang="en-GB" sz="1800" i="1" dirty="0">
                <a:effectLst/>
                <a:latin typeface="Times New Roman" panose="02020603050405020304" pitchFamily="18" charset="0"/>
                <a:ea typeface="Calibri" panose="020F0502020204030204" pitchFamily="34" charset="0"/>
                <a:cs typeface="Times New Roman" panose="02020603050405020304" pitchFamily="18" charset="0"/>
              </a:rPr>
              <a:t>y</a:t>
            </a:r>
            <a:r>
              <a:rPr lang="en-GB" sz="1800" dirty="0">
                <a:effectLst/>
                <a:latin typeface="+mj-lt"/>
                <a:ea typeface="Calibri" panose="020F0502020204030204" pitchFamily="34" charset="0"/>
                <a:cs typeface="Times New Roman" panose="02020603050405020304" pitchFamily="18" charset="0"/>
              </a:rPr>
              <a:t> = a × b</a:t>
            </a:r>
            <a:r>
              <a:rPr lang="en-GB" sz="1800" baseline="30000" dirty="0">
                <a:effectLst/>
                <a:latin typeface="+mj-lt"/>
                <a:ea typeface="Calibri" panose="020F0502020204030204" pitchFamily="34" charset="0"/>
                <a:cs typeface="Times New Roman" panose="02020603050405020304" pitchFamily="18" charset="0"/>
              </a:rPr>
              <a:t>3</a:t>
            </a:r>
            <a:r>
              <a:rPr lang="en-GB" sz="1800" dirty="0">
                <a:effectLst/>
                <a:latin typeface="+mj-lt"/>
                <a:ea typeface="Calibri" panose="020F0502020204030204" pitchFamily="34" charset="0"/>
                <a:cs typeface="Times New Roman" panose="02020603050405020304" pitchFamily="18" charset="0"/>
              </a:rPr>
              <a:t> × c</a:t>
            </a:r>
            <a:r>
              <a:rPr lang="en-GB" sz="1800" baseline="30000" dirty="0">
                <a:effectLst/>
                <a:latin typeface="+mj-lt"/>
                <a:ea typeface="Calibri" panose="020F0502020204030204" pitchFamily="34" charset="0"/>
                <a:cs typeface="Times New Roman" panose="02020603050405020304" pitchFamily="18" charset="0"/>
              </a:rPr>
              <a:t>2</a:t>
            </a:r>
            <a:endParaRPr lang="en-GB" sz="1800" dirty="0">
              <a:effectLst/>
              <a:latin typeface="+mj-lt"/>
              <a:ea typeface="Calibri" panose="020F0502020204030204" pitchFamily="34" charset="0"/>
              <a:cs typeface="Times New Roman" panose="02020603050405020304" pitchFamily="18" charset="0"/>
            </a:endParaRPr>
          </a:p>
          <a:p>
            <a:pPr marL="457200">
              <a:spcBef>
                <a:spcPts val="400"/>
              </a:spcBef>
              <a:spcAft>
                <a:spcPts val="400"/>
              </a:spcAft>
              <a:buNone/>
            </a:pPr>
            <a:r>
              <a:rPr lang="en-GB" sz="1800" dirty="0">
                <a:effectLst/>
                <a:latin typeface="+mj-lt"/>
                <a:ea typeface="Calibri" panose="020F0502020204030204" pitchFamily="34" charset="0"/>
                <a:cs typeface="Times New Roman" panose="02020603050405020304" pitchFamily="18" charset="0"/>
              </a:rPr>
              <a:t>where a, b and c are prime.</a:t>
            </a:r>
          </a:p>
          <a:p>
            <a:pPr marL="457200">
              <a:spcBef>
                <a:spcPts val="400"/>
              </a:spcBef>
              <a:spcAft>
                <a:spcPts val="400"/>
              </a:spcAft>
              <a:buNone/>
            </a:pPr>
            <a:r>
              <a:rPr lang="en-GB" sz="1800" dirty="0">
                <a:effectLst/>
                <a:latin typeface="+mj-lt"/>
                <a:ea typeface="Calibri" panose="020F0502020204030204" pitchFamily="34" charset="0"/>
                <a:cs typeface="Times New Roman" panose="02020603050405020304" pitchFamily="18" charset="0"/>
              </a:rPr>
              <a:t>Harrison thinks the highest common factor of </a:t>
            </a:r>
            <a:r>
              <a:rPr lang="en-GB" sz="18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sz="1800" dirty="0">
                <a:effectLst/>
                <a:latin typeface="+mj-lt"/>
                <a:ea typeface="Calibri" panose="020F0502020204030204" pitchFamily="34" charset="0"/>
                <a:cs typeface="Times New Roman" panose="02020603050405020304" pitchFamily="18" charset="0"/>
              </a:rPr>
              <a:t> and </a:t>
            </a:r>
            <a:r>
              <a:rPr lang="en-GB" sz="1800" i="1" dirty="0">
                <a:effectLst/>
                <a:latin typeface="Times New Roman" panose="02020603050405020304" pitchFamily="18" charset="0"/>
                <a:ea typeface="Calibri" panose="020F0502020204030204" pitchFamily="34" charset="0"/>
                <a:cs typeface="Times New Roman" panose="02020603050405020304" pitchFamily="18" charset="0"/>
              </a:rPr>
              <a:t>y</a:t>
            </a:r>
            <a:r>
              <a:rPr lang="en-GB" sz="1800" dirty="0">
                <a:effectLst/>
                <a:latin typeface="+mj-lt"/>
                <a:ea typeface="Calibri" panose="020F0502020204030204" pitchFamily="34" charset="0"/>
                <a:cs typeface="Times New Roman" panose="02020603050405020304" pitchFamily="18" charset="0"/>
              </a:rPr>
              <a:t> is a × b × c</a:t>
            </a:r>
            <a:r>
              <a:rPr lang="en-GB" sz="1800" baseline="30000" dirty="0">
                <a:effectLst/>
                <a:latin typeface="+mj-lt"/>
                <a:ea typeface="Calibri" panose="020F0502020204030204" pitchFamily="34" charset="0"/>
                <a:cs typeface="Times New Roman" panose="02020603050405020304" pitchFamily="18" charset="0"/>
              </a:rPr>
              <a:t>2</a:t>
            </a:r>
            <a:r>
              <a:rPr lang="en-GB" sz="1800" dirty="0">
                <a:effectLst/>
                <a:latin typeface="+mj-lt"/>
                <a:ea typeface="Calibri" panose="020F0502020204030204" pitchFamily="34" charset="0"/>
                <a:cs typeface="Times New Roman" panose="02020603050405020304" pitchFamily="18" charset="0"/>
              </a:rPr>
              <a:t>.</a:t>
            </a:r>
          </a:p>
          <a:p>
            <a:pPr marL="457200">
              <a:spcBef>
                <a:spcPts val="400"/>
              </a:spcBef>
              <a:spcAft>
                <a:spcPts val="400"/>
              </a:spcAft>
              <a:buNone/>
            </a:pPr>
            <a:r>
              <a:rPr lang="en-GB" sz="1800" dirty="0">
                <a:effectLst/>
                <a:latin typeface="+mj-lt"/>
                <a:ea typeface="Calibri" panose="020F0502020204030204" pitchFamily="34" charset="0"/>
                <a:cs typeface="Times New Roman" panose="02020603050405020304" pitchFamily="18" charset="0"/>
              </a:rPr>
              <a:t>Do you agree with Harrison? Justify your answer.</a:t>
            </a:r>
          </a:p>
        </p:txBody>
      </p:sp>
    </p:spTree>
    <p:custDataLst>
      <p:tags r:id="rId1"/>
    </p:custDataLst>
    <p:extLst>
      <p:ext uri="{BB962C8B-B14F-4D97-AF65-F5344CB8AC3E}">
        <p14:creationId xmlns:p14="http://schemas.microsoft.com/office/powerpoint/2010/main" val="23980306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fontScale="90000"/>
          </a:bodyPr>
          <a:lstStyle/>
          <a:p>
            <a:r>
              <a:rPr lang="en-GB" sz="2000" b="1" dirty="0"/>
              <a:t>Find the highest common factor of a set of numbers when they have been written as the product of their prime factors in simplified form</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4</a:t>
            </a:r>
            <a:endParaRPr lang="en-GB" dirty="0"/>
          </a:p>
        </p:txBody>
      </p:sp>
      <p:sp>
        <p:nvSpPr>
          <p:cNvPr id="7" name="TextBox 6">
            <a:extLst>
              <a:ext uri="{FF2B5EF4-FFF2-40B4-BE49-F238E27FC236}">
                <a16:creationId xmlns:a16="http://schemas.microsoft.com/office/drawing/2014/main" id="{51DA2EE8-B9F9-43BE-B387-94EA34459776}"/>
              </a:ext>
            </a:extLst>
          </p:cNvPr>
          <p:cNvSpPr txBox="1"/>
          <p:nvPr/>
        </p:nvSpPr>
        <p:spPr>
          <a:xfrm>
            <a:off x="249470" y="1528589"/>
            <a:ext cx="11679178" cy="461665"/>
          </a:xfrm>
          <a:prstGeom prst="rect">
            <a:avLst/>
          </a:prstGeom>
          <a:noFill/>
        </p:spPr>
        <p:txBody>
          <a:bodyPr wrap="square">
            <a:spAutoFit/>
          </a:bodyPr>
          <a:lstStyle/>
          <a:p>
            <a:pPr>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Find the highest common factor of these sets of numbers.</a:t>
            </a:r>
          </a:p>
        </p:txBody>
      </p:sp>
      <p:sp>
        <p:nvSpPr>
          <p:cNvPr id="9" name="TextBox 8">
            <a:extLst>
              <a:ext uri="{FF2B5EF4-FFF2-40B4-BE49-F238E27FC236}">
                <a16:creationId xmlns:a16="http://schemas.microsoft.com/office/drawing/2014/main" id="{D917D090-BC65-470A-B4B0-7140C178E6E9}"/>
              </a:ext>
            </a:extLst>
          </p:cNvPr>
          <p:cNvSpPr txBox="1"/>
          <p:nvPr/>
        </p:nvSpPr>
        <p:spPr>
          <a:xfrm>
            <a:off x="263352" y="2123778"/>
            <a:ext cx="6096000" cy="2718693"/>
          </a:xfrm>
          <a:prstGeom prst="rect">
            <a:avLst/>
          </a:prstGeom>
          <a:noFill/>
        </p:spPr>
        <p:txBody>
          <a:bodyPr wrap="square">
            <a:spAutoFit/>
          </a:bodyPr>
          <a:lstStyle/>
          <a:p>
            <a:pPr marL="342900" lvl="0" indent="-342900">
              <a:spcBef>
                <a:spcPts val="400"/>
              </a:spcBef>
              <a:spcAft>
                <a:spcPts val="1200"/>
              </a:spcAft>
              <a:buFont typeface="+mj-lt"/>
              <a:buAutoNum type="alphaLcParenR"/>
            </a:pPr>
            <a:r>
              <a:rPr lang="en-GB" sz="2400" dirty="0">
                <a:effectLst/>
                <a:latin typeface="+mj-lt"/>
                <a:ea typeface="Calibri" panose="020F0502020204030204" pitchFamily="34" charset="0"/>
                <a:cs typeface="Times New Roman" panose="02020603050405020304" pitchFamily="18" charset="0"/>
              </a:rPr>
              <a:t>20 = 2</a:t>
            </a:r>
            <a:r>
              <a:rPr lang="en-GB" sz="2400" baseline="30000" dirty="0">
                <a:effectLst/>
                <a:latin typeface="+mj-lt"/>
                <a:ea typeface="Calibri" panose="020F0502020204030204" pitchFamily="34" charset="0"/>
                <a:cs typeface="Times New Roman" panose="02020603050405020304" pitchFamily="18" charset="0"/>
              </a:rPr>
              <a:t>2</a:t>
            </a:r>
            <a:r>
              <a:rPr lang="en-GB" sz="2400" dirty="0">
                <a:effectLst/>
                <a:latin typeface="+mj-lt"/>
                <a:ea typeface="Calibri" panose="020F0502020204030204" pitchFamily="34" charset="0"/>
                <a:cs typeface="Times New Roman" panose="02020603050405020304" pitchFamily="18" charset="0"/>
              </a:rPr>
              <a:t> × 5</a:t>
            </a:r>
            <a:br>
              <a:rPr lang="en-GB" sz="2400" dirty="0">
                <a:effectLst/>
                <a:latin typeface="+mj-lt"/>
                <a:ea typeface="Calibri" panose="020F0502020204030204" pitchFamily="34" charset="0"/>
                <a:cs typeface="Times New Roman" panose="02020603050405020304" pitchFamily="18" charset="0"/>
              </a:rPr>
            </a:br>
            <a:r>
              <a:rPr lang="en-GB" sz="2400" dirty="0">
                <a:effectLst/>
                <a:latin typeface="+mj-lt"/>
                <a:ea typeface="Calibri" panose="020F0502020204030204" pitchFamily="34" charset="0"/>
                <a:cs typeface="Times New Roman" panose="02020603050405020304" pitchFamily="18" charset="0"/>
              </a:rPr>
              <a:t>30 = 2 × 3 × 5</a:t>
            </a:r>
          </a:p>
          <a:p>
            <a:pPr marL="342900" lvl="0" indent="-342900">
              <a:spcBef>
                <a:spcPts val="400"/>
              </a:spcBef>
              <a:spcAft>
                <a:spcPts val="1200"/>
              </a:spcAft>
              <a:buFont typeface="+mj-lt"/>
              <a:buAutoNum type="alphaLcParenR"/>
            </a:pPr>
            <a:r>
              <a:rPr lang="en-GB" sz="2400" dirty="0">
                <a:effectLst/>
                <a:latin typeface="+mj-lt"/>
                <a:ea typeface="Calibri" panose="020F0502020204030204" pitchFamily="34" charset="0"/>
                <a:cs typeface="Times New Roman" panose="02020603050405020304" pitchFamily="18" charset="0"/>
              </a:rPr>
              <a:t>96 = 2</a:t>
            </a:r>
            <a:r>
              <a:rPr lang="en-GB" sz="2400" baseline="30000" dirty="0">
                <a:effectLst/>
                <a:latin typeface="+mj-lt"/>
                <a:ea typeface="Calibri" panose="020F0502020204030204" pitchFamily="34" charset="0"/>
                <a:cs typeface="Times New Roman" panose="02020603050405020304" pitchFamily="18" charset="0"/>
              </a:rPr>
              <a:t>5</a:t>
            </a:r>
            <a:r>
              <a:rPr lang="en-GB" sz="2400" dirty="0">
                <a:effectLst/>
                <a:latin typeface="+mj-lt"/>
                <a:ea typeface="Calibri" panose="020F0502020204030204" pitchFamily="34" charset="0"/>
                <a:cs typeface="Times New Roman" panose="02020603050405020304" pitchFamily="18" charset="0"/>
              </a:rPr>
              <a:t> × 3</a:t>
            </a:r>
            <a:br>
              <a:rPr lang="en-GB" sz="2400" dirty="0">
                <a:effectLst/>
                <a:latin typeface="+mj-lt"/>
                <a:ea typeface="Calibri" panose="020F0502020204030204" pitchFamily="34" charset="0"/>
                <a:cs typeface="Times New Roman" panose="02020603050405020304" pitchFamily="18" charset="0"/>
              </a:rPr>
            </a:br>
            <a:r>
              <a:rPr lang="en-GB" sz="2400" dirty="0">
                <a:effectLst/>
                <a:latin typeface="+mj-lt"/>
                <a:ea typeface="Calibri" panose="020F0502020204030204" pitchFamily="34" charset="0"/>
                <a:cs typeface="Times New Roman" panose="02020603050405020304" pitchFamily="18" charset="0"/>
              </a:rPr>
              <a:t>120 = 2</a:t>
            </a:r>
            <a:r>
              <a:rPr lang="en-GB" sz="2400" baseline="30000" dirty="0">
                <a:effectLst/>
                <a:latin typeface="+mj-lt"/>
                <a:ea typeface="Calibri" panose="020F0502020204030204" pitchFamily="34" charset="0"/>
                <a:cs typeface="Times New Roman" panose="02020603050405020304" pitchFamily="18" charset="0"/>
              </a:rPr>
              <a:t>3</a:t>
            </a:r>
            <a:r>
              <a:rPr lang="en-GB" sz="2400" dirty="0">
                <a:effectLst/>
                <a:latin typeface="+mj-lt"/>
                <a:ea typeface="Calibri" panose="020F0502020204030204" pitchFamily="34" charset="0"/>
                <a:cs typeface="Times New Roman" panose="02020603050405020304" pitchFamily="18" charset="0"/>
              </a:rPr>
              <a:t> × 3 × 5</a:t>
            </a:r>
          </a:p>
          <a:p>
            <a:pPr marL="342900" lvl="0" indent="-342900">
              <a:spcBef>
                <a:spcPts val="400"/>
              </a:spcBef>
              <a:spcAft>
                <a:spcPts val="1200"/>
              </a:spcAft>
              <a:buFont typeface="+mj-lt"/>
              <a:buAutoNum type="alphaLcParenR"/>
            </a:pPr>
            <a:r>
              <a:rPr lang="en-GB" sz="2400" dirty="0">
                <a:effectLst/>
                <a:latin typeface="+mj-lt"/>
                <a:ea typeface="Calibri" panose="020F0502020204030204" pitchFamily="34" charset="0"/>
                <a:cs typeface="Times New Roman" panose="02020603050405020304" pitchFamily="18" charset="0"/>
              </a:rPr>
              <a:t>216 = 2</a:t>
            </a:r>
            <a:r>
              <a:rPr lang="en-GB" sz="2400" baseline="30000" dirty="0">
                <a:effectLst/>
                <a:latin typeface="+mj-lt"/>
                <a:ea typeface="Calibri" panose="020F0502020204030204" pitchFamily="34" charset="0"/>
                <a:cs typeface="Times New Roman" panose="02020603050405020304" pitchFamily="18" charset="0"/>
              </a:rPr>
              <a:t>3</a:t>
            </a:r>
            <a:r>
              <a:rPr lang="en-GB" sz="2400" dirty="0">
                <a:effectLst/>
                <a:latin typeface="+mj-lt"/>
                <a:ea typeface="Calibri" panose="020F0502020204030204" pitchFamily="34" charset="0"/>
                <a:cs typeface="Times New Roman" panose="02020603050405020304" pitchFamily="18" charset="0"/>
              </a:rPr>
              <a:t> × 3</a:t>
            </a:r>
            <a:r>
              <a:rPr lang="en-GB" sz="2400" baseline="30000" dirty="0">
                <a:effectLst/>
                <a:latin typeface="+mj-lt"/>
                <a:ea typeface="Calibri" panose="020F0502020204030204" pitchFamily="34" charset="0"/>
                <a:cs typeface="Times New Roman" panose="02020603050405020304" pitchFamily="18" charset="0"/>
              </a:rPr>
              <a:t>3</a:t>
            </a:r>
            <a:br>
              <a:rPr lang="en-GB" sz="2400" dirty="0">
                <a:effectLst/>
                <a:latin typeface="+mj-lt"/>
                <a:ea typeface="Calibri" panose="020F0502020204030204" pitchFamily="34" charset="0"/>
                <a:cs typeface="Times New Roman" panose="02020603050405020304" pitchFamily="18" charset="0"/>
              </a:rPr>
            </a:br>
            <a:r>
              <a:rPr lang="en-GB" sz="2400" dirty="0">
                <a:effectLst/>
                <a:latin typeface="+mj-lt"/>
                <a:ea typeface="Calibri" panose="020F0502020204030204" pitchFamily="34" charset="0"/>
                <a:cs typeface="Times New Roman" panose="02020603050405020304" pitchFamily="18" charset="0"/>
              </a:rPr>
              <a:t>144 = 2</a:t>
            </a:r>
            <a:r>
              <a:rPr lang="en-GB" sz="2400" baseline="30000" dirty="0">
                <a:effectLst/>
                <a:latin typeface="+mj-lt"/>
                <a:ea typeface="Calibri" panose="020F0502020204030204" pitchFamily="34" charset="0"/>
                <a:cs typeface="Times New Roman" panose="02020603050405020304" pitchFamily="18" charset="0"/>
              </a:rPr>
              <a:t>4</a:t>
            </a:r>
            <a:r>
              <a:rPr lang="en-GB" sz="2400" dirty="0">
                <a:effectLst/>
                <a:latin typeface="+mj-lt"/>
                <a:ea typeface="Calibri" panose="020F0502020204030204" pitchFamily="34" charset="0"/>
                <a:cs typeface="Times New Roman" panose="02020603050405020304" pitchFamily="18" charset="0"/>
              </a:rPr>
              <a:t> × 3</a:t>
            </a:r>
            <a:r>
              <a:rPr lang="en-GB" sz="2400" baseline="30000" dirty="0">
                <a:effectLst/>
                <a:latin typeface="+mj-lt"/>
                <a:ea typeface="Calibri" panose="020F0502020204030204" pitchFamily="34" charset="0"/>
                <a:cs typeface="Times New Roman" panose="02020603050405020304" pitchFamily="18" charset="0"/>
              </a:rPr>
              <a:t>2</a:t>
            </a:r>
            <a:endParaRPr lang="en-GB" sz="2400" dirty="0">
              <a:effectLst/>
              <a:latin typeface="+mj-lt"/>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AB55D8FF-2FF7-4C68-AAA2-2101EB41C533}"/>
              </a:ext>
            </a:extLst>
          </p:cNvPr>
          <p:cNvSpPr txBox="1"/>
          <p:nvPr/>
        </p:nvSpPr>
        <p:spPr>
          <a:xfrm>
            <a:off x="3719736" y="2123778"/>
            <a:ext cx="3096344" cy="2513509"/>
          </a:xfrm>
          <a:prstGeom prst="rect">
            <a:avLst/>
          </a:prstGeom>
          <a:noFill/>
        </p:spPr>
        <p:txBody>
          <a:bodyPr wrap="square">
            <a:spAutoFit/>
          </a:bodyPr>
          <a:lstStyle/>
          <a:p>
            <a:pPr marL="457200" indent="-457200">
              <a:spcBef>
                <a:spcPts val="400"/>
              </a:spcBef>
              <a:spcAft>
                <a:spcPts val="1200"/>
              </a:spcAft>
              <a:buFont typeface="+mj-lt"/>
              <a:buAutoNum type="alphaLcParenR" startAt="4"/>
            </a:pPr>
            <a:r>
              <a:rPr lang="en-GB" sz="2400" dirty="0">
                <a:latin typeface="+mj-lt"/>
                <a:ea typeface="Calibri" panose="020F0502020204030204" pitchFamily="34" charset="0"/>
                <a:cs typeface="Times New Roman" panose="02020603050405020304" pitchFamily="18" charset="0"/>
              </a:rPr>
              <a:t>120 = 2</a:t>
            </a:r>
            <a:r>
              <a:rPr lang="en-GB" sz="2400" baseline="30000" dirty="0">
                <a:latin typeface="+mj-lt"/>
                <a:ea typeface="Calibri" panose="020F0502020204030204" pitchFamily="34" charset="0"/>
                <a:cs typeface="Times New Roman" panose="02020603050405020304" pitchFamily="18" charset="0"/>
              </a:rPr>
              <a:t>3</a:t>
            </a:r>
            <a:r>
              <a:rPr lang="en-GB" sz="2400" dirty="0">
                <a:latin typeface="+mj-lt"/>
                <a:ea typeface="Calibri" panose="020F0502020204030204" pitchFamily="34" charset="0"/>
                <a:cs typeface="Times New Roman" panose="02020603050405020304" pitchFamily="18" charset="0"/>
              </a:rPr>
              <a:t> × 3 × 5</a:t>
            </a:r>
            <a:br>
              <a:rPr lang="en-GB" sz="2400" dirty="0">
                <a:latin typeface="+mj-lt"/>
                <a:ea typeface="Calibri" panose="020F0502020204030204" pitchFamily="34" charset="0"/>
                <a:cs typeface="Times New Roman" panose="02020603050405020304" pitchFamily="18" charset="0"/>
              </a:rPr>
            </a:br>
            <a:r>
              <a:rPr lang="en-GB" sz="2400" dirty="0">
                <a:latin typeface="+mj-lt"/>
                <a:ea typeface="Calibri" panose="020F0502020204030204" pitchFamily="34" charset="0"/>
                <a:cs typeface="Times New Roman" panose="02020603050405020304" pitchFamily="18" charset="0"/>
              </a:rPr>
              <a:t>132 = 2</a:t>
            </a:r>
            <a:r>
              <a:rPr lang="en-GB" sz="2400" baseline="30000" dirty="0">
                <a:latin typeface="+mj-lt"/>
                <a:ea typeface="Calibri" panose="020F0502020204030204" pitchFamily="34" charset="0"/>
                <a:cs typeface="Times New Roman" panose="02020603050405020304" pitchFamily="18" charset="0"/>
              </a:rPr>
              <a:t>2</a:t>
            </a:r>
            <a:r>
              <a:rPr lang="en-GB" sz="2400" dirty="0">
                <a:latin typeface="+mj-lt"/>
                <a:ea typeface="Calibri" panose="020F0502020204030204" pitchFamily="34" charset="0"/>
                <a:cs typeface="Times New Roman" panose="02020603050405020304" pitchFamily="18" charset="0"/>
              </a:rPr>
              <a:t> × 3 × 11</a:t>
            </a:r>
            <a:br>
              <a:rPr lang="en-GB" sz="2400" dirty="0">
                <a:latin typeface="+mj-lt"/>
                <a:ea typeface="Calibri" panose="020F0502020204030204" pitchFamily="34" charset="0"/>
                <a:cs typeface="Times New Roman" panose="02020603050405020304" pitchFamily="18" charset="0"/>
              </a:rPr>
            </a:br>
            <a:r>
              <a:rPr lang="en-GB" sz="2400" dirty="0">
                <a:latin typeface="+mj-lt"/>
                <a:ea typeface="Calibri" panose="020F0502020204030204" pitchFamily="34" charset="0"/>
                <a:cs typeface="Times New Roman" panose="02020603050405020304" pitchFamily="18" charset="0"/>
              </a:rPr>
              <a:t>315 = 3</a:t>
            </a:r>
            <a:r>
              <a:rPr lang="en-GB" sz="2400" baseline="30000" dirty="0">
                <a:latin typeface="+mj-lt"/>
                <a:ea typeface="Calibri" panose="020F0502020204030204" pitchFamily="34" charset="0"/>
                <a:cs typeface="Times New Roman" panose="02020603050405020304" pitchFamily="18" charset="0"/>
              </a:rPr>
              <a:t>2</a:t>
            </a:r>
            <a:r>
              <a:rPr lang="en-GB" sz="2400" dirty="0">
                <a:latin typeface="+mj-lt"/>
                <a:ea typeface="Calibri" panose="020F0502020204030204" pitchFamily="34" charset="0"/>
                <a:cs typeface="Times New Roman" panose="02020603050405020304" pitchFamily="18" charset="0"/>
              </a:rPr>
              <a:t> × 5 × 7</a:t>
            </a:r>
          </a:p>
          <a:p>
            <a:pPr marL="457200" lvl="0" indent="-457200">
              <a:spcBef>
                <a:spcPts val="400"/>
              </a:spcBef>
              <a:spcAft>
                <a:spcPts val="1200"/>
              </a:spcAft>
              <a:buFont typeface="+mj-lt"/>
              <a:buAutoNum type="alphaLcParenR" startAt="4"/>
            </a:pPr>
            <a:r>
              <a:rPr lang="en-GB" sz="2400" dirty="0">
                <a:effectLst/>
                <a:latin typeface="+mj-lt"/>
                <a:ea typeface="Calibri" panose="020F0502020204030204" pitchFamily="34" charset="0"/>
                <a:cs typeface="Times New Roman" panose="02020603050405020304" pitchFamily="18" charset="0"/>
              </a:rPr>
              <a:t>24 = 2</a:t>
            </a:r>
            <a:r>
              <a:rPr lang="en-GB" sz="2400" baseline="30000" dirty="0">
                <a:effectLst/>
                <a:latin typeface="+mj-lt"/>
                <a:ea typeface="Calibri" panose="020F0502020204030204" pitchFamily="34" charset="0"/>
                <a:cs typeface="Times New Roman" panose="02020603050405020304" pitchFamily="18" charset="0"/>
              </a:rPr>
              <a:t>3</a:t>
            </a:r>
            <a:r>
              <a:rPr lang="en-GB" sz="2400" dirty="0">
                <a:effectLst/>
                <a:latin typeface="+mj-lt"/>
                <a:ea typeface="Calibri" panose="020F0502020204030204" pitchFamily="34" charset="0"/>
                <a:cs typeface="Times New Roman" panose="02020603050405020304" pitchFamily="18" charset="0"/>
              </a:rPr>
              <a:t> × 3</a:t>
            </a:r>
            <a:br>
              <a:rPr lang="en-GB" sz="2400" dirty="0">
                <a:effectLst/>
                <a:latin typeface="+mj-lt"/>
                <a:ea typeface="Calibri" panose="020F0502020204030204" pitchFamily="34" charset="0"/>
                <a:cs typeface="Times New Roman" panose="02020603050405020304" pitchFamily="18" charset="0"/>
              </a:rPr>
            </a:br>
            <a:r>
              <a:rPr lang="en-GB" sz="2400" dirty="0">
                <a:effectLst/>
                <a:latin typeface="+mj-lt"/>
                <a:ea typeface="Calibri" panose="020F0502020204030204" pitchFamily="34" charset="0"/>
                <a:cs typeface="Times New Roman" panose="02020603050405020304" pitchFamily="18" charset="0"/>
              </a:rPr>
              <a:t>105 = 3 × 5 × 7</a:t>
            </a:r>
            <a:br>
              <a:rPr lang="en-GB" sz="2400" dirty="0">
                <a:effectLst/>
                <a:latin typeface="+mj-lt"/>
                <a:ea typeface="Calibri" panose="020F0502020204030204" pitchFamily="34" charset="0"/>
                <a:cs typeface="Times New Roman" panose="02020603050405020304" pitchFamily="18" charset="0"/>
              </a:rPr>
            </a:br>
            <a:r>
              <a:rPr lang="en-GB" sz="2400" dirty="0">
                <a:effectLst/>
                <a:latin typeface="+mj-lt"/>
                <a:ea typeface="Calibri" panose="020F0502020204030204" pitchFamily="34" charset="0"/>
                <a:cs typeface="Times New Roman" panose="02020603050405020304" pitchFamily="18" charset="0"/>
              </a:rPr>
              <a:t>22 = 2 × 11</a:t>
            </a:r>
          </a:p>
        </p:txBody>
      </p:sp>
      <p:sp>
        <p:nvSpPr>
          <p:cNvPr id="14" name="TextBox 13">
            <a:extLst>
              <a:ext uri="{FF2B5EF4-FFF2-40B4-BE49-F238E27FC236}">
                <a16:creationId xmlns:a16="http://schemas.microsoft.com/office/drawing/2014/main" id="{8E74995A-BBF2-40A1-8990-D74518303FBC}"/>
              </a:ext>
            </a:extLst>
          </p:cNvPr>
          <p:cNvSpPr txBox="1"/>
          <p:nvPr/>
        </p:nvSpPr>
        <p:spPr>
          <a:xfrm>
            <a:off x="7459489" y="2117542"/>
            <a:ext cx="4324548" cy="4331442"/>
          </a:xfrm>
          <a:prstGeom prst="rect">
            <a:avLst/>
          </a:prstGeom>
          <a:noFill/>
        </p:spPr>
        <p:txBody>
          <a:bodyPr wrap="square">
            <a:spAutoFit/>
          </a:bodyPr>
          <a:lstStyle/>
          <a:p>
            <a:pPr marL="457200" lvl="0" indent="-457200">
              <a:spcBef>
                <a:spcPts val="400"/>
              </a:spcBef>
              <a:spcAft>
                <a:spcPts val="400"/>
              </a:spcAft>
              <a:buFont typeface="+mj-lt"/>
              <a:buAutoNum type="alphaLcParenR" startAt="6"/>
            </a:pPr>
            <a:r>
              <a:rPr lang="en-GB" sz="2400" dirty="0">
                <a:effectLst/>
                <a:latin typeface="+mj-lt"/>
                <a:ea typeface="Calibri" panose="020F0502020204030204" pitchFamily="34" charset="0"/>
                <a:cs typeface="Times New Roman" panose="02020603050405020304" pitchFamily="18" charset="0"/>
              </a:rPr>
              <a:t> </a:t>
            </a:r>
            <a:r>
              <a:rPr lang="en-GB" sz="24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sz="2400" dirty="0">
                <a:effectLst/>
                <a:latin typeface="+mj-lt"/>
                <a:ea typeface="Calibri" panose="020F0502020204030204" pitchFamily="34" charset="0"/>
                <a:cs typeface="Times New Roman" panose="02020603050405020304" pitchFamily="18" charset="0"/>
              </a:rPr>
              <a:t> = a</a:t>
            </a:r>
            <a:r>
              <a:rPr lang="en-GB" sz="2400" baseline="30000" dirty="0">
                <a:effectLst/>
                <a:latin typeface="+mj-lt"/>
                <a:ea typeface="Calibri" panose="020F0502020204030204" pitchFamily="34" charset="0"/>
                <a:cs typeface="Times New Roman" panose="02020603050405020304" pitchFamily="18" charset="0"/>
              </a:rPr>
              <a:t>3</a:t>
            </a:r>
            <a:r>
              <a:rPr lang="en-GB" sz="2400" dirty="0">
                <a:effectLst/>
                <a:latin typeface="+mj-lt"/>
                <a:ea typeface="Calibri" panose="020F0502020204030204" pitchFamily="34" charset="0"/>
                <a:cs typeface="Times New Roman" panose="02020603050405020304" pitchFamily="18" charset="0"/>
              </a:rPr>
              <a:t> × b</a:t>
            </a:r>
            <a:r>
              <a:rPr lang="en-GB" sz="2400" baseline="30000" dirty="0">
                <a:effectLst/>
                <a:latin typeface="+mj-lt"/>
                <a:ea typeface="Calibri" panose="020F0502020204030204" pitchFamily="34" charset="0"/>
                <a:cs typeface="Times New Roman" panose="02020603050405020304" pitchFamily="18" charset="0"/>
              </a:rPr>
              <a:t>3</a:t>
            </a:r>
            <a:r>
              <a:rPr lang="en-GB" sz="2400" dirty="0">
                <a:effectLst/>
                <a:latin typeface="+mj-lt"/>
                <a:ea typeface="Calibri" panose="020F0502020204030204" pitchFamily="34" charset="0"/>
                <a:cs typeface="Times New Roman" panose="02020603050405020304" pitchFamily="18" charset="0"/>
              </a:rPr>
              <a:t> × c</a:t>
            </a:r>
            <a:r>
              <a:rPr lang="en-GB" sz="2400" baseline="30000" dirty="0">
                <a:effectLst/>
                <a:latin typeface="+mj-lt"/>
                <a:ea typeface="Calibri" panose="020F0502020204030204" pitchFamily="34" charset="0"/>
                <a:cs typeface="Times New Roman" panose="02020603050405020304" pitchFamily="18" charset="0"/>
              </a:rPr>
              <a:t>3</a:t>
            </a:r>
            <a:br>
              <a:rPr lang="en-GB" sz="2400" dirty="0">
                <a:effectLst/>
                <a:latin typeface="+mj-lt"/>
                <a:ea typeface="Calibri" panose="020F0502020204030204" pitchFamily="34" charset="0"/>
                <a:cs typeface="Times New Roman" panose="02020603050405020304" pitchFamily="18" charset="0"/>
              </a:rPr>
            </a:br>
            <a:r>
              <a:rPr lang="en-GB" sz="2400" dirty="0">
                <a:effectLst/>
                <a:latin typeface="+mj-lt"/>
                <a:ea typeface="Calibri" panose="020F0502020204030204" pitchFamily="34" charset="0"/>
                <a:cs typeface="Times New Roman" panose="02020603050405020304" pitchFamily="18" charset="0"/>
              </a:rPr>
              <a:t> </a:t>
            </a:r>
            <a:r>
              <a:rPr lang="en-GB" sz="2400" i="1" dirty="0">
                <a:effectLst/>
                <a:latin typeface="Times New Roman" panose="02020603050405020304" pitchFamily="18" charset="0"/>
                <a:ea typeface="Calibri" panose="020F0502020204030204" pitchFamily="34" charset="0"/>
                <a:cs typeface="Times New Roman" panose="02020603050405020304" pitchFamily="18" charset="0"/>
              </a:rPr>
              <a:t>y</a:t>
            </a:r>
            <a:r>
              <a:rPr lang="en-GB" sz="2400" dirty="0">
                <a:effectLst/>
                <a:latin typeface="+mj-lt"/>
                <a:ea typeface="Calibri" panose="020F0502020204030204" pitchFamily="34" charset="0"/>
                <a:cs typeface="Times New Roman" panose="02020603050405020304" pitchFamily="18" charset="0"/>
              </a:rPr>
              <a:t> = a</a:t>
            </a:r>
            <a:r>
              <a:rPr lang="en-GB" sz="2400" baseline="30000" dirty="0">
                <a:effectLst/>
                <a:latin typeface="+mj-lt"/>
                <a:ea typeface="Calibri" panose="020F0502020204030204" pitchFamily="34" charset="0"/>
                <a:cs typeface="Times New Roman" panose="02020603050405020304" pitchFamily="18" charset="0"/>
              </a:rPr>
              <a:t>4</a:t>
            </a:r>
            <a:r>
              <a:rPr lang="en-GB" sz="2400" dirty="0">
                <a:effectLst/>
                <a:latin typeface="+mj-lt"/>
                <a:ea typeface="Calibri" panose="020F0502020204030204" pitchFamily="34" charset="0"/>
                <a:cs typeface="Times New Roman" panose="02020603050405020304" pitchFamily="18" charset="0"/>
              </a:rPr>
              <a:t> × b</a:t>
            </a:r>
            <a:r>
              <a:rPr lang="en-GB" sz="2400" baseline="30000" dirty="0">
                <a:effectLst/>
                <a:latin typeface="+mj-lt"/>
                <a:ea typeface="Calibri" panose="020F0502020204030204" pitchFamily="34" charset="0"/>
                <a:cs typeface="Times New Roman" panose="02020603050405020304" pitchFamily="18" charset="0"/>
              </a:rPr>
              <a:t>3</a:t>
            </a:r>
            <a:r>
              <a:rPr lang="en-GB" sz="2400" dirty="0">
                <a:effectLst/>
                <a:latin typeface="+mj-lt"/>
                <a:ea typeface="Calibri" panose="020F0502020204030204" pitchFamily="34" charset="0"/>
                <a:cs typeface="Times New Roman" panose="02020603050405020304" pitchFamily="18" charset="0"/>
              </a:rPr>
              <a:t> × c</a:t>
            </a:r>
            <a:br>
              <a:rPr lang="en-GB" sz="2400" dirty="0">
                <a:effectLst/>
                <a:latin typeface="+mj-lt"/>
                <a:ea typeface="Calibri" panose="020F0502020204030204" pitchFamily="34" charset="0"/>
                <a:cs typeface="Times New Roman" panose="02020603050405020304" pitchFamily="18" charset="0"/>
              </a:rPr>
            </a:br>
            <a:r>
              <a:rPr lang="en-GB" sz="2400" dirty="0">
                <a:effectLst/>
                <a:latin typeface="+mj-lt"/>
                <a:ea typeface="Calibri" panose="020F0502020204030204" pitchFamily="34" charset="0"/>
                <a:cs typeface="Times New Roman" panose="02020603050405020304" pitchFamily="18" charset="0"/>
              </a:rPr>
              <a:t> </a:t>
            </a:r>
            <a:r>
              <a:rPr lang="en-GB" sz="2400" i="1" dirty="0">
                <a:effectLst/>
                <a:latin typeface="Times New Roman" panose="02020603050405020304" pitchFamily="18" charset="0"/>
                <a:ea typeface="Calibri" panose="020F0502020204030204" pitchFamily="34" charset="0"/>
                <a:cs typeface="Times New Roman" panose="02020603050405020304" pitchFamily="18" charset="0"/>
              </a:rPr>
              <a:t>z</a:t>
            </a:r>
            <a:r>
              <a:rPr lang="en-GB" sz="2400" dirty="0">
                <a:effectLst/>
                <a:latin typeface="+mj-lt"/>
                <a:ea typeface="Calibri" panose="020F0502020204030204" pitchFamily="34" charset="0"/>
                <a:cs typeface="Times New Roman" panose="02020603050405020304" pitchFamily="18" charset="0"/>
              </a:rPr>
              <a:t> = a</a:t>
            </a:r>
            <a:r>
              <a:rPr lang="en-GB" sz="2400" baseline="30000" dirty="0">
                <a:effectLst/>
                <a:latin typeface="+mj-lt"/>
                <a:ea typeface="Calibri" panose="020F0502020204030204" pitchFamily="34" charset="0"/>
                <a:cs typeface="Times New Roman" panose="02020603050405020304" pitchFamily="18" charset="0"/>
              </a:rPr>
              <a:t>2</a:t>
            </a:r>
            <a:r>
              <a:rPr lang="en-GB" sz="2400" dirty="0">
                <a:effectLst/>
                <a:latin typeface="+mj-lt"/>
                <a:ea typeface="Calibri" panose="020F0502020204030204" pitchFamily="34" charset="0"/>
                <a:cs typeface="Times New Roman" panose="02020603050405020304" pitchFamily="18" charset="0"/>
              </a:rPr>
              <a:t> × b</a:t>
            </a:r>
            <a:r>
              <a:rPr lang="en-GB" sz="2400" baseline="30000" dirty="0">
                <a:effectLst/>
                <a:latin typeface="+mj-lt"/>
                <a:ea typeface="Calibri" panose="020F0502020204030204" pitchFamily="34" charset="0"/>
                <a:cs typeface="Times New Roman" panose="02020603050405020304" pitchFamily="18" charset="0"/>
              </a:rPr>
              <a:t>2</a:t>
            </a:r>
            <a:r>
              <a:rPr lang="en-GB" sz="2400" dirty="0">
                <a:effectLst/>
                <a:latin typeface="+mj-lt"/>
                <a:ea typeface="Calibri" panose="020F0502020204030204" pitchFamily="34" charset="0"/>
                <a:cs typeface="Times New Roman" panose="02020603050405020304" pitchFamily="18" charset="0"/>
              </a:rPr>
              <a:t> × c</a:t>
            </a:r>
            <a:r>
              <a:rPr lang="en-GB" sz="2400" baseline="30000" dirty="0">
                <a:effectLst/>
                <a:latin typeface="+mj-lt"/>
                <a:ea typeface="Calibri" panose="020F0502020204030204" pitchFamily="34" charset="0"/>
                <a:cs typeface="Times New Roman" panose="02020603050405020304" pitchFamily="18" charset="0"/>
              </a:rPr>
              <a:t>2</a:t>
            </a:r>
            <a:br>
              <a:rPr lang="en-GB" sz="2400" dirty="0">
                <a:effectLst/>
                <a:latin typeface="+mj-lt"/>
                <a:ea typeface="Calibri" panose="020F0502020204030204" pitchFamily="34" charset="0"/>
                <a:cs typeface="Times New Roman" panose="02020603050405020304" pitchFamily="18" charset="0"/>
              </a:rPr>
            </a:br>
            <a:r>
              <a:rPr lang="en-GB" sz="2400" dirty="0">
                <a:effectLst/>
                <a:latin typeface="+mj-lt"/>
                <a:ea typeface="Calibri" panose="020F0502020204030204" pitchFamily="34" charset="0"/>
                <a:cs typeface="Times New Roman" panose="02020603050405020304" pitchFamily="18" charset="0"/>
              </a:rPr>
              <a:t>where a, b and c are prime</a:t>
            </a:r>
          </a:p>
          <a:p>
            <a:pPr marL="457200" indent="-457200">
              <a:spcBef>
                <a:spcPts val="400"/>
              </a:spcBef>
              <a:spcAft>
                <a:spcPts val="400"/>
              </a:spcAft>
              <a:buFont typeface="+mj-lt"/>
              <a:buAutoNum type="alphaLcParenR" startAt="6"/>
            </a:pPr>
            <a:r>
              <a:rPr lang="en-GB" sz="2400" dirty="0">
                <a:latin typeface="+mj-lt"/>
                <a:cs typeface="Times New Roman" panose="02020603050405020304" pitchFamily="18" charset="0"/>
              </a:rPr>
              <a:t> </a:t>
            </a:r>
            <a:r>
              <a:rPr lang="en-GB" sz="2400" i="1" dirty="0">
                <a:latin typeface="Times New Roman" panose="02020603050405020304" pitchFamily="18" charset="0"/>
                <a:cs typeface="Times New Roman" panose="02020603050405020304" pitchFamily="18" charset="0"/>
              </a:rPr>
              <a:t>x</a:t>
            </a:r>
            <a:r>
              <a:rPr lang="en-GB" sz="2400" dirty="0">
                <a:latin typeface="+mj-lt"/>
                <a:cs typeface="Times New Roman" panose="02020603050405020304" pitchFamily="18" charset="0"/>
              </a:rPr>
              <a:t> = a</a:t>
            </a:r>
            <a:r>
              <a:rPr lang="en-GB" sz="2400" baseline="30000" dirty="0">
                <a:latin typeface="+mj-lt"/>
                <a:cs typeface="Times New Roman" panose="02020603050405020304" pitchFamily="18" charset="0"/>
              </a:rPr>
              <a:t>3</a:t>
            </a:r>
            <a:r>
              <a:rPr lang="en-GB" sz="2400" dirty="0">
                <a:latin typeface="+mj-lt"/>
                <a:cs typeface="Times New Roman" panose="02020603050405020304" pitchFamily="18" charset="0"/>
              </a:rPr>
              <a:t> × b</a:t>
            </a:r>
            <a:r>
              <a:rPr lang="en-GB" sz="2400" baseline="30000" dirty="0">
                <a:latin typeface="+mj-lt"/>
                <a:cs typeface="Times New Roman" panose="02020603050405020304" pitchFamily="18" charset="0"/>
              </a:rPr>
              <a:t>3</a:t>
            </a:r>
            <a:r>
              <a:rPr lang="en-GB" sz="2400" dirty="0">
                <a:latin typeface="+mj-lt"/>
                <a:cs typeface="Times New Roman" panose="02020603050405020304" pitchFamily="18" charset="0"/>
              </a:rPr>
              <a:t> × c</a:t>
            </a:r>
            <a:r>
              <a:rPr lang="en-GB" sz="2400" baseline="30000" dirty="0">
                <a:latin typeface="+mj-lt"/>
                <a:cs typeface="Times New Roman" panose="02020603050405020304" pitchFamily="18" charset="0"/>
              </a:rPr>
              <a:t>3</a:t>
            </a:r>
            <a:br>
              <a:rPr lang="en-GB" sz="2400" dirty="0">
                <a:latin typeface="+mj-lt"/>
                <a:cs typeface="Times New Roman" panose="02020603050405020304" pitchFamily="18" charset="0"/>
              </a:rPr>
            </a:br>
            <a:r>
              <a:rPr lang="en-GB" sz="2400" dirty="0">
                <a:latin typeface="+mj-lt"/>
                <a:cs typeface="Times New Roman" panose="02020603050405020304" pitchFamily="18" charset="0"/>
              </a:rPr>
              <a:t> </a:t>
            </a:r>
            <a:r>
              <a:rPr lang="en-GB" sz="2400" i="1" dirty="0">
                <a:latin typeface="Times New Roman" panose="02020603050405020304" pitchFamily="18" charset="0"/>
                <a:cs typeface="Times New Roman" panose="02020603050405020304" pitchFamily="18" charset="0"/>
              </a:rPr>
              <a:t>y</a:t>
            </a:r>
            <a:r>
              <a:rPr lang="en-GB" sz="2400" dirty="0">
                <a:latin typeface="+mj-lt"/>
                <a:cs typeface="Times New Roman" panose="02020603050405020304" pitchFamily="18" charset="0"/>
              </a:rPr>
              <a:t> = a</a:t>
            </a:r>
            <a:r>
              <a:rPr lang="en-GB" sz="2400" baseline="30000" dirty="0">
                <a:latin typeface="+mj-lt"/>
                <a:cs typeface="Times New Roman" panose="02020603050405020304" pitchFamily="18" charset="0"/>
              </a:rPr>
              <a:t>4</a:t>
            </a:r>
            <a:r>
              <a:rPr lang="en-GB" sz="2400" dirty="0">
                <a:latin typeface="+mj-lt"/>
                <a:cs typeface="Times New Roman" panose="02020603050405020304" pitchFamily="18" charset="0"/>
              </a:rPr>
              <a:t> × b</a:t>
            </a:r>
            <a:r>
              <a:rPr lang="en-GB" sz="2400" baseline="30000" dirty="0">
                <a:latin typeface="+mj-lt"/>
                <a:cs typeface="Times New Roman" panose="02020603050405020304" pitchFamily="18" charset="0"/>
              </a:rPr>
              <a:t>3</a:t>
            </a:r>
            <a:r>
              <a:rPr lang="en-GB" sz="2400" dirty="0">
                <a:latin typeface="+mj-lt"/>
                <a:cs typeface="Times New Roman" panose="02020603050405020304" pitchFamily="18" charset="0"/>
              </a:rPr>
              <a:t> × c</a:t>
            </a:r>
            <a:br>
              <a:rPr lang="en-GB" sz="2400" dirty="0">
                <a:latin typeface="+mj-lt"/>
                <a:cs typeface="Times New Roman" panose="02020603050405020304" pitchFamily="18" charset="0"/>
              </a:rPr>
            </a:br>
            <a:r>
              <a:rPr lang="en-GB" sz="2400" dirty="0">
                <a:latin typeface="+mj-lt"/>
                <a:cs typeface="Times New Roman" panose="02020603050405020304" pitchFamily="18" charset="0"/>
              </a:rPr>
              <a:t> </a:t>
            </a:r>
            <a:r>
              <a:rPr lang="en-GB" sz="2400" i="1" dirty="0">
                <a:latin typeface="Times New Roman" panose="02020603050405020304" pitchFamily="18" charset="0"/>
                <a:cs typeface="Times New Roman" panose="02020603050405020304" pitchFamily="18" charset="0"/>
              </a:rPr>
              <a:t>z</a:t>
            </a:r>
            <a:r>
              <a:rPr lang="en-GB" sz="2400" dirty="0">
                <a:latin typeface="+mj-lt"/>
                <a:cs typeface="Times New Roman" panose="02020603050405020304" pitchFamily="18" charset="0"/>
              </a:rPr>
              <a:t> = a</a:t>
            </a:r>
            <a:r>
              <a:rPr lang="en-GB" sz="2400" baseline="30000" dirty="0">
                <a:latin typeface="+mj-lt"/>
                <a:cs typeface="Times New Roman" panose="02020603050405020304" pitchFamily="18" charset="0"/>
              </a:rPr>
              <a:t>2</a:t>
            </a:r>
            <a:r>
              <a:rPr lang="en-GB" sz="2400" dirty="0">
                <a:latin typeface="+mj-lt"/>
                <a:cs typeface="Times New Roman" panose="02020603050405020304" pitchFamily="18" charset="0"/>
              </a:rPr>
              <a:t> × b</a:t>
            </a:r>
            <a:r>
              <a:rPr lang="en-GB" sz="2400" baseline="30000" dirty="0">
                <a:latin typeface="+mj-lt"/>
                <a:cs typeface="Times New Roman" panose="02020603050405020304" pitchFamily="18" charset="0"/>
              </a:rPr>
              <a:t>2</a:t>
            </a:r>
            <a:r>
              <a:rPr lang="en-GB" sz="2400" dirty="0">
                <a:latin typeface="+mj-lt"/>
                <a:cs typeface="Times New Roman" panose="02020603050405020304" pitchFamily="18" charset="0"/>
              </a:rPr>
              <a:t> × c</a:t>
            </a:r>
            <a:r>
              <a:rPr lang="en-GB" sz="2400" baseline="30000" dirty="0">
                <a:latin typeface="+mj-lt"/>
                <a:cs typeface="Times New Roman" panose="02020603050405020304" pitchFamily="18" charset="0"/>
              </a:rPr>
              <a:t>2</a:t>
            </a:r>
            <a:br>
              <a:rPr lang="en-GB" sz="2400" dirty="0">
                <a:latin typeface="+mj-lt"/>
                <a:cs typeface="Times New Roman" panose="02020603050405020304" pitchFamily="18" charset="0"/>
              </a:rPr>
            </a:br>
            <a:r>
              <a:rPr lang="en-GB" sz="2400" dirty="0">
                <a:latin typeface="+mj-lt"/>
                <a:cs typeface="Times New Roman" panose="02020603050405020304" pitchFamily="18" charset="0"/>
              </a:rPr>
              <a:t>where a, b and c are integers (i.e. may be prime or not prime)</a:t>
            </a:r>
          </a:p>
          <a:p>
            <a:pPr lvl="0">
              <a:spcBef>
                <a:spcPts val="400"/>
              </a:spcBef>
              <a:spcAft>
                <a:spcPts val="400"/>
              </a:spcAft>
              <a:buNone/>
            </a:pPr>
            <a:endParaRPr lang="en-GB" sz="24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2626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4</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Consider the progression of challenge in these questions: what new element is being introduced each time?</a:t>
            </a:r>
          </a:p>
          <a:p>
            <a:pPr marL="360000" lvl="1" fontAlgn="auto">
              <a:lnSpc>
                <a:spcPct val="100000"/>
              </a:lnSpc>
              <a:spcBef>
                <a:spcPts val="0"/>
              </a:spcBef>
              <a:spcAft>
                <a:spcPts val="1200"/>
              </a:spcAft>
              <a:buClrTx/>
            </a:pPr>
            <a:r>
              <a:rPr lang="en-GB" sz="2400" dirty="0"/>
              <a:t>What mistakes might students make at each stage? What might you want to do to address these?</a:t>
            </a:r>
          </a:p>
        </p:txBody>
      </p:sp>
      <p:grpSp>
        <p:nvGrpSpPr>
          <p:cNvPr id="2" name="Group 1">
            <a:extLst>
              <a:ext uri="{FF2B5EF4-FFF2-40B4-BE49-F238E27FC236}">
                <a16:creationId xmlns:a16="http://schemas.microsoft.com/office/drawing/2014/main" id="{7B4BC963-2FE2-48E1-BDDF-AF2876820F2F}"/>
              </a:ext>
            </a:extLst>
          </p:cNvPr>
          <p:cNvGrpSpPr/>
          <p:nvPr/>
        </p:nvGrpSpPr>
        <p:grpSpPr>
          <a:xfrm>
            <a:off x="336377" y="1556792"/>
            <a:ext cx="6479703" cy="4776196"/>
            <a:chOff x="336377" y="1556792"/>
            <a:chExt cx="6479703" cy="4776196"/>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341604" y="1556792"/>
              <a:ext cx="6474476" cy="4464496"/>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F8A222FC-4B0A-4346-905A-664461A4EB75}"/>
                </a:ext>
              </a:extLst>
            </p:cNvPr>
            <p:cNvSpPr txBox="1"/>
            <p:nvPr/>
          </p:nvSpPr>
          <p:spPr>
            <a:xfrm>
              <a:off x="336377" y="1621177"/>
              <a:ext cx="6335687" cy="369332"/>
            </a:xfrm>
            <a:prstGeom prst="rect">
              <a:avLst/>
            </a:prstGeom>
            <a:noFill/>
          </p:spPr>
          <p:txBody>
            <a:bodyPr wrap="square">
              <a:spAutoFit/>
            </a:bodyPr>
            <a:lstStyle/>
            <a:p>
              <a:pPr>
                <a:spcBef>
                  <a:spcPts val="400"/>
                </a:spcBef>
                <a:spcAft>
                  <a:spcPts val="400"/>
                </a:spcAft>
                <a:buNone/>
              </a:pPr>
              <a:r>
                <a:rPr lang="en-GB" sz="1800" dirty="0">
                  <a:effectLst/>
                  <a:latin typeface="+mj-lt"/>
                  <a:ea typeface="Calibri" panose="020F0502020204030204" pitchFamily="34" charset="0"/>
                  <a:cs typeface="Times New Roman" panose="02020603050405020304" pitchFamily="18" charset="0"/>
                </a:rPr>
                <a:t>Find the highest common factor of these sets of numbers.</a:t>
              </a:r>
            </a:p>
          </p:txBody>
        </p:sp>
        <p:sp>
          <p:nvSpPr>
            <p:cNvPr id="8" name="TextBox 7">
              <a:extLst>
                <a:ext uri="{FF2B5EF4-FFF2-40B4-BE49-F238E27FC236}">
                  <a16:creationId xmlns:a16="http://schemas.microsoft.com/office/drawing/2014/main" id="{E2C015D3-C837-4A36-8C54-4452FFA51130}"/>
                </a:ext>
              </a:extLst>
            </p:cNvPr>
            <p:cNvSpPr txBox="1"/>
            <p:nvPr/>
          </p:nvSpPr>
          <p:spPr>
            <a:xfrm>
              <a:off x="389948" y="2079813"/>
              <a:ext cx="2532473" cy="3683060"/>
            </a:xfrm>
            <a:prstGeom prst="rect">
              <a:avLst/>
            </a:prstGeom>
            <a:noFill/>
          </p:spPr>
          <p:txBody>
            <a:bodyPr wrap="square">
              <a:spAutoFit/>
            </a:bodyPr>
            <a:lstStyle/>
            <a:p>
              <a:pPr marL="342900" lvl="0" indent="-342900">
                <a:spcBef>
                  <a:spcPts val="400"/>
                </a:spcBef>
                <a:spcAft>
                  <a:spcPts val="1200"/>
                </a:spcAft>
                <a:buFont typeface="+mj-lt"/>
                <a:buAutoNum type="alphaLcParenR"/>
              </a:pPr>
              <a:r>
                <a:rPr lang="en-GB" sz="1800" dirty="0">
                  <a:effectLst/>
                  <a:latin typeface="+mj-lt"/>
                  <a:ea typeface="Calibri" panose="020F0502020204030204" pitchFamily="34" charset="0"/>
                  <a:cs typeface="Times New Roman" panose="02020603050405020304" pitchFamily="18" charset="0"/>
                </a:rPr>
                <a:t>20 = 2</a:t>
              </a:r>
              <a:r>
                <a:rPr lang="en-GB" sz="1800" baseline="30000" dirty="0">
                  <a:effectLst/>
                  <a:latin typeface="+mj-lt"/>
                  <a:ea typeface="Calibri" panose="020F0502020204030204" pitchFamily="34" charset="0"/>
                  <a:cs typeface="Times New Roman" panose="02020603050405020304" pitchFamily="18" charset="0"/>
                </a:rPr>
                <a:t>2</a:t>
              </a:r>
              <a:r>
                <a:rPr lang="en-GB" sz="1800" dirty="0">
                  <a:effectLst/>
                  <a:latin typeface="+mj-lt"/>
                  <a:ea typeface="Calibri" panose="020F0502020204030204" pitchFamily="34" charset="0"/>
                  <a:cs typeface="Times New Roman" panose="02020603050405020304" pitchFamily="18" charset="0"/>
                </a:rPr>
                <a:t> × 5</a:t>
              </a:r>
              <a:br>
                <a:rPr lang="en-GB" sz="1800" dirty="0">
                  <a:effectLst/>
                  <a:latin typeface="+mj-lt"/>
                  <a:ea typeface="Calibri" panose="020F0502020204030204" pitchFamily="34" charset="0"/>
                  <a:cs typeface="Times New Roman" panose="02020603050405020304" pitchFamily="18" charset="0"/>
                </a:rPr>
              </a:br>
              <a:r>
                <a:rPr lang="en-GB" sz="1800" dirty="0">
                  <a:effectLst/>
                  <a:latin typeface="+mj-lt"/>
                  <a:ea typeface="Calibri" panose="020F0502020204030204" pitchFamily="34" charset="0"/>
                  <a:cs typeface="Times New Roman" panose="02020603050405020304" pitchFamily="18" charset="0"/>
                </a:rPr>
                <a:t>30 = 2 × 3 × 5</a:t>
              </a:r>
            </a:p>
            <a:p>
              <a:pPr marL="342900" lvl="0" indent="-342900">
                <a:spcBef>
                  <a:spcPts val="400"/>
                </a:spcBef>
                <a:spcAft>
                  <a:spcPts val="1200"/>
                </a:spcAft>
                <a:buFont typeface="+mj-lt"/>
                <a:buAutoNum type="alphaLcParenR"/>
              </a:pPr>
              <a:r>
                <a:rPr lang="en-GB" sz="1800" dirty="0">
                  <a:effectLst/>
                  <a:latin typeface="+mj-lt"/>
                  <a:ea typeface="Calibri" panose="020F0502020204030204" pitchFamily="34" charset="0"/>
                  <a:cs typeface="Times New Roman" panose="02020603050405020304" pitchFamily="18" charset="0"/>
                </a:rPr>
                <a:t>96 = 2</a:t>
              </a:r>
              <a:r>
                <a:rPr lang="en-GB" sz="1800" baseline="30000" dirty="0">
                  <a:effectLst/>
                  <a:latin typeface="+mj-lt"/>
                  <a:ea typeface="Calibri" panose="020F0502020204030204" pitchFamily="34" charset="0"/>
                  <a:cs typeface="Times New Roman" panose="02020603050405020304" pitchFamily="18" charset="0"/>
                </a:rPr>
                <a:t>5</a:t>
              </a:r>
              <a:r>
                <a:rPr lang="en-GB" sz="1800" dirty="0">
                  <a:effectLst/>
                  <a:latin typeface="+mj-lt"/>
                  <a:ea typeface="Calibri" panose="020F0502020204030204" pitchFamily="34" charset="0"/>
                  <a:cs typeface="Times New Roman" panose="02020603050405020304" pitchFamily="18" charset="0"/>
                </a:rPr>
                <a:t> × 3</a:t>
              </a:r>
              <a:br>
                <a:rPr lang="en-GB" sz="1800" dirty="0">
                  <a:effectLst/>
                  <a:latin typeface="+mj-lt"/>
                  <a:ea typeface="Calibri" panose="020F0502020204030204" pitchFamily="34" charset="0"/>
                  <a:cs typeface="Times New Roman" panose="02020603050405020304" pitchFamily="18" charset="0"/>
                </a:rPr>
              </a:br>
              <a:r>
                <a:rPr lang="en-GB" sz="1800" dirty="0">
                  <a:effectLst/>
                  <a:latin typeface="+mj-lt"/>
                  <a:ea typeface="Calibri" panose="020F0502020204030204" pitchFamily="34" charset="0"/>
                  <a:cs typeface="Times New Roman" panose="02020603050405020304" pitchFamily="18" charset="0"/>
                </a:rPr>
                <a:t>120 = 2</a:t>
              </a:r>
              <a:r>
                <a:rPr lang="en-GB" sz="1800" baseline="30000" dirty="0">
                  <a:effectLst/>
                  <a:latin typeface="+mj-lt"/>
                  <a:ea typeface="Calibri" panose="020F0502020204030204" pitchFamily="34" charset="0"/>
                  <a:cs typeface="Times New Roman" panose="02020603050405020304" pitchFamily="18" charset="0"/>
                </a:rPr>
                <a:t>3</a:t>
              </a:r>
              <a:r>
                <a:rPr lang="en-GB" sz="1800" dirty="0">
                  <a:effectLst/>
                  <a:latin typeface="+mj-lt"/>
                  <a:ea typeface="Calibri" panose="020F0502020204030204" pitchFamily="34" charset="0"/>
                  <a:cs typeface="Times New Roman" panose="02020603050405020304" pitchFamily="18" charset="0"/>
                </a:rPr>
                <a:t> × 3 × 5</a:t>
              </a:r>
            </a:p>
            <a:p>
              <a:pPr marL="342900" lvl="0" indent="-342900">
                <a:spcBef>
                  <a:spcPts val="400"/>
                </a:spcBef>
                <a:spcAft>
                  <a:spcPts val="1200"/>
                </a:spcAft>
                <a:buFont typeface="+mj-lt"/>
                <a:buAutoNum type="alphaLcParenR"/>
              </a:pPr>
              <a:r>
                <a:rPr lang="en-GB" sz="1800" dirty="0">
                  <a:effectLst/>
                  <a:latin typeface="+mj-lt"/>
                  <a:ea typeface="Calibri" panose="020F0502020204030204" pitchFamily="34" charset="0"/>
                  <a:cs typeface="Times New Roman" panose="02020603050405020304" pitchFamily="18" charset="0"/>
                </a:rPr>
                <a:t>216 = 2</a:t>
              </a:r>
              <a:r>
                <a:rPr lang="en-GB" sz="1800" baseline="30000" dirty="0">
                  <a:effectLst/>
                  <a:latin typeface="+mj-lt"/>
                  <a:ea typeface="Calibri" panose="020F0502020204030204" pitchFamily="34" charset="0"/>
                  <a:cs typeface="Times New Roman" panose="02020603050405020304" pitchFamily="18" charset="0"/>
                </a:rPr>
                <a:t>3</a:t>
              </a:r>
              <a:r>
                <a:rPr lang="en-GB" sz="1800" dirty="0">
                  <a:effectLst/>
                  <a:latin typeface="+mj-lt"/>
                  <a:ea typeface="Calibri" panose="020F0502020204030204" pitchFamily="34" charset="0"/>
                  <a:cs typeface="Times New Roman" panose="02020603050405020304" pitchFamily="18" charset="0"/>
                </a:rPr>
                <a:t> × 3</a:t>
              </a:r>
              <a:r>
                <a:rPr lang="en-GB" sz="1800" baseline="30000" dirty="0">
                  <a:effectLst/>
                  <a:latin typeface="+mj-lt"/>
                  <a:ea typeface="Calibri" panose="020F0502020204030204" pitchFamily="34" charset="0"/>
                  <a:cs typeface="Times New Roman" panose="02020603050405020304" pitchFamily="18" charset="0"/>
                </a:rPr>
                <a:t>3</a:t>
              </a:r>
              <a:br>
                <a:rPr lang="en-GB" sz="1800" dirty="0">
                  <a:effectLst/>
                  <a:latin typeface="+mj-lt"/>
                  <a:ea typeface="Calibri" panose="020F0502020204030204" pitchFamily="34" charset="0"/>
                  <a:cs typeface="Times New Roman" panose="02020603050405020304" pitchFamily="18" charset="0"/>
                </a:rPr>
              </a:br>
              <a:r>
                <a:rPr lang="en-GB" sz="1800" dirty="0">
                  <a:effectLst/>
                  <a:latin typeface="+mj-lt"/>
                  <a:ea typeface="Calibri" panose="020F0502020204030204" pitchFamily="34" charset="0"/>
                  <a:cs typeface="Times New Roman" panose="02020603050405020304" pitchFamily="18" charset="0"/>
                </a:rPr>
                <a:t>144 = 2</a:t>
              </a:r>
              <a:r>
                <a:rPr lang="en-GB" sz="1800" baseline="30000" dirty="0">
                  <a:effectLst/>
                  <a:latin typeface="+mj-lt"/>
                  <a:ea typeface="Calibri" panose="020F0502020204030204" pitchFamily="34" charset="0"/>
                  <a:cs typeface="Times New Roman" panose="02020603050405020304" pitchFamily="18" charset="0"/>
                </a:rPr>
                <a:t>4</a:t>
              </a:r>
              <a:r>
                <a:rPr lang="en-GB" sz="1800" dirty="0">
                  <a:effectLst/>
                  <a:latin typeface="+mj-lt"/>
                  <a:ea typeface="Calibri" panose="020F0502020204030204" pitchFamily="34" charset="0"/>
                  <a:cs typeface="Times New Roman" panose="02020603050405020304" pitchFamily="18" charset="0"/>
                </a:rPr>
                <a:t> × 3</a:t>
              </a:r>
              <a:r>
                <a:rPr lang="en-GB" sz="1800" baseline="30000" dirty="0">
                  <a:effectLst/>
                  <a:latin typeface="+mj-lt"/>
                  <a:ea typeface="Calibri" panose="020F0502020204030204" pitchFamily="34" charset="0"/>
                  <a:cs typeface="Times New Roman" panose="02020603050405020304" pitchFamily="18" charset="0"/>
                </a:rPr>
                <a:t>2</a:t>
              </a:r>
            </a:p>
            <a:p>
              <a:pPr marL="342900" indent="-342900">
                <a:spcBef>
                  <a:spcPts val="400"/>
                </a:spcBef>
                <a:spcAft>
                  <a:spcPts val="1200"/>
                </a:spcAft>
                <a:buFont typeface="+mj-lt"/>
                <a:buAutoNum type="alphaLcParenR"/>
              </a:pPr>
              <a:r>
                <a:rPr lang="en-GB" sz="1800" dirty="0">
                  <a:latin typeface="+mj-lt"/>
                  <a:ea typeface="Calibri" panose="020F0502020204030204" pitchFamily="34" charset="0"/>
                  <a:cs typeface="Times New Roman" panose="02020603050405020304" pitchFamily="18" charset="0"/>
                </a:rPr>
                <a:t>120 = 2</a:t>
              </a:r>
              <a:r>
                <a:rPr lang="en-GB" sz="1800" baseline="30000" dirty="0">
                  <a:latin typeface="+mj-lt"/>
                  <a:ea typeface="Calibri" panose="020F0502020204030204" pitchFamily="34" charset="0"/>
                  <a:cs typeface="Times New Roman" panose="02020603050405020304" pitchFamily="18" charset="0"/>
                </a:rPr>
                <a:t>3</a:t>
              </a:r>
              <a:r>
                <a:rPr lang="en-GB" sz="1800" dirty="0">
                  <a:latin typeface="+mj-lt"/>
                  <a:ea typeface="Calibri" panose="020F0502020204030204" pitchFamily="34" charset="0"/>
                  <a:cs typeface="Times New Roman" panose="02020603050405020304" pitchFamily="18" charset="0"/>
                </a:rPr>
                <a:t> × 3 × 5</a:t>
              </a:r>
              <a:br>
                <a:rPr lang="en-GB" sz="1800" dirty="0">
                  <a:latin typeface="+mj-lt"/>
                  <a:ea typeface="Calibri" panose="020F0502020204030204" pitchFamily="34" charset="0"/>
                  <a:cs typeface="Times New Roman" panose="02020603050405020304" pitchFamily="18" charset="0"/>
                </a:rPr>
              </a:br>
              <a:r>
                <a:rPr lang="en-GB" sz="1800" dirty="0">
                  <a:latin typeface="+mj-lt"/>
                  <a:ea typeface="Calibri" panose="020F0502020204030204" pitchFamily="34" charset="0"/>
                  <a:cs typeface="Times New Roman" panose="02020603050405020304" pitchFamily="18" charset="0"/>
                </a:rPr>
                <a:t>132 = 2</a:t>
              </a:r>
              <a:r>
                <a:rPr lang="en-GB" sz="1800" baseline="30000" dirty="0">
                  <a:latin typeface="+mj-lt"/>
                  <a:ea typeface="Calibri" panose="020F0502020204030204" pitchFamily="34" charset="0"/>
                  <a:cs typeface="Times New Roman" panose="02020603050405020304" pitchFamily="18" charset="0"/>
                </a:rPr>
                <a:t>2</a:t>
              </a:r>
              <a:r>
                <a:rPr lang="en-GB" sz="1800" dirty="0">
                  <a:latin typeface="+mj-lt"/>
                  <a:ea typeface="Calibri" panose="020F0502020204030204" pitchFamily="34" charset="0"/>
                  <a:cs typeface="Times New Roman" panose="02020603050405020304" pitchFamily="18" charset="0"/>
                </a:rPr>
                <a:t> × 3 × 11</a:t>
              </a:r>
              <a:br>
                <a:rPr lang="en-GB" sz="1800" dirty="0">
                  <a:latin typeface="+mj-lt"/>
                  <a:ea typeface="Calibri" panose="020F0502020204030204" pitchFamily="34" charset="0"/>
                  <a:cs typeface="Times New Roman" panose="02020603050405020304" pitchFamily="18" charset="0"/>
                </a:rPr>
              </a:br>
              <a:r>
                <a:rPr lang="en-GB" sz="1800" dirty="0">
                  <a:latin typeface="+mj-lt"/>
                  <a:ea typeface="Calibri" panose="020F0502020204030204" pitchFamily="34" charset="0"/>
                  <a:cs typeface="Times New Roman" panose="02020603050405020304" pitchFamily="18" charset="0"/>
                </a:rPr>
                <a:t>315 = 3</a:t>
              </a:r>
              <a:r>
                <a:rPr lang="en-GB" sz="1800" baseline="30000" dirty="0">
                  <a:latin typeface="+mj-lt"/>
                  <a:ea typeface="Calibri" panose="020F0502020204030204" pitchFamily="34" charset="0"/>
                  <a:cs typeface="Times New Roman" panose="02020603050405020304" pitchFamily="18" charset="0"/>
                </a:rPr>
                <a:t>2</a:t>
              </a:r>
              <a:r>
                <a:rPr lang="en-GB" sz="1800" dirty="0">
                  <a:latin typeface="+mj-lt"/>
                  <a:ea typeface="Calibri" panose="020F0502020204030204" pitchFamily="34" charset="0"/>
                  <a:cs typeface="Times New Roman" panose="02020603050405020304" pitchFamily="18" charset="0"/>
                </a:rPr>
                <a:t> × 5 × 7</a:t>
              </a:r>
            </a:p>
            <a:p>
              <a:pPr marL="342900" lvl="0" indent="-342900">
                <a:spcBef>
                  <a:spcPts val="400"/>
                </a:spcBef>
                <a:spcAft>
                  <a:spcPts val="1200"/>
                </a:spcAft>
                <a:buFont typeface="+mj-lt"/>
                <a:buAutoNum type="alphaLcParenR"/>
              </a:pPr>
              <a:endParaRPr lang="en-GB" sz="1800" dirty="0">
                <a:effectLst/>
                <a:latin typeface="+mj-lt"/>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4C92938E-1902-4C94-82AD-62942332F6D9}"/>
                </a:ext>
              </a:extLst>
            </p:cNvPr>
            <p:cNvSpPr txBox="1"/>
            <p:nvPr/>
          </p:nvSpPr>
          <p:spPr>
            <a:xfrm>
              <a:off x="2927648" y="2054894"/>
              <a:ext cx="3744416" cy="4278094"/>
            </a:xfrm>
            <a:prstGeom prst="rect">
              <a:avLst/>
            </a:prstGeom>
            <a:noFill/>
          </p:spPr>
          <p:txBody>
            <a:bodyPr wrap="square">
              <a:spAutoFit/>
            </a:bodyPr>
            <a:lstStyle/>
            <a:p>
              <a:pPr marL="457200" indent="-457200">
                <a:spcBef>
                  <a:spcPts val="400"/>
                </a:spcBef>
                <a:spcAft>
                  <a:spcPts val="400"/>
                </a:spcAft>
                <a:buFont typeface="+mj-lt"/>
                <a:buAutoNum type="alphaLcParenR" startAt="5"/>
              </a:pPr>
              <a:r>
                <a:rPr lang="en-GB" sz="1800" dirty="0">
                  <a:effectLst/>
                  <a:latin typeface="+mj-lt"/>
                  <a:ea typeface="Calibri" panose="020F0502020204030204" pitchFamily="34" charset="0"/>
                  <a:cs typeface="Times New Roman" panose="02020603050405020304" pitchFamily="18" charset="0"/>
                </a:rPr>
                <a:t>24 = 2</a:t>
              </a:r>
              <a:r>
                <a:rPr lang="en-GB" sz="1800" baseline="30000" dirty="0">
                  <a:effectLst/>
                  <a:latin typeface="+mj-lt"/>
                  <a:ea typeface="Calibri" panose="020F0502020204030204" pitchFamily="34" charset="0"/>
                  <a:cs typeface="Times New Roman" panose="02020603050405020304" pitchFamily="18" charset="0"/>
                </a:rPr>
                <a:t>3</a:t>
              </a:r>
              <a:r>
                <a:rPr lang="en-GB" sz="1800" dirty="0">
                  <a:effectLst/>
                  <a:latin typeface="+mj-lt"/>
                  <a:ea typeface="Calibri" panose="020F0502020204030204" pitchFamily="34" charset="0"/>
                  <a:cs typeface="Times New Roman" panose="02020603050405020304" pitchFamily="18" charset="0"/>
                </a:rPr>
                <a:t> × 3</a:t>
              </a:r>
              <a:br>
                <a:rPr lang="en-GB" sz="1800" dirty="0">
                  <a:effectLst/>
                  <a:latin typeface="+mj-lt"/>
                  <a:ea typeface="Calibri" panose="020F0502020204030204" pitchFamily="34" charset="0"/>
                  <a:cs typeface="Times New Roman" panose="02020603050405020304" pitchFamily="18" charset="0"/>
                </a:rPr>
              </a:br>
              <a:r>
                <a:rPr lang="en-GB" sz="1800" dirty="0">
                  <a:effectLst/>
                  <a:latin typeface="+mj-lt"/>
                  <a:ea typeface="Calibri" panose="020F0502020204030204" pitchFamily="34" charset="0"/>
                  <a:cs typeface="Times New Roman" panose="02020603050405020304" pitchFamily="18" charset="0"/>
                </a:rPr>
                <a:t>105 = 3 × 5 × 7</a:t>
              </a:r>
              <a:br>
                <a:rPr lang="en-GB" sz="1800" dirty="0">
                  <a:effectLst/>
                  <a:latin typeface="+mj-lt"/>
                  <a:ea typeface="Calibri" panose="020F0502020204030204" pitchFamily="34" charset="0"/>
                  <a:cs typeface="Times New Roman" panose="02020603050405020304" pitchFamily="18" charset="0"/>
                </a:rPr>
              </a:br>
              <a:r>
                <a:rPr lang="en-GB" sz="1800" dirty="0">
                  <a:effectLst/>
                  <a:latin typeface="+mj-lt"/>
                  <a:ea typeface="Calibri" panose="020F0502020204030204" pitchFamily="34" charset="0"/>
                  <a:cs typeface="Times New Roman" panose="02020603050405020304" pitchFamily="18" charset="0"/>
                </a:rPr>
                <a:t>22 = 2 × 11</a:t>
              </a:r>
            </a:p>
            <a:p>
              <a:pPr marL="457200" lvl="0" indent="-457200">
                <a:spcBef>
                  <a:spcPts val="400"/>
                </a:spcBef>
                <a:spcAft>
                  <a:spcPts val="400"/>
                </a:spcAft>
                <a:buFont typeface="+mj-lt"/>
                <a:buAutoNum type="alphaLcParenR" startAt="5"/>
              </a:pPr>
              <a:r>
                <a:rPr lang="en-GB" sz="1800" dirty="0">
                  <a:effectLst/>
                  <a:latin typeface="+mj-lt"/>
                  <a:ea typeface="Calibri" panose="020F0502020204030204" pitchFamily="34" charset="0"/>
                  <a:cs typeface="Times New Roman" panose="02020603050405020304" pitchFamily="18" charset="0"/>
                </a:rPr>
                <a:t> </a:t>
              </a:r>
              <a:r>
                <a:rPr lang="en-GB" sz="18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sz="1800" dirty="0">
                  <a:effectLst/>
                  <a:latin typeface="+mj-lt"/>
                  <a:ea typeface="Calibri" panose="020F0502020204030204" pitchFamily="34" charset="0"/>
                  <a:cs typeface="Times New Roman" panose="02020603050405020304" pitchFamily="18" charset="0"/>
                </a:rPr>
                <a:t> = a</a:t>
              </a:r>
              <a:r>
                <a:rPr lang="en-GB" sz="1800" baseline="30000" dirty="0">
                  <a:effectLst/>
                  <a:latin typeface="+mj-lt"/>
                  <a:ea typeface="Calibri" panose="020F0502020204030204" pitchFamily="34" charset="0"/>
                  <a:cs typeface="Times New Roman" panose="02020603050405020304" pitchFamily="18" charset="0"/>
                </a:rPr>
                <a:t>3</a:t>
              </a:r>
              <a:r>
                <a:rPr lang="en-GB" sz="1800" dirty="0">
                  <a:effectLst/>
                  <a:latin typeface="+mj-lt"/>
                  <a:ea typeface="Calibri" panose="020F0502020204030204" pitchFamily="34" charset="0"/>
                  <a:cs typeface="Times New Roman" panose="02020603050405020304" pitchFamily="18" charset="0"/>
                </a:rPr>
                <a:t> × b</a:t>
              </a:r>
              <a:r>
                <a:rPr lang="en-GB" sz="1800" baseline="30000" dirty="0">
                  <a:effectLst/>
                  <a:latin typeface="+mj-lt"/>
                  <a:ea typeface="Calibri" panose="020F0502020204030204" pitchFamily="34" charset="0"/>
                  <a:cs typeface="Times New Roman" panose="02020603050405020304" pitchFamily="18" charset="0"/>
                </a:rPr>
                <a:t>3</a:t>
              </a:r>
              <a:r>
                <a:rPr lang="en-GB" sz="1800" dirty="0">
                  <a:effectLst/>
                  <a:latin typeface="+mj-lt"/>
                  <a:ea typeface="Calibri" panose="020F0502020204030204" pitchFamily="34" charset="0"/>
                  <a:cs typeface="Times New Roman" panose="02020603050405020304" pitchFamily="18" charset="0"/>
                </a:rPr>
                <a:t> × c</a:t>
              </a:r>
              <a:r>
                <a:rPr lang="en-GB" sz="1800" baseline="30000" dirty="0">
                  <a:effectLst/>
                  <a:latin typeface="+mj-lt"/>
                  <a:ea typeface="Calibri" panose="020F0502020204030204" pitchFamily="34" charset="0"/>
                  <a:cs typeface="Times New Roman" panose="02020603050405020304" pitchFamily="18" charset="0"/>
                </a:rPr>
                <a:t>3</a:t>
              </a:r>
              <a:br>
                <a:rPr lang="en-GB" sz="1800" dirty="0">
                  <a:effectLst/>
                  <a:latin typeface="+mj-lt"/>
                  <a:ea typeface="Calibri" panose="020F0502020204030204" pitchFamily="34" charset="0"/>
                  <a:cs typeface="Times New Roman" panose="02020603050405020304" pitchFamily="18" charset="0"/>
                </a:rPr>
              </a:br>
              <a:r>
                <a:rPr lang="en-GB" sz="1800" dirty="0">
                  <a:effectLst/>
                  <a:latin typeface="+mj-lt"/>
                  <a:ea typeface="Calibri" panose="020F0502020204030204" pitchFamily="34" charset="0"/>
                  <a:cs typeface="Times New Roman" panose="02020603050405020304" pitchFamily="18" charset="0"/>
                </a:rPr>
                <a:t> </a:t>
              </a:r>
              <a:r>
                <a:rPr lang="en-GB" sz="1800" i="1" dirty="0">
                  <a:effectLst/>
                  <a:latin typeface="Times New Roman" panose="02020603050405020304" pitchFamily="18" charset="0"/>
                  <a:ea typeface="Calibri" panose="020F0502020204030204" pitchFamily="34" charset="0"/>
                  <a:cs typeface="Times New Roman" panose="02020603050405020304" pitchFamily="18" charset="0"/>
                </a:rPr>
                <a:t>y</a:t>
              </a:r>
              <a:r>
                <a:rPr lang="en-GB" sz="1800" dirty="0">
                  <a:effectLst/>
                  <a:latin typeface="+mj-lt"/>
                  <a:ea typeface="Calibri" panose="020F0502020204030204" pitchFamily="34" charset="0"/>
                  <a:cs typeface="Times New Roman" panose="02020603050405020304" pitchFamily="18" charset="0"/>
                </a:rPr>
                <a:t> = a</a:t>
              </a:r>
              <a:r>
                <a:rPr lang="en-GB" sz="1800" baseline="30000" dirty="0">
                  <a:effectLst/>
                  <a:latin typeface="+mj-lt"/>
                  <a:ea typeface="Calibri" panose="020F0502020204030204" pitchFamily="34" charset="0"/>
                  <a:cs typeface="Times New Roman" panose="02020603050405020304" pitchFamily="18" charset="0"/>
                </a:rPr>
                <a:t>4</a:t>
              </a:r>
              <a:r>
                <a:rPr lang="en-GB" sz="1800" dirty="0">
                  <a:effectLst/>
                  <a:latin typeface="+mj-lt"/>
                  <a:ea typeface="Calibri" panose="020F0502020204030204" pitchFamily="34" charset="0"/>
                  <a:cs typeface="Times New Roman" panose="02020603050405020304" pitchFamily="18" charset="0"/>
                </a:rPr>
                <a:t> × b</a:t>
              </a:r>
              <a:r>
                <a:rPr lang="en-GB" sz="1800" baseline="30000" dirty="0">
                  <a:effectLst/>
                  <a:latin typeface="+mj-lt"/>
                  <a:ea typeface="Calibri" panose="020F0502020204030204" pitchFamily="34" charset="0"/>
                  <a:cs typeface="Times New Roman" panose="02020603050405020304" pitchFamily="18" charset="0"/>
                </a:rPr>
                <a:t>3</a:t>
              </a:r>
              <a:r>
                <a:rPr lang="en-GB" sz="1800" dirty="0">
                  <a:effectLst/>
                  <a:latin typeface="+mj-lt"/>
                  <a:ea typeface="Calibri" panose="020F0502020204030204" pitchFamily="34" charset="0"/>
                  <a:cs typeface="Times New Roman" panose="02020603050405020304" pitchFamily="18" charset="0"/>
                </a:rPr>
                <a:t> × c</a:t>
              </a:r>
              <a:br>
                <a:rPr lang="en-GB" sz="1800" dirty="0">
                  <a:effectLst/>
                  <a:latin typeface="+mj-lt"/>
                  <a:ea typeface="Calibri" panose="020F0502020204030204" pitchFamily="34" charset="0"/>
                  <a:cs typeface="Times New Roman" panose="02020603050405020304" pitchFamily="18" charset="0"/>
                </a:rPr>
              </a:br>
              <a:r>
                <a:rPr lang="en-GB" sz="1800" dirty="0">
                  <a:effectLst/>
                  <a:latin typeface="+mj-lt"/>
                  <a:ea typeface="Calibri" panose="020F0502020204030204" pitchFamily="34" charset="0"/>
                  <a:cs typeface="Times New Roman" panose="02020603050405020304" pitchFamily="18" charset="0"/>
                </a:rPr>
                <a:t> </a:t>
              </a:r>
              <a:r>
                <a:rPr lang="en-GB" sz="1800" i="1" dirty="0">
                  <a:effectLst/>
                  <a:latin typeface="Times New Roman" panose="02020603050405020304" pitchFamily="18" charset="0"/>
                  <a:ea typeface="Calibri" panose="020F0502020204030204" pitchFamily="34" charset="0"/>
                  <a:cs typeface="Times New Roman" panose="02020603050405020304" pitchFamily="18" charset="0"/>
                </a:rPr>
                <a:t>z</a:t>
              </a:r>
              <a:r>
                <a:rPr lang="en-GB" sz="1800" dirty="0">
                  <a:effectLst/>
                  <a:latin typeface="+mj-lt"/>
                  <a:ea typeface="Calibri" panose="020F0502020204030204" pitchFamily="34" charset="0"/>
                  <a:cs typeface="Times New Roman" panose="02020603050405020304" pitchFamily="18" charset="0"/>
                </a:rPr>
                <a:t> = a</a:t>
              </a:r>
              <a:r>
                <a:rPr lang="en-GB" sz="1800" baseline="30000" dirty="0">
                  <a:effectLst/>
                  <a:latin typeface="+mj-lt"/>
                  <a:ea typeface="Calibri" panose="020F0502020204030204" pitchFamily="34" charset="0"/>
                  <a:cs typeface="Times New Roman" panose="02020603050405020304" pitchFamily="18" charset="0"/>
                </a:rPr>
                <a:t>2</a:t>
              </a:r>
              <a:r>
                <a:rPr lang="en-GB" sz="1800" dirty="0">
                  <a:effectLst/>
                  <a:latin typeface="+mj-lt"/>
                  <a:ea typeface="Calibri" panose="020F0502020204030204" pitchFamily="34" charset="0"/>
                  <a:cs typeface="Times New Roman" panose="02020603050405020304" pitchFamily="18" charset="0"/>
                </a:rPr>
                <a:t> × b</a:t>
              </a:r>
              <a:r>
                <a:rPr lang="en-GB" sz="1800" baseline="30000" dirty="0">
                  <a:effectLst/>
                  <a:latin typeface="+mj-lt"/>
                  <a:ea typeface="Calibri" panose="020F0502020204030204" pitchFamily="34" charset="0"/>
                  <a:cs typeface="Times New Roman" panose="02020603050405020304" pitchFamily="18" charset="0"/>
                </a:rPr>
                <a:t>2</a:t>
              </a:r>
              <a:r>
                <a:rPr lang="en-GB" sz="1800" dirty="0">
                  <a:effectLst/>
                  <a:latin typeface="+mj-lt"/>
                  <a:ea typeface="Calibri" panose="020F0502020204030204" pitchFamily="34" charset="0"/>
                  <a:cs typeface="Times New Roman" panose="02020603050405020304" pitchFamily="18" charset="0"/>
                </a:rPr>
                <a:t> × c</a:t>
              </a:r>
              <a:r>
                <a:rPr lang="en-GB" sz="1800" baseline="30000" dirty="0">
                  <a:effectLst/>
                  <a:latin typeface="+mj-lt"/>
                  <a:ea typeface="Calibri" panose="020F0502020204030204" pitchFamily="34" charset="0"/>
                  <a:cs typeface="Times New Roman" panose="02020603050405020304" pitchFamily="18" charset="0"/>
                </a:rPr>
                <a:t>2</a:t>
              </a:r>
              <a:br>
                <a:rPr lang="en-GB" sz="1800" dirty="0">
                  <a:effectLst/>
                  <a:latin typeface="+mj-lt"/>
                  <a:ea typeface="Calibri" panose="020F0502020204030204" pitchFamily="34" charset="0"/>
                  <a:cs typeface="Times New Roman" panose="02020603050405020304" pitchFamily="18" charset="0"/>
                </a:rPr>
              </a:br>
              <a:r>
                <a:rPr lang="en-GB" sz="1800" dirty="0">
                  <a:effectLst/>
                  <a:latin typeface="+mj-lt"/>
                  <a:ea typeface="Calibri" panose="020F0502020204030204" pitchFamily="34" charset="0"/>
                  <a:cs typeface="Times New Roman" panose="02020603050405020304" pitchFamily="18" charset="0"/>
                </a:rPr>
                <a:t>where a, b and c are prime</a:t>
              </a:r>
            </a:p>
            <a:p>
              <a:pPr marL="457200" indent="-457200">
                <a:spcBef>
                  <a:spcPts val="400"/>
                </a:spcBef>
                <a:spcAft>
                  <a:spcPts val="400"/>
                </a:spcAft>
                <a:buFont typeface="+mj-lt"/>
                <a:buAutoNum type="alphaLcParenR" startAt="5"/>
              </a:pPr>
              <a:r>
                <a:rPr lang="en-GB" sz="1800" dirty="0">
                  <a:latin typeface="+mj-lt"/>
                  <a:cs typeface="Times New Roman" panose="02020603050405020304" pitchFamily="18" charset="0"/>
                </a:rPr>
                <a:t> </a:t>
              </a:r>
              <a:r>
                <a:rPr lang="en-GB" sz="1800" i="1" dirty="0">
                  <a:latin typeface="Times New Roman" panose="02020603050405020304" pitchFamily="18" charset="0"/>
                  <a:cs typeface="Times New Roman" panose="02020603050405020304" pitchFamily="18" charset="0"/>
                </a:rPr>
                <a:t>x</a:t>
              </a:r>
              <a:r>
                <a:rPr lang="en-GB" sz="1800" dirty="0">
                  <a:latin typeface="+mj-lt"/>
                  <a:cs typeface="Times New Roman" panose="02020603050405020304" pitchFamily="18" charset="0"/>
                </a:rPr>
                <a:t> = a</a:t>
              </a:r>
              <a:r>
                <a:rPr lang="en-GB" sz="1800" baseline="30000" dirty="0">
                  <a:latin typeface="+mj-lt"/>
                  <a:cs typeface="Times New Roman" panose="02020603050405020304" pitchFamily="18" charset="0"/>
                </a:rPr>
                <a:t>3</a:t>
              </a:r>
              <a:r>
                <a:rPr lang="en-GB" sz="1800" dirty="0">
                  <a:latin typeface="+mj-lt"/>
                  <a:cs typeface="Times New Roman" panose="02020603050405020304" pitchFamily="18" charset="0"/>
                </a:rPr>
                <a:t> × b</a:t>
              </a:r>
              <a:r>
                <a:rPr lang="en-GB" sz="1800" baseline="30000" dirty="0">
                  <a:latin typeface="+mj-lt"/>
                  <a:cs typeface="Times New Roman" panose="02020603050405020304" pitchFamily="18" charset="0"/>
                </a:rPr>
                <a:t>3</a:t>
              </a:r>
              <a:r>
                <a:rPr lang="en-GB" sz="1800" dirty="0">
                  <a:latin typeface="+mj-lt"/>
                  <a:cs typeface="Times New Roman" panose="02020603050405020304" pitchFamily="18" charset="0"/>
                </a:rPr>
                <a:t> × c</a:t>
              </a:r>
              <a:r>
                <a:rPr lang="en-GB" sz="1800" baseline="30000" dirty="0">
                  <a:latin typeface="+mj-lt"/>
                  <a:cs typeface="Times New Roman" panose="02020603050405020304" pitchFamily="18" charset="0"/>
                </a:rPr>
                <a:t>3</a:t>
              </a:r>
              <a:br>
                <a:rPr lang="en-GB" sz="1800" dirty="0">
                  <a:latin typeface="+mj-lt"/>
                  <a:cs typeface="Times New Roman" panose="02020603050405020304" pitchFamily="18" charset="0"/>
                </a:rPr>
              </a:br>
              <a:r>
                <a:rPr lang="en-GB" sz="1800" dirty="0">
                  <a:latin typeface="+mj-lt"/>
                  <a:cs typeface="Times New Roman" panose="02020603050405020304" pitchFamily="18" charset="0"/>
                </a:rPr>
                <a:t> </a:t>
              </a:r>
              <a:r>
                <a:rPr lang="en-GB" sz="1800" i="1" dirty="0">
                  <a:latin typeface="Times New Roman" panose="02020603050405020304" pitchFamily="18" charset="0"/>
                  <a:cs typeface="Times New Roman" panose="02020603050405020304" pitchFamily="18" charset="0"/>
                </a:rPr>
                <a:t>y</a:t>
              </a:r>
              <a:r>
                <a:rPr lang="en-GB" sz="1800" dirty="0">
                  <a:latin typeface="+mj-lt"/>
                  <a:cs typeface="Times New Roman" panose="02020603050405020304" pitchFamily="18" charset="0"/>
                </a:rPr>
                <a:t> = a</a:t>
              </a:r>
              <a:r>
                <a:rPr lang="en-GB" sz="1800" baseline="30000" dirty="0">
                  <a:latin typeface="+mj-lt"/>
                  <a:cs typeface="Times New Roman" panose="02020603050405020304" pitchFamily="18" charset="0"/>
                </a:rPr>
                <a:t>4</a:t>
              </a:r>
              <a:r>
                <a:rPr lang="en-GB" sz="1800" dirty="0">
                  <a:latin typeface="+mj-lt"/>
                  <a:cs typeface="Times New Roman" panose="02020603050405020304" pitchFamily="18" charset="0"/>
                </a:rPr>
                <a:t> × b</a:t>
              </a:r>
              <a:r>
                <a:rPr lang="en-GB" sz="1800" baseline="30000" dirty="0">
                  <a:latin typeface="+mj-lt"/>
                  <a:cs typeface="Times New Roman" panose="02020603050405020304" pitchFamily="18" charset="0"/>
                </a:rPr>
                <a:t>3</a:t>
              </a:r>
              <a:r>
                <a:rPr lang="en-GB" sz="1800" dirty="0">
                  <a:latin typeface="+mj-lt"/>
                  <a:cs typeface="Times New Roman" panose="02020603050405020304" pitchFamily="18" charset="0"/>
                </a:rPr>
                <a:t> × c</a:t>
              </a:r>
              <a:br>
                <a:rPr lang="en-GB" sz="1800" dirty="0">
                  <a:latin typeface="+mj-lt"/>
                  <a:cs typeface="Times New Roman" panose="02020603050405020304" pitchFamily="18" charset="0"/>
                </a:rPr>
              </a:br>
              <a:r>
                <a:rPr lang="en-GB" sz="1800" dirty="0">
                  <a:latin typeface="+mj-lt"/>
                  <a:cs typeface="Times New Roman" panose="02020603050405020304" pitchFamily="18" charset="0"/>
                </a:rPr>
                <a:t> </a:t>
              </a:r>
              <a:r>
                <a:rPr lang="en-GB" sz="1800" i="1" dirty="0">
                  <a:latin typeface="Times New Roman" panose="02020603050405020304" pitchFamily="18" charset="0"/>
                  <a:cs typeface="Times New Roman" panose="02020603050405020304" pitchFamily="18" charset="0"/>
                </a:rPr>
                <a:t>z</a:t>
              </a:r>
              <a:r>
                <a:rPr lang="en-GB" sz="1800" dirty="0">
                  <a:latin typeface="+mj-lt"/>
                  <a:cs typeface="Times New Roman" panose="02020603050405020304" pitchFamily="18" charset="0"/>
                </a:rPr>
                <a:t> = a</a:t>
              </a:r>
              <a:r>
                <a:rPr lang="en-GB" sz="1800" baseline="30000" dirty="0">
                  <a:latin typeface="+mj-lt"/>
                  <a:cs typeface="Times New Roman" panose="02020603050405020304" pitchFamily="18" charset="0"/>
                </a:rPr>
                <a:t>2</a:t>
              </a:r>
              <a:r>
                <a:rPr lang="en-GB" sz="1800" dirty="0">
                  <a:latin typeface="+mj-lt"/>
                  <a:cs typeface="Times New Roman" panose="02020603050405020304" pitchFamily="18" charset="0"/>
                </a:rPr>
                <a:t> × b</a:t>
              </a:r>
              <a:r>
                <a:rPr lang="en-GB" sz="1800" baseline="30000" dirty="0">
                  <a:latin typeface="+mj-lt"/>
                  <a:cs typeface="Times New Roman" panose="02020603050405020304" pitchFamily="18" charset="0"/>
                </a:rPr>
                <a:t>2</a:t>
              </a:r>
              <a:r>
                <a:rPr lang="en-GB" sz="1800" dirty="0">
                  <a:latin typeface="+mj-lt"/>
                  <a:cs typeface="Times New Roman" panose="02020603050405020304" pitchFamily="18" charset="0"/>
                </a:rPr>
                <a:t> × c</a:t>
              </a:r>
              <a:r>
                <a:rPr lang="en-GB" sz="1800" baseline="30000" dirty="0">
                  <a:latin typeface="+mj-lt"/>
                  <a:cs typeface="Times New Roman" panose="02020603050405020304" pitchFamily="18" charset="0"/>
                </a:rPr>
                <a:t>2</a:t>
              </a:r>
              <a:br>
                <a:rPr lang="en-GB" sz="1800" dirty="0">
                  <a:latin typeface="+mj-lt"/>
                  <a:cs typeface="Times New Roman" panose="02020603050405020304" pitchFamily="18" charset="0"/>
                </a:rPr>
              </a:br>
              <a:r>
                <a:rPr lang="en-GB" sz="1800" dirty="0">
                  <a:latin typeface="+mj-lt"/>
                  <a:cs typeface="Times New Roman" panose="02020603050405020304" pitchFamily="18" charset="0"/>
                </a:rPr>
                <a:t>where a, b and c are integers (i.e. may be prime or not prime)</a:t>
              </a:r>
            </a:p>
            <a:p>
              <a:pPr lvl="0">
                <a:spcBef>
                  <a:spcPts val="400"/>
                </a:spcBef>
                <a:spcAft>
                  <a:spcPts val="400"/>
                </a:spcAft>
                <a:buNone/>
              </a:pPr>
              <a:endParaRPr lang="en-GB" sz="1800" dirty="0">
                <a:effectLst/>
                <a:latin typeface="+mj-lt"/>
                <a:ea typeface="Calibri" panose="020F0502020204030204" pitchFamily="34" charset="0"/>
                <a:cs typeface="Times New Roman" panose="02020603050405020304" pitchFamily="18" charset="0"/>
              </a:endParaRPr>
            </a:p>
          </p:txBody>
        </p:sp>
      </p:grpSp>
      <p:sp>
        <p:nvSpPr>
          <p:cNvPr id="11" name="Title 1">
            <a:extLst>
              <a:ext uri="{FF2B5EF4-FFF2-40B4-BE49-F238E27FC236}">
                <a16:creationId xmlns:a16="http://schemas.microsoft.com/office/drawing/2014/main" id="{81A4CB83-92FE-4195-BB1E-36519F1696BB}"/>
              </a:ext>
            </a:extLst>
          </p:cNvPr>
          <p:cNvSpPr>
            <a:spLocks noGrp="1"/>
          </p:cNvSpPr>
          <p:nvPr>
            <p:ph type="title"/>
          </p:nvPr>
        </p:nvSpPr>
        <p:spPr>
          <a:xfrm>
            <a:off x="116849" y="443915"/>
            <a:ext cx="10593151" cy="426170"/>
          </a:xfrm>
        </p:spPr>
        <p:txBody>
          <a:bodyPr>
            <a:normAutofit fontScale="90000"/>
          </a:bodyPr>
          <a:lstStyle/>
          <a:p>
            <a:r>
              <a:rPr lang="en-GB" sz="2000" b="1" dirty="0"/>
              <a:t>Find the highest common factor of a set of numbers when they have been written as the product of their prime factors in simplified form</a:t>
            </a:r>
            <a:endParaRPr lang="en-GB" b="1" dirty="0"/>
          </a:p>
        </p:txBody>
      </p:sp>
    </p:spTree>
    <p:custDataLst>
      <p:tags r:id="rId1"/>
    </p:custDataLst>
    <p:extLst>
      <p:ext uri="{BB962C8B-B14F-4D97-AF65-F5344CB8AC3E}">
        <p14:creationId xmlns:p14="http://schemas.microsoft.com/office/powerpoint/2010/main" val="18528832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fontScale="90000"/>
          </a:bodyPr>
          <a:lstStyle/>
          <a:p>
            <a:r>
              <a:rPr lang="en-GB" sz="2000" b="1" dirty="0"/>
              <a:t>Find the highest common factor of a pair of numbers when their prime factors are shown in a Venn diagram</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5a &amp; b</a:t>
            </a:r>
            <a:endParaRPr lang="en-GB" dirty="0"/>
          </a:p>
        </p:txBody>
      </p:sp>
      <p:graphicFrame>
        <p:nvGraphicFramePr>
          <p:cNvPr id="11" name="Table 11">
            <a:extLst>
              <a:ext uri="{FF2B5EF4-FFF2-40B4-BE49-F238E27FC236}">
                <a16:creationId xmlns:a16="http://schemas.microsoft.com/office/drawing/2014/main" id="{2A3A1542-2846-4B48-8396-2B356153D6DE}"/>
              </a:ext>
            </a:extLst>
          </p:cNvPr>
          <p:cNvGraphicFramePr>
            <a:graphicFrameLocks noGrp="1"/>
          </p:cNvGraphicFramePr>
          <p:nvPr>
            <p:extLst>
              <p:ext uri="{D42A27DB-BD31-4B8C-83A1-F6EECF244321}">
                <p14:modId xmlns:p14="http://schemas.microsoft.com/office/powerpoint/2010/main" val="1989329610"/>
              </p:ext>
            </p:extLst>
          </p:nvPr>
        </p:nvGraphicFramePr>
        <p:xfrm>
          <a:off x="5129279" y="1484784"/>
          <a:ext cx="6936930" cy="4226560"/>
        </p:xfrm>
        <a:graphic>
          <a:graphicData uri="http://schemas.openxmlformats.org/drawingml/2006/table">
            <a:tbl>
              <a:tblPr firstRow="1" bandRow="1">
                <a:tableStyleId>{5940675A-B579-460E-94D1-54222C63F5DA}</a:tableStyleId>
              </a:tblPr>
              <a:tblGrid>
                <a:gridCol w="488267">
                  <a:extLst>
                    <a:ext uri="{9D8B030D-6E8A-4147-A177-3AD203B41FA5}">
                      <a16:colId xmlns:a16="http://schemas.microsoft.com/office/drawing/2014/main" val="323205129"/>
                    </a:ext>
                  </a:extLst>
                </a:gridCol>
                <a:gridCol w="563385">
                  <a:extLst>
                    <a:ext uri="{9D8B030D-6E8A-4147-A177-3AD203B41FA5}">
                      <a16:colId xmlns:a16="http://schemas.microsoft.com/office/drawing/2014/main" val="4292100601"/>
                    </a:ext>
                  </a:extLst>
                </a:gridCol>
                <a:gridCol w="5885278">
                  <a:extLst>
                    <a:ext uri="{9D8B030D-6E8A-4147-A177-3AD203B41FA5}">
                      <a16:colId xmlns:a16="http://schemas.microsoft.com/office/drawing/2014/main" val="1674323706"/>
                    </a:ext>
                  </a:extLst>
                </a:gridCol>
              </a:tblGrid>
              <a:tr h="370840">
                <a:tc>
                  <a:txBody>
                    <a:bodyPr/>
                    <a:lstStyle/>
                    <a:p>
                      <a:r>
                        <a:rPr lang="en-GB" sz="2400" i="0" dirty="0">
                          <a:solidFill>
                            <a:srgbClr val="00628C"/>
                          </a:solidFill>
                        </a:rPr>
                        <a:t>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2400" i="0" dirty="0">
                          <a:solidFill>
                            <a:srgbClr val="00628C"/>
                          </a:solidFill>
                        </a:rPr>
                        <a:t>(</a:t>
                      </a:r>
                      <a:r>
                        <a:rPr lang="en-GB" sz="2400" i="0" dirty="0" err="1">
                          <a:solidFill>
                            <a:srgbClr val="00628C"/>
                          </a:solidFill>
                        </a:rPr>
                        <a:t>i</a:t>
                      </a:r>
                      <a:r>
                        <a:rPr lang="en-GB" sz="2400" i="0" dirty="0">
                          <a:solidFill>
                            <a:srgbClr val="00628C"/>
                          </a:solidFill>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2400" i="0" dirty="0">
                          <a:effectLst/>
                          <a:latin typeface="+mj-lt"/>
                          <a:ea typeface="Calibri" panose="020F0502020204030204" pitchFamily="34" charset="0"/>
                          <a:cs typeface="Times New Roman" panose="02020603050405020304" pitchFamily="18" charset="0"/>
                        </a:rPr>
                        <a:t>Use the Venn diagram to write 1</a:t>
                      </a:r>
                      <a:r>
                        <a:rPr lang="en-GB" sz="2400" i="0" baseline="30000" dirty="0">
                          <a:effectLst/>
                          <a:latin typeface="+mj-lt"/>
                          <a:ea typeface="Calibri" panose="020F0502020204030204" pitchFamily="34" charset="0"/>
                          <a:cs typeface="Times New Roman" panose="02020603050405020304" pitchFamily="18" charset="0"/>
                        </a:rPr>
                        <a:t> </a:t>
                      </a:r>
                      <a:r>
                        <a:rPr lang="en-GB" sz="2400" i="0" dirty="0">
                          <a:effectLst/>
                          <a:latin typeface="+mj-lt"/>
                          <a:ea typeface="Calibri" panose="020F0502020204030204" pitchFamily="34" charset="0"/>
                          <a:cs typeface="Times New Roman" panose="02020603050405020304" pitchFamily="18" charset="0"/>
                        </a:rPr>
                        <a:t>008 and 32</a:t>
                      </a:r>
                      <a:r>
                        <a:rPr lang="en-GB" sz="2400" i="0" baseline="30000" dirty="0">
                          <a:effectLst/>
                          <a:latin typeface="+mj-lt"/>
                          <a:ea typeface="Calibri" panose="020F0502020204030204" pitchFamily="34" charset="0"/>
                          <a:cs typeface="Times New Roman" panose="02020603050405020304" pitchFamily="18" charset="0"/>
                        </a:rPr>
                        <a:t> </a:t>
                      </a:r>
                      <a:r>
                        <a:rPr lang="en-GB" sz="2400" i="0" dirty="0">
                          <a:effectLst/>
                          <a:latin typeface="+mj-lt"/>
                          <a:ea typeface="Calibri" panose="020F0502020204030204" pitchFamily="34" charset="0"/>
                          <a:cs typeface="Times New Roman" panose="02020603050405020304" pitchFamily="18" charset="0"/>
                        </a:rPr>
                        <a:t>340 as products of their prime factors. </a:t>
                      </a:r>
                      <a:endParaRPr lang="en-GB" sz="2400" i="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34256220"/>
                  </a:ext>
                </a:extLst>
              </a:tr>
              <a:tr h="370840">
                <a:tc>
                  <a:txBody>
                    <a:bodyPr/>
                    <a:lstStyle/>
                    <a:p>
                      <a:endParaRPr lang="en-GB" sz="2400" i="0" dirty="0">
                        <a:solidFill>
                          <a:srgbClr val="00628C"/>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2400" i="0" dirty="0">
                          <a:solidFill>
                            <a:srgbClr val="00628C"/>
                          </a:solidFill>
                        </a:rPr>
                        <a:t>(ii)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i="0" dirty="0">
                          <a:effectLst/>
                          <a:latin typeface="+mj-lt"/>
                          <a:ea typeface="Calibri" panose="020F0502020204030204" pitchFamily="34" charset="0"/>
                          <a:cs typeface="Times New Roman" panose="02020603050405020304" pitchFamily="18" charset="0"/>
                        </a:rPr>
                        <a:t>Use the Venn diagram to find the highest common factor of 1</a:t>
                      </a:r>
                      <a:r>
                        <a:rPr lang="en-GB" sz="2400" i="0" baseline="30000" dirty="0">
                          <a:effectLst/>
                          <a:latin typeface="+mj-lt"/>
                          <a:ea typeface="Calibri" panose="020F0502020204030204" pitchFamily="34" charset="0"/>
                          <a:cs typeface="Times New Roman" panose="02020603050405020304" pitchFamily="18" charset="0"/>
                        </a:rPr>
                        <a:t> </a:t>
                      </a:r>
                      <a:r>
                        <a:rPr lang="en-GB" sz="2400" i="0" dirty="0">
                          <a:effectLst/>
                          <a:latin typeface="+mj-lt"/>
                          <a:ea typeface="Calibri" panose="020F0502020204030204" pitchFamily="34" charset="0"/>
                          <a:cs typeface="Times New Roman" panose="02020603050405020304" pitchFamily="18" charset="0"/>
                        </a:rPr>
                        <a:t>008 and 32</a:t>
                      </a:r>
                      <a:r>
                        <a:rPr lang="en-GB" sz="2400" i="0" baseline="30000" dirty="0">
                          <a:effectLst/>
                          <a:latin typeface="+mj-lt"/>
                          <a:ea typeface="Calibri" panose="020F0502020204030204" pitchFamily="34" charset="0"/>
                          <a:cs typeface="Times New Roman" panose="02020603050405020304" pitchFamily="18" charset="0"/>
                        </a:rPr>
                        <a:t> </a:t>
                      </a:r>
                      <a:r>
                        <a:rPr lang="en-GB" sz="2400" i="0" dirty="0">
                          <a:effectLst/>
                          <a:latin typeface="+mj-lt"/>
                          <a:ea typeface="Calibri" panose="020F0502020204030204" pitchFamily="34" charset="0"/>
                          <a:cs typeface="Times New Roman" panose="02020603050405020304" pitchFamily="18" charset="0"/>
                        </a:rPr>
                        <a:t>340.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98450908"/>
                  </a:ext>
                </a:extLst>
              </a:tr>
              <a:tr h="370840">
                <a:tc>
                  <a:txBody>
                    <a:bodyPr/>
                    <a:lstStyle/>
                    <a:p>
                      <a:r>
                        <a:rPr lang="en-GB" sz="2400" i="0" dirty="0">
                          <a:solidFill>
                            <a:srgbClr val="00628C"/>
                          </a:solidFill>
                        </a:rPr>
                        <a:t>b)</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2400" i="0" dirty="0">
                          <a:solidFill>
                            <a:srgbClr val="00628C"/>
                          </a:solidFill>
                        </a:rPr>
                        <a:t>(</a:t>
                      </a:r>
                      <a:r>
                        <a:rPr lang="en-GB" sz="2400" i="0" dirty="0" err="1">
                          <a:solidFill>
                            <a:srgbClr val="00628C"/>
                          </a:solidFill>
                        </a:rPr>
                        <a:t>i</a:t>
                      </a:r>
                      <a:r>
                        <a:rPr lang="en-GB" sz="2400" i="0" dirty="0">
                          <a:solidFill>
                            <a:srgbClr val="00628C"/>
                          </a:solidFill>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Bef>
                          <a:spcPts val="400"/>
                        </a:spcBef>
                        <a:spcAft>
                          <a:spcPts val="400"/>
                        </a:spcAft>
                        <a:buNone/>
                      </a:pPr>
                      <a:r>
                        <a:rPr lang="en-GB" sz="2400" i="0" dirty="0">
                          <a:effectLst/>
                          <a:latin typeface="+mj-lt"/>
                          <a:ea typeface="Calibri" panose="020F0502020204030204" pitchFamily="34" charset="0"/>
                          <a:cs typeface="Times New Roman" panose="02020603050405020304" pitchFamily="18" charset="0"/>
                        </a:rPr>
                        <a:t>1</a:t>
                      </a:r>
                      <a:r>
                        <a:rPr lang="en-GB" sz="2400" i="0" baseline="30000" dirty="0">
                          <a:effectLst/>
                          <a:latin typeface="+mj-lt"/>
                          <a:ea typeface="Calibri" panose="020F0502020204030204" pitchFamily="34" charset="0"/>
                          <a:cs typeface="Times New Roman" panose="02020603050405020304" pitchFamily="18" charset="0"/>
                        </a:rPr>
                        <a:t> </a:t>
                      </a:r>
                      <a:r>
                        <a:rPr lang="en-GB" sz="2400" i="0" dirty="0">
                          <a:effectLst/>
                          <a:latin typeface="+mj-lt"/>
                          <a:ea typeface="Calibri" panose="020F0502020204030204" pitchFamily="34" charset="0"/>
                          <a:cs typeface="Times New Roman" panose="02020603050405020304" pitchFamily="18" charset="0"/>
                        </a:rPr>
                        <a:t>575 = 3</a:t>
                      </a:r>
                      <a:r>
                        <a:rPr lang="en-GB" sz="2400" i="0" baseline="30000" dirty="0">
                          <a:effectLst/>
                          <a:latin typeface="+mj-lt"/>
                          <a:ea typeface="Calibri" panose="020F0502020204030204" pitchFamily="34" charset="0"/>
                          <a:cs typeface="Times New Roman" panose="02020603050405020304" pitchFamily="18" charset="0"/>
                        </a:rPr>
                        <a:t>2</a:t>
                      </a:r>
                      <a:r>
                        <a:rPr lang="en-GB" sz="2400" i="0" dirty="0">
                          <a:effectLst/>
                          <a:latin typeface="+mj-lt"/>
                          <a:ea typeface="Calibri" panose="020F0502020204030204" pitchFamily="34" charset="0"/>
                          <a:cs typeface="Times New Roman" panose="02020603050405020304" pitchFamily="18" charset="0"/>
                        </a:rPr>
                        <a:t> × 5</a:t>
                      </a:r>
                      <a:r>
                        <a:rPr lang="en-GB" sz="2400" i="0" baseline="30000" dirty="0">
                          <a:effectLst/>
                          <a:latin typeface="+mj-lt"/>
                          <a:ea typeface="Calibri" panose="020F0502020204030204" pitchFamily="34" charset="0"/>
                          <a:cs typeface="Times New Roman" panose="02020603050405020304" pitchFamily="18" charset="0"/>
                        </a:rPr>
                        <a:t>2</a:t>
                      </a:r>
                      <a:r>
                        <a:rPr lang="en-GB" sz="2400" i="0" dirty="0">
                          <a:effectLst/>
                          <a:latin typeface="+mj-lt"/>
                          <a:ea typeface="Calibri" panose="020F0502020204030204" pitchFamily="34" charset="0"/>
                          <a:cs typeface="Times New Roman" panose="02020603050405020304" pitchFamily="18" charset="0"/>
                        </a:rPr>
                        <a:t> × 7</a:t>
                      </a:r>
                    </a:p>
                    <a:p>
                      <a:pPr>
                        <a:spcBef>
                          <a:spcPts val="400"/>
                        </a:spcBef>
                        <a:spcAft>
                          <a:spcPts val="400"/>
                        </a:spcAft>
                        <a:buNone/>
                      </a:pPr>
                      <a:r>
                        <a:rPr lang="en-GB" sz="2400" i="0" dirty="0">
                          <a:effectLst/>
                          <a:latin typeface="+mj-lt"/>
                          <a:ea typeface="Calibri" panose="020F0502020204030204" pitchFamily="34" charset="0"/>
                          <a:cs typeface="Times New Roman" panose="02020603050405020304" pitchFamily="18" charset="0"/>
                        </a:rPr>
                        <a:t>2</a:t>
                      </a:r>
                      <a:r>
                        <a:rPr lang="en-GB" sz="2400" i="0" baseline="30000" dirty="0">
                          <a:effectLst/>
                          <a:latin typeface="+mj-lt"/>
                          <a:ea typeface="Calibri" panose="020F0502020204030204" pitchFamily="34" charset="0"/>
                          <a:cs typeface="Times New Roman" panose="02020603050405020304" pitchFamily="18" charset="0"/>
                        </a:rPr>
                        <a:t> </a:t>
                      </a:r>
                      <a:r>
                        <a:rPr lang="en-GB" sz="2400" i="0" dirty="0">
                          <a:effectLst/>
                          <a:latin typeface="+mj-lt"/>
                          <a:ea typeface="Calibri" panose="020F0502020204030204" pitchFamily="34" charset="0"/>
                          <a:cs typeface="Times New Roman" panose="02020603050405020304" pitchFamily="18" charset="0"/>
                        </a:rPr>
                        <a:t>310 = 2 × 3 × 5 × 7 × 11</a:t>
                      </a:r>
                    </a:p>
                    <a:p>
                      <a:pPr>
                        <a:spcBef>
                          <a:spcPts val="400"/>
                        </a:spcBef>
                        <a:spcAft>
                          <a:spcPts val="400"/>
                        </a:spcAft>
                        <a:buNone/>
                      </a:pPr>
                      <a:r>
                        <a:rPr lang="en-GB" sz="2400" i="0" dirty="0">
                          <a:effectLst/>
                          <a:latin typeface="+mj-lt"/>
                          <a:ea typeface="Calibri" panose="020F0502020204030204" pitchFamily="34" charset="0"/>
                          <a:cs typeface="Times New Roman" panose="02020603050405020304" pitchFamily="18" charset="0"/>
                        </a:rPr>
                        <a:t>Show the prime factors of 1</a:t>
                      </a:r>
                      <a:r>
                        <a:rPr lang="en-GB" sz="2400" i="0" baseline="30000" dirty="0">
                          <a:effectLst/>
                          <a:latin typeface="+mj-lt"/>
                          <a:ea typeface="Calibri" panose="020F0502020204030204" pitchFamily="34" charset="0"/>
                          <a:cs typeface="Times New Roman" panose="02020603050405020304" pitchFamily="18" charset="0"/>
                        </a:rPr>
                        <a:t> </a:t>
                      </a:r>
                      <a:r>
                        <a:rPr lang="en-GB" sz="2400" i="0" dirty="0">
                          <a:effectLst/>
                          <a:latin typeface="+mj-lt"/>
                          <a:ea typeface="Calibri" panose="020F0502020204030204" pitchFamily="34" charset="0"/>
                          <a:cs typeface="Times New Roman" panose="02020603050405020304" pitchFamily="18" charset="0"/>
                        </a:rPr>
                        <a:t>575 and 2</a:t>
                      </a:r>
                      <a:r>
                        <a:rPr lang="en-GB" sz="2400" i="0" baseline="30000" dirty="0">
                          <a:effectLst/>
                          <a:latin typeface="+mj-lt"/>
                          <a:ea typeface="Calibri" panose="020F0502020204030204" pitchFamily="34" charset="0"/>
                          <a:cs typeface="Times New Roman" panose="02020603050405020304" pitchFamily="18" charset="0"/>
                        </a:rPr>
                        <a:t> </a:t>
                      </a:r>
                      <a:r>
                        <a:rPr lang="en-GB" sz="2400" i="0" dirty="0">
                          <a:effectLst/>
                          <a:latin typeface="+mj-lt"/>
                          <a:ea typeface="Calibri" panose="020F0502020204030204" pitchFamily="34" charset="0"/>
                          <a:cs typeface="Times New Roman" panose="02020603050405020304" pitchFamily="18" charset="0"/>
                        </a:rPr>
                        <a:t>310 in a Venn diagram.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35163644"/>
                  </a:ext>
                </a:extLst>
              </a:tr>
              <a:tr h="370840">
                <a:tc>
                  <a:txBody>
                    <a:bodyPr/>
                    <a:lstStyle/>
                    <a:p>
                      <a:endParaRPr lang="en-GB" sz="2400" i="0" dirty="0">
                        <a:solidFill>
                          <a:srgbClr val="00628C"/>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2400" i="0" dirty="0">
                          <a:solidFill>
                            <a:srgbClr val="00628C"/>
                          </a:solidFill>
                        </a:rPr>
                        <a:t>(ii)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i="0" dirty="0">
                          <a:effectLst/>
                          <a:latin typeface="+mj-lt"/>
                          <a:ea typeface="Calibri" panose="020F0502020204030204" pitchFamily="34" charset="0"/>
                          <a:cs typeface="Times New Roman" panose="02020603050405020304" pitchFamily="18" charset="0"/>
                        </a:rPr>
                        <a:t>Use this Venn diagram to find the highest common factor of 1</a:t>
                      </a:r>
                      <a:r>
                        <a:rPr lang="en-GB" sz="2400" i="0" baseline="30000" dirty="0">
                          <a:effectLst/>
                          <a:latin typeface="+mj-lt"/>
                          <a:ea typeface="Calibri" panose="020F0502020204030204" pitchFamily="34" charset="0"/>
                          <a:cs typeface="Times New Roman" panose="02020603050405020304" pitchFamily="18" charset="0"/>
                        </a:rPr>
                        <a:t> </a:t>
                      </a:r>
                      <a:r>
                        <a:rPr lang="en-GB" sz="2400" i="0" dirty="0">
                          <a:effectLst/>
                          <a:latin typeface="+mj-lt"/>
                          <a:ea typeface="Calibri" panose="020F0502020204030204" pitchFamily="34" charset="0"/>
                          <a:cs typeface="Times New Roman" panose="02020603050405020304" pitchFamily="18" charset="0"/>
                        </a:rPr>
                        <a:t>575 and 2</a:t>
                      </a:r>
                      <a:r>
                        <a:rPr lang="en-GB" sz="2400" i="0" baseline="30000" dirty="0">
                          <a:effectLst/>
                          <a:latin typeface="+mj-lt"/>
                          <a:ea typeface="Calibri" panose="020F0502020204030204" pitchFamily="34" charset="0"/>
                          <a:cs typeface="Times New Roman" panose="02020603050405020304" pitchFamily="18" charset="0"/>
                        </a:rPr>
                        <a:t> </a:t>
                      </a:r>
                      <a:r>
                        <a:rPr lang="en-GB" sz="2400" i="0" dirty="0">
                          <a:effectLst/>
                          <a:latin typeface="+mj-lt"/>
                          <a:ea typeface="Calibri" panose="020F0502020204030204" pitchFamily="34" charset="0"/>
                          <a:cs typeface="Times New Roman" panose="02020603050405020304" pitchFamily="18" charset="0"/>
                        </a:rPr>
                        <a:t>310.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90638571"/>
                  </a:ext>
                </a:extLst>
              </a:tr>
            </a:tbl>
          </a:graphicData>
        </a:graphic>
      </p:graphicFrame>
      <p:pic>
        <p:nvPicPr>
          <p:cNvPr id="16" name="Picture 15">
            <a:extLst>
              <a:ext uri="{FF2B5EF4-FFF2-40B4-BE49-F238E27FC236}">
                <a16:creationId xmlns:a16="http://schemas.microsoft.com/office/drawing/2014/main" id="{53E2C902-3562-4FA1-B75D-81110EF05ACB}"/>
              </a:ext>
            </a:extLst>
          </p:cNvPr>
          <p:cNvPicPr>
            <a:picLocks noChangeAspect="1"/>
          </p:cNvPicPr>
          <p:nvPr/>
        </p:nvPicPr>
        <p:blipFill>
          <a:blip r:embed="rId3"/>
          <a:stretch>
            <a:fillRect/>
          </a:stretch>
        </p:blipFill>
        <p:spPr>
          <a:xfrm>
            <a:off x="335360" y="2132856"/>
            <a:ext cx="4800374" cy="3024336"/>
          </a:xfrm>
          <a:prstGeom prst="rect">
            <a:avLst/>
          </a:prstGeom>
        </p:spPr>
      </p:pic>
    </p:spTree>
    <p:extLst>
      <p:ext uri="{BB962C8B-B14F-4D97-AF65-F5344CB8AC3E}">
        <p14:creationId xmlns:p14="http://schemas.microsoft.com/office/powerpoint/2010/main" val="19702663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5 c &amp; d</a:t>
            </a:r>
            <a:endParaRPr lang="en-GB" i="1" dirty="0"/>
          </a:p>
        </p:txBody>
      </p:sp>
      <p:graphicFrame>
        <p:nvGraphicFramePr>
          <p:cNvPr id="11" name="Table 11">
            <a:extLst>
              <a:ext uri="{FF2B5EF4-FFF2-40B4-BE49-F238E27FC236}">
                <a16:creationId xmlns:a16="http://schemas.microsoft.com/office/drawing/2014/main" id="{2A3A1542-2846-4B48-8396-2B356153D6DE}"/>
              </a:ext>
            </a:extLst>
          </p:cNvPr>
          <p:cNvGraphicFramePr>
            <a:graphicFrameLocks noGrp="1"/>
          </p:cNvGraphicFramePr>
          <p:nvPr>
            <p:extLst>
              <p:ext uri="{D42A27DB-BD31-4B8C-83A1-F6EECF244321}">
                <p14:modId xmlns:p14="http://schemas.microsoft.com/office/powerpoint/2010/main" val="3620358941"/>
              </p:ext>
            </p:extLst>
          </p:nvPr>
        </p:nvGraphicFramePr>
        <p:xfrm>
          <a:off x="5381452" y="2410584"/>
          <a:ext cx="6588000" cy="2468880"/>
        </p:xfrm>
        <a:graphic>
          <a:graphicData uri="http://schemas.openxmlformats.org/drawingml/2006/table">
            <a:tbl>
              <a:tblPr firstRow="1" bandRow="1">
                <a:tableStyleId>{5940675A-B579-460E-94D1-54222C63F5DA}</a:tableStyleId>
              </a:tblPr>
              <a:tblGrid>
                <a:gridCol w="468000">
                  <a:extLst>
                    <a:ext uri="{9D8B030D-6E8A-4147-A177-3AD203B41FA5}">
                      <a16:colId xmlns:a16="http://schemas.microsoft.com/office/drawing/2014/main" val="323205129"/>
                    </a:ext>
                  </a:extLst>
                </a:gridCol>
                <a:gridCol w="540000">
                  <a:extLst>
                    <a:ext uri="{9D8B030D-6E8A-4147-A177-3AD203B41FA5}">
                      <a16:colId xmlns:a16="http://schemas.microsoft.com/office/drawing/2014/main" val="4292100601"/>
                    </a:ext>
                  </a:extLst>
                </a:gridCol>
                <a:gridCol w="5580000">
                  <a:extLst>
                    <a:ext uri="{9D8B030D-6E8A-4147-A177-3AD203B41FA5}">
                      <a16:colId xmlns:a16="http://schemas.microsoft.com/office/drawing/2014/main" val="1674323706"/>
                    </a:ext>
                  </a:extLst>
                </a:gridCol>
              </a:tblGrid>
              <a:tr h="370840">
                <a:tc>
                  <a:txBody>
                    <a:bodyPr/>
                    <a:lstStyle/>
                    <a:p>
                      <a:r>
                        <a:rPr lang="en-GB" sz="2400" i="0" dirty="0">
                          <a:solidFill>
                            <a:srgbClr val="00628C"/>
                          </a:solidFill>
                        </a:rPr>
                        <a:t>c)</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400" i="0" dirty="0">
                          <a:solidFill>
                            <a:srgbClr val="00628C"/>
                          </a:solidFill>
                        </a:rPr>
                        <a:t>(</a:t>
                      </a:r>
                      <a:r>
                        <a:rPr lang="en-GB" sz="2400" i="0" dirty="0" err="1">
                          <a:solidFill>
                            <a:srgbClr val="00628C"/>
                          </a:solidFill>
                        </a:rPr>
                        <a:t>i</a:t>
                      </a:r>
                      <a:r>
                        <a:rPr lang="en-GB" sz="2400" i="0" dirty="0">
                          <a:solidFill>
                            <a:srgbClr val="00628C"/>
                          </a:solidFill>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400" i="0" dirty="0">
                          <a:effectLst/>
                          <a:latin typeface="+mj-lt"/>
                          <a:ea typeface="Calibri" panose="020F0502020204030204" pitchFamily="34" charset="0"/>
                          <a:cs typeface="Times New Roman" panose="02020603050405020304" pitchFamily="18" charset="0"/>
                        </a:rPr>
                        <a:t>Show the prime factors of 165 and 385 in a Venn diagram.</a:t>
                      </a:r>
                      <a:endParaRPr lang="en-GB" sz="2400" i="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34256220"/>
                  </a:ext>
                </a:extLst>
              </a:tr>
              <a:tr h="370840">
                <a:tc>
                  <a:txBody>
                    <a:bodyPr/>
                    <a:lstStyle/>
                    <a:p>
                      <a:endParaRPr lang="en-GB" sz="2400" i="0" dirty="0">
                        <a:solidFill>
                          <a:srgbClr val="00628C"/>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400" i="0" dirty="0">
                          <a:solidFill>
                            <a:srgbClr val="00628C"/>
                          </a:solidFill>
                        </a:rPr>
                        <a:t>(ii)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i="0" dirty="0">
                          <a:effectLst/>
                          <a:latin typeface="+mj-lt"/>
                          <a:ea typeface="Calibri" panose="020F0502020204030204" pitchFamily="34" charset="0"/>
                          <a:cs typeface="Times New Roman" panose="02020603050405020304" pitchFamily="18" charset="0"/>
                        </a:rPr>
                        <a:t>Use this Venn diagram to find the highest common factor of 165 and 385.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98450908"/>
                  </a:ext>
                </a:extLst>
              </a:tr>
              <a:tr h="370840">
                <a:tc>
                  <a:txBody>
                    <a:bodyPr/>
                    <a:lstStyle/>
                    <a:p>
                      <a:r>
                        <a:rPr lang="en-GB" sz="2400" i="0" dirty="0">
                          <a:solidFill>
                            <a:srgbClr val="00628C"/>
                          </a:solidFill>
                        </a:rPr>
                        <a:t>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r>
                        <a:rPr lang="en-GB" sz="2400" i="0" dirty="0">
                          <a:solidFill>
                            <a:srgbClr val="585858"/>
                          </a:solidFill>
                        </a:rPr>
                        <a:t>Use a Venn diagram to find the highest common factor of 150, 60 and 138.</a:t>
                      </a:r>
                      <a:endParaRPr lang="en-GB" sz="2400" i="0" dirty="0">
                        <a:solidFill>
                          <a:srgbClr val="585858"/>
                        </a:solidFill>
                        <a:effectLst/>
                        <a:latin typeface="+mj-lt"/>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spcBef>
                          <a:spcPts val="400"/>
                        </a:spcBef>
                        <a:spcAft>
                          <a:spcPts val="400"/>
                        </a:spcAft>
                        <a:buNone/>
                      </a:pPr>
                      <a:r>
                        <a:rPr lang="en-GB" sz="2200" i="1" dirty="0">
                          <a:effectLst/>
                          <a:latin typeface="+mj-lt"/>
                          <a:ea typeface="Calibri" panose="020F0502020204030204" pitchFamily="34" charset="0"/>
                          <a:cs typeface="Times New Roman" panose="02020603050405020304" pitchFamily="18" charset="0"/>
                        </a:rPr>
                        <a:t>1</a:t>
                      </a:r>
                      <a:r>
                        <a:rPr lang="en-GB" sz="2200" i="1" baseline="30000" dirty="0">
                          <a:effectLst/>
                          <a:latin typeface="+mj-lt"/>
                          <a:ea typeface="Calibri" panose="020F0502020204030204" pitchFamily="34" charset="0"/>
                          <a:cs typeface="Times New Roman" panose="02020603050405020304" pitchFamily="18" charset="0"/>
                        </a:rPr>
                        <a:t> </a:t>
                      </a:r>
                      <a:r>
                        <a:rPr lang="en-GB" sz="2200" i="1" dirty="0">
                          <a:effectLst/>
                          <a:latin typeface="+mj-lt"/>
                          <a:ea typeface="Calibri" panose="020F0502020204030204" pitchFamily="34" charset="0"/>
                          <a:cs typeface="Times New Roman" panose="02020603050405020304" pitchFamily="18" charset="0"/>
                        </a:rPr>
                        <a:t>575 = 3</a:t>
                      </a:r>
                      <a:r>
                        <a:rPr lang="en-GB" sz="2200" i="1" baseline="30000" dirty="0">
                          <a:effectLst/>
                          <a:latin typeface="+mj-lt"/>
                          <a:ea typeface="Calibri" panose="020F0502020204030204" pitchFamily="34" charset="0"/>
                          <a:cs typeface="Times New Roman" panose="02020603050405020304" pitchFamily="18" charset="0"/>
                        </a:rPr>
                        <a:t>2</a:t>
                      </a:r>
                      <a:r>
                        <a:rPr lang="en-GB" sz="2200" i="1" dirty="0">
                          <a:effectLst/>
                          <a:latin typeface="+mj-lt"/>
                          <a:ea typeface="Calibri" panose="020F0502020204030204" pitchFamily="34" charset="0"/>
                          <a:cs typeface="Times New Roman" panose="02020603050405020304" pitchFamily="18" charset="0"/>
                        </a:rPr>
                        <a:t> × 5</a:t>
                      </a:r>
                      <a:r>
                        <a:rPr lang="en-GB" sz="2200" i="1" baseline="30000" dirty="0">
                          <a:effectLst/>
                          <a:latin typeface="+mj-lt"/>
                          <a:ea typeface="Calibri" panose="020F0502020204030204" pitchFamily="34" charset="0"/>
                          <a:cs typeface="Times New Roman" panose="02020603050405020304" pitchFamily="18" charset="0"/>
                        </a:rPr>
                        <a:t>2</a:t>
                      </a:r>
                      <a:r>
                        <a:rPr lang="en-GB" sz="2200" i="1" dirty="0">
                          <a:effectLst/>
                          <a:latin typeface="+mj-lt"/>
                          <a:ea typeface="Calibri" panose="020F0502020204030204" pitchFamily="34" charset="0"/>
                          <a:cs typeface="Times New Roman" panose="02020603050405020304" pitchFamily="18" charset="0"/>
                        </a:rPr>
                        <a:t> × 7</a:t>
                      </a:r>
                    </a:p>
                    <a:p>
                      <a:pPr>
                        <a:spcBef>
                          <a:spcPts val="400"/>
                        </a:spcBef>
                        <a:spcAft>
                          <a:spcPts val="400"/>
                        </a:spcAft>
                        <a:buNone/>
                      </a:pPr>
                      <a:r>
                        <a:rPr lang="en-GB" sz="2200" i="1" dirty="0">
                          <a:effectLst/>
                          <a:latin typeface="+mj-lt"/>
                          <a:ea typeface="Calibri" panose="020F0502020204030204" pitchFamily="34" charset="0"/>
                          <a:cs typeface="Times New Roman" panose="02020603050405020304" pitchFamily="18" charset="0"/>
                        </a:rPr>
                        <a:t>2</a:t>
                      </a:r>
                      <a:r>
                        <a:rPr lang="en-GB" sz="2200" i="1" baseline="30000" dirty="0">
                          <a:effectLst/>
                          <a:latin typeface="+mj-lt"/>
                          <a:ea typeface="Calibri" panose="020F0502020204030204" pitchFamily="34" charset="0"/>
                          <a:cs typeface="Times New Roman" panose="02020603050405020304" pitchFamily="18" charset="0"/>
                        </a:rPr>
                        <a:t> </a:t>
                      </a:r>
                      <a:r>
                        <a:rPr lang="en-GB" sz="2200" i="1" dirty="0">
                          <a:effectLst/>
                          <a:latin typeface="+mj-lt"/>
                          <a:ea typeface="Calibri" panose="020F0502020204030204" pitchFamily="34" charset="0"/>
                          <a:cs typeface="Times New Roman" panose="02020603050405020304" pitchFamily="18" charset="0"/>
                        </a:rPr>
                        <a:t>310 = 2 × 3 × 5 × 7 × 11</a:t>
                      </a:r>
                    </a:p>
                    <a:p>
                      <a:pPr>
                        <a:spcBef>
                          <a:spcPts val="400"/>
                        </a:spcBef>
                        <a:spcAft>
                          <a:spcPts val="400"/>
                        </a:spcAft>
                        <a:buNone/>
                      </a:pPr>
                      <a:r>
                        <a:rPr lang="en-GB" sz="2200" i="1" dirty="0">
                          <a:effectLst/>
                          <a:latin typeface="+mj-lt"/>
                          <a:ea typeface="Calibri" panose="020F0502020204030204" pitchFamily="34" charset="0"/>
                          <a:cs typeface="Times New Roman" panose="02020603050405020304" pitchFamily="18" charset="0"/>
                        </a:rPr>
                        <a:t>Show the prime factors of 1</a:t>
                      </a:r>
                      <a:r>
                        <a:rPr lang="en-GB" sz="2200" i="1" baseline="30000" dirty="0">
                          <a:effectLst/>
                          <a:latin typeface="+mj-lt"/>
                          <a:ea typeface="Calibri" panose="020F0502020204030204" pitchFamily="34" charset="0"/>
                          <a:cs typeface="Times New Roman" panose="02020603050405020304" pitchFamily="18" charset="0"/>
                        </a:rPr>
                        <a:t> </a:t>
                      </a:r>
                      <a:r>
                        <a:rPr lang="en-GB" sz="2200" i="1" dirty="0">
                          <a:effectLst/>
                          <a:latin typeface="+mj-lt"/>
                          <a:ea typeface="Calibri" panose="020F0502020204030204" pitchFamily="34" charset="0"/>
                          <a:cs typeface="Times New Roman" panose="02020603050405020304" pitchFamily="18" charset="0"/>
                        </a:rPr>
                        <a:t>575 and 2</a:t>
                      </a:r>
                      <a:r>
                        <a:rPr lang="en-GB" sz="2200" i="1" baseline="30000" dirty="0">
                          <a:effectLst/>
                          <a:latin typeface="+mj-lt"/>
                          <a:ea typeface="Calibri" panose="020F0502020204030204" pitchFamily="34" charset="0"/>
                          <a:cs typeface="Times New Roman" panose="02020603050405020304" pitchFamily="18" charset="0"/>
                        </a:rPr>
                        <a:t> </a:t>
                      </a:r>
                      <a:r>
                        <a:rPr lang="en-GB" sz="2200" i="1" dirty="0">
                          <a:effectLst/>
                          <a:latin typeface="+mj-lt"/>
                          <a:ea typeface="Calibri" panose="020F0502020204030204" pitchFamily="34" charset="0"/>
                          <a:cs typeface="Times New Roman" panose="02020603050405020304" pitchFamily="18" charset="0"/>
                        </a:rPr>
                        <a:t>310 in a Venn diagram.</a:t>
                      </a:r>
                    </a:p>
                  </a:txBody>
                  <a:tcPr/>
                </a:tc>
                <a:extLst>
                  <a:ext uri="{0D108BD9-81ED-4DB2-BD59-A6C34878D82A}">
                    <a16:rowId xmlns:a16="http://schemas.microsoft.com/office/drawing/2014/main" val="3735163644"/>
                  </a:ext>
                </a:extLst>
              </a:tr>
            </a:tbl>
          </a:graphicData>
        </a:graphic>
      </p:graphicFrame>
      <p:sp>
        <p:nvSpPr>
          <p:cNvPr id="8" name="Title 1">
            <a:extLst>
              <a:ext uri="{FF2B5EF4-FFF2-40B4-BE49-F238E27FC236}">
                <a16:creationId xmlns:a16="http://schemas.microsoft.com/office/drawing/2014/main" id="{A1420D95-C65B-429B-B735-FAA5C41D9346}"/>
              </a:ext>
            </a:extLst>
          </p:cNvPr>
          <p:cNvSpPr>
            <a:spLocks noGrp="1"/>
          </p:cNvSpPr>
          <p:nvPr>
            <p:ph type="title"/>
          </p:nvPr>
        </p:nvSpPr>
        <p:spPr>
          <a:xfrm>
            <a:off x="116849" y="443915"/>
            <a:ext cx="10593151" cy="426170"/>
          </a:xfrm>
        </p:spPr>
        <p:txBody>
          <a:bodyPr>
            <a:normAutofit fontScale="90000"/>
          </a:bodyPr>
          <a:lstStyle/>
          <a:p>
            <a:r>
              <a:rPr lang="en-GB" sz="2000" b="1" i="1" dirty="0"/>
              <a:t>Find the highest common factor of a pair of numbers when their prime factors are shown in a Venn diagram</a:t>
            </a:r>
            <a:endParaRPr lang="en-GB" b="1" i="1" dirty="0"/>
          </a:p>
        </p:txBody>
      </p:sp>
      <p:sp>
        <p:nvSpPr>
          <p:cNvPr id="2" name="Oval 1">
            <a:extLst>
              <a:ext uri="{FF2B5EF4-FFF2-40B4-BE49-F238E27FC236}">
                <a16:creationId xmlns:a16="http://schemas.microsoft.com/office/drawing/2014/main" id="{34D7F1EC-95C4-4E70-951B-32B8963ACEA6}"/>
              </a:ext>
            </a:extLst>
          </p:cNvPr>
          <p:cNvSpPr/>
          <p:nvPr/>
        </p:nvSpPr>
        <p:spPr>
          <a:xfrm>
            <a:off x="430194" y="2908796"/>
            <a:ext cx="3073518" cy="2248396"/>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6AAED3FC-2C84-40B3-9495-62ABE523CBBD}"/>
              </a:ext>
            </a:extLst>
          </p:cNvPr>
          <p:cNvSpPr/>
          <p:nvPr/>
        </p:nvSpPr>
        <p:spPr>
          <a:xfrm>
            <a:off x="1966953" y="2908796"/>
            <a:ext cx="3073518" cy="2248396"/>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EB6C7DEB-AE20-4B91-BDBD-18716E759D05}"/>
              </a:ext>
            </a:extLst>
          </p:cNvPr>
          <p:cNvSpPr txBox="1"/>
          <p:nvPr/>
        </p:nvSpPr>
        <p:spPr>
          <a:xfrm>
            <a:off x="607621" y="2091824"/>
            <a:ext cx="2167052" cy="830997"/>
          </a:xfrm>
          <a:prstGeom prst="rect">
            <a:avLst/>
          </a:prstGeom>
          <a:noFill/>
        </p:spPr>
        <p:txBody>
          <a:bodyPr wrap="square" rtlCol="0">
            <a:spAutoFit/>
          </a:bodyPr>
          <a:lstStyle/>
          <a:p>
            <a:pPr algn="ctr">
              <a:buNone/>
            </a:pPr>
            <a:r>
              <a:rPr lang="en-GB" sz="2400" b="1" dirty="0">
                <a:latin typeface="Calibri" panose="020F0502020204030204" pitchFamily="34" charset="0"/>
                <a:cs typeface="Calibri" panose="020F0502020204030204" pitchFamily="34" charset="0"/>
              </a:rPr>
              <a:t>Prime factors of 165</a:t>
            </a:r>
          </a:p>
        </p:txBody>
      </p:sp>
      <p:sp>
        <p:nvSpPr>
          <p:cNvPr id="9" name="TextBox 8">
            <a:extLst>
              <a:ext uri="{FF2B5EF4-FFF2-40B4-BE49-F238E27FC236}">
                <a16:creationId xmlns:a16="http://schemas.microsoft.com/office/drawing/2014/main" id="{FA3AC41C-5646-49E5-AD02-1FAE190F841D}"/>
              </a:ext>
            </a:extLst>
          </p:cNvPr>
          <p:cNvSpPr txBox="1"/>
          <p:nvPr/>
        </p:nvSpPr>
        <p:spPr>
          <a:xfrm>
            <a:off x="2744337" y="2090753"/>
            <a:ext cx="2167052" cy="830997"/>
          </a:xfrm>
          <a:prstGeom prst="rect">
            <a:avLst/>
          </a:prstGeom>
          <a:noFill/>
        </p:spPr>
        <p:txBody>
          <a:bodyPr wrap="square" rtlCol="0">
            <a:spAutoFit/>
          </a:bodyPr>
          <a:lstStyle/>
          <a:p>
            <a:pPr algn="ctr">
              <a:buNone/>
            </a:pPr>
            <a:r>
              <a:rPr lang="en-GB" sz="2400" b="1" dirty="0">
                <a:latin typeface="Calibri" panose="020F0502020204030204" pitchFamily="34" charset="0"/>
                <a:cs typeface="Calibri" panose="020F0502020204030204" pitchFamily="34" charset="0"/>
              </a:rPr>
              <a:t>Prime factors of 285</a:t>
            </a:r>
          </a:p>
        </p:txBody>
      </p:sp>
    </p:spTree>
    <p:extLst>
      <p:ext uri="{BB962C8B-B14F-4D97-AF65-F5344CB8AC3E}">
        <p14:creationId xmlns:p14="http://schemas.microsoft.com/office/powerpoint/2010/main" val="22233970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5</a:t>
            </a:r>
            <a:endParaRPr lang="en-GB" i="1"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7853757" y="1268760"/>
            <a:ext cx="4338243" cy="4824536"/>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How does the structure of example 5 provide scaffolding so that students can progress together?  </a:t>
            </a:r>
          </a:p>
          <a:p>
            <a:pPr marL="360000" lvl="1" fontAlgn="auto">
              <a:lnSpc>
                <a:spcPct val="100000"/>
              </a:lnSpc>
              <a:spcBef>
                <a:spcPts val="0"/>
              </a:spcBef>
              <a:spcAft>
                <a:spcPts val="1200"/>
              </a:spcAft>
              <a:buClrTx/>
            </a:pPr>
            <a:r>
              <a:rPr lang="en-GB" sz="2400" dirty="0"/>
              <a:t>How can you assess students’ understanding of Venn diagrams?</a:t>
            </a:r>
          </a:p>
          <a:p>
            <a:pPr marL="360000" lvl="1" fontAlgn="auto">
              <a:lnSpc>
                <a:spcPct val="100000"/>
              </a:lnSpc>
              <a:spcBef>
                <a:spcPts val="0"/>
              </a:spcBef>
              <a:spcAft>
                <a:spcPts val="1200"/>
              </a:spcAft>
              <a:buClrTx/>
            </a:pPr>
            <a:r>
              <a:rPr lang="en-GB" sz="2400" dirty="0"/>
              <a:t>Which familiar concepts could you draw upon to recap the use of Venn diagrams to classify elements?</a:t>
            </a: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243444" y="1556792"/>
            <a:ext cx="7610313" cy="4536504"/>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i="1" dirty="0">
              <a:highlight>
                <a:srgbClr val="FFFF00"/>
              </a:highlight>
              <a:latin typeface="+mj-lt"/>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FD666FEC-9793-4EF5-9E0A-522698A1E66B}"/>
              </a:ext>
            </a:extLst>
          </p:cNvPr>
          <p:cNvPicPr>
            <a:picLocks noChangeAspect="1"/>
          </p:cNvPicPr>
          <p:nvPr/>
        </p:nvPicPr>
        <p:blipFill>
          <a:blip r:embed="rId4"/>
          <a:stretch>
            <a:fillRect/>
          </a:stretch>
        </p:blipFill>
        <p:spPr>
          <a:xfrm>
            <a:off x="332403" y="1700808"/>
            <a:ext cx="2897273" cy="1825981"/>
          </a:xfrm>
          <a:prstGeom prst="rect">
            <a:avLst/>
          </a:prstGeom>
        </p:spPr>
      </p:pic>
      <p:graphicFrame>
        <p:nvGraphicFramePr>
          <p:cNvPr id="8" name="Table 11">
            <a:extLst>
              <a:ext uri="{FF2B5EF4-FFF2-40B4-BE49-F238E27FC236}">
                <a16:creationId xmlns:a16="http://schemas.microsoft.com/office/drawing/2014/main" id="{CC18F080-DB0C-4E23-91E9-A2126EA05888}"/>
              </a:ext>
            </a:extLst>
          </p:cNvPr>
          <p:cNvGraphicFramePr>
            <a:graphicFrameLocks noGrp="1"/>
          </p:cNvGraphicFramePr>
          <p:nvPr>
            <p:extLst>
              <p:ext uri="{D42A27DB-BD31-4B8C-83A1-F6EECF244321}">
                <p14:modId xmlns:p14="http://schemas.microsoft.com/office/powerpoint/2010/main" val="1606936029"/>
              </p:ext>
            </p:extLst>
          </p:nvPr>
        </p:nvGraphicFramePr>
        <p:xfrm>
          <a:off x="3301684" y="1700808"/>
          <a:ext cx="4090460" cy="1645920"/>
        </p:xfrm>
        <a:graphic>
          <a:graphicData uri="http://schemas.openxmlformats.org/drawingml/2006/table">
            <a:tbl>
              <a:tblPr firstRow="1" bandRow="1">
                <a:tableStyleId>{5940675A-B579-460E-94D1-54222C63F5DA}</a:tableStyleId>
              </a:tblPr>
              <a:tblGrid>
                <a:gridCol w="421005">
                  <a:extLst>
                    <a:ext uri="{9D8B030D-6E8A-4147-A177-3AD203B41FA5}">
                      <a16:colId xmlns:a16="http://schemas.microsoft.com/office/drawing/2014/main" val="323205129"/>
                    </a:ext>
                  </a:extLst>
                </a:gridCol>
                <a:gridCol w="465455">
                  <a:extLst>
                    <a:ext uri="{9D8B030D-6E8A-4147-A177-3AD203B41FA5}">
                      <a16:colId xmlns:a16="http://schemas.microsoft.com/office/drawing/2014/main" val="4292100601"/>
                    </a:ext>
                  </a:extLst>
                </a:gridCol>
                <a:gridCol w="3204000">
                  <a:extLst>
                    <a:ext uri="{9D8B030D-6E8A-4147-A177-3AD203B41FA5}">
                      <a16:colId xmlns:a16="http://schemas.microsoft.com/office/drawing/2014/main" val="1674323706"/>
                    </a:ext>
                  </a:extLst>
                </a:gridCol>
              </a:tblGrid>
              <a:tr h="480612">
                <a:tc>
                  <a:txBody>
                    <a:bodyPr/>
                    <a:lstStyle/>
                    <a:p>
                      <a:r>
                        <a:rPr lang="en-GB" sz="1600" i="0" dirty="0">
                          <a:solidFill>
                            <a:srgbClr val="00628C"/>
                          </a:solidFill>
                        </a:rPr>
                        <a:t>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600" i="0" dirty="0">
                          <a:solidFill>
                            <a:srgbClr val="00628C"/>
                          </a:solidFill>
                        </a:rPr>
                        <a:t>(</a:t>
                      </a:r>
                      <a:r>
                        <a:rPr lang="en-GB" sz="1600" i="0" dirty="0" err="1">
                          <a:solidFill>
                            <a:srgbClr val="00628C"/>
                          </a:solidFill>
                        </a:rPr>
                        <a:t>i</a:t>
                      </a:r>
                      <a:r>
                        <a:rPr lang="en-GB" sz="1600" i="0" dirty="0">
                          <a:solidFill>
                            <a:srgbClr val="00628C"/>
                          </a:solidFill>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600" i="0" dirty="0">
                          <a:effectLst/>
                          <a:latin typeface="+mj-lt"/>
                          <a:ea typeface="Calibri" panose="020F0502020204030204" pitchFamily="34" charset="0"/>
                          <a:cs typeface="Times New Roman" panose="02020603050405020304" pitchFamily="18" charset="0"/>
                        </a:rPr>
                        <a:t>Use the Venn diagram to write 1</a:t>
                      </a:r>
                      <a:r>
                        <a:rPr lang="en-GB" sz="1600" i="0" baseline="30000" dirty="0">
                          <a:effectLst/>
                          <a:latin typeface="+mj-lt"/>
                          <a:ea typeface="Calibri" panose="020F0502020204030204" pitchFamily="34" charset="0"/>
                          <a:cs typeface="Times New Roman" panose="02020603050405020304" pitchFamily="18" charset="0"/>
                        </a:rPr>
                        <a:t> </a:t>
                      </a:r>
                      <a:r>
                        <a:rPr lang="en-GB" sz="1600" i="0" dirty="0">
                          <a:effectLst/>
                          <a:latin typeface="+mj-lt"/>
                          <a:ea typeface="Calibri" panose="020F0502020204030204" pitchFamily="34" charset="0"/>
                          <a:cs typeface="Times New Roman" panose="02020603050405020304" pitchFamily="18" charset="0"/>
                        </a:rPr>
                        <a:t>008 and 32</a:t>
                      </a:r>
                      <a:r>
                        <a:rPr lang="en-GB" sz="1600" i="0" baseline="30000" dirty="0">
                          <a:effectLst/>
                          <a:latin typeface="+mj-lt"/>
                          <a:ea typeface="Calibri" panose="020F0502020204030204" pitchFamily="34" charset="0"/>
                          <a:cs typeface="Times New Roman" panose="02020603050405020304" pitchFamily="18" charset="0"/>
                        </a:rPr>
                        <a:t> </a:t>
                      </a:r>
                      <a:r>
                        <a:rPr lang="en-GB" sz="1600" i="0" dirty="0">
                          <a:effectLst/>
                          <a:latin typeface="+mj-lt"/>
                          <a:ea typeface="Calibri" panose="020F0502020204030204" pitchFamily="34" charset="0"/>
                          <a:cs typeface="Times New Roman" panose="02020603050405020304" pitchFamily="18" charset="0"/>
                        </a:rPr>
                        <a:t>340 as products of their prime factors. </a:t>
                      </a:r>
                      <a:endParaRPr lang="en-GB" sz="1600" i="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34256220"/>
                  </a:ext>
                </a:extLst>
              </a:tr>
              <a:tr h="480612">
                <a:tc>
                  <a:txBody>
                    <a:bodyPr/>
                    <a:lstStyle/>
                    <a:p>
                      <a:endParaRPr lang="en-GB" sz="1600" i="0" dirty="0">
                        <a:solidFill>
                          <a:srgbClr val="00628C"/>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600" i="0" dirty="0">
                          <a:solidFill>
                            <a:srgbClr val="00628C"/>
                          </a:solidFill>
                        </a:rPr>
                        <a:t>(ii)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dirty="0">
                          <a:effectLst/>
                          <a:latin typeface="+mj-lt"/>
                          <a:ea typeface="Calibri" panose="020F0502020204030204" pitchFamily="34" charset="0"/>
                          <a:cs typeface="Times New Roman" panose="02020603050405020304" pitchFamily="18" charset="0"/>
                        </a:rPr>
                        <a:t>Use the Venn diagram to find the highest common factor of 1</a:t>
                      </a:r>
                      <a:r>
                        <a:rPr lang="en-GB" sz="1600" i="0" baseline="30000" dirty="0">
                          <a:effectLst/>
                          <a:latin typeface="+mj-lt"/>
                          <a:ea typeface="Calibri" panose="020F0502020204030204" pitchFamily="34" charset="0"/>
                          <a:cs typeface="Times New Roman" panose="02020603050405020304" pitchFamily="18" charset="0"/>
                        </a:rPr>
                        <a:t> </a:t>
                      </a:r>
                      <a:r>
                        <a:rPr lang="en-GB" sz="1600" i="0" dirty="0">
                          <a:effectLst/>
                          <a:latin typeface="+mj-lt"/>
                          <a:ea typeface="Calibri" panose="020F0502020204030204" pitchFamily="34" charset="0"/>
                          <a:cs typeface="Times New Roman" panose="02020603050405020304" pitchFamily="18" charset="0"/>
                        </a:rPr>
                        <a:t>008 and 32</a:t>
                      </a:r>
                      <a:r>
                        <a:rPr lang="en-GB" sz="1600" i="0" baseline="30000" dirty="0">
                          <a:effectLst/>
                          <a:latin typeface="+mj-lt"/>
                          <a:ea typeface="Calibri" panose="020F0502020204030204" pitchFamily="34" charset="0"/>
                          <a:cs typeface="Times New Roman" panose="02020603050405020304" pitchFamily="18" charset="0"/>
                        </a:rPr>
                        <a:t> </a:t>
                      </a:r>
                      <a:r>
                        <a:rPr lang="en-GB" sz="1600" i="0" dirty="0">
                          <a:effectLst/>
                          <a:latin typeface="+mj-lt"/>
                          <a:ea typeface="Calibri" panose="020F0502020204030204" pitchFamily="34" charset="0"/>
                          <a:cs typeface="Times New Roman" panose="02020603050405020304" pitchFamily="18" charset="0"/>
                        </a:rPr>
                        <a:t>340.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98450908"/>
                  </a:ext>
                </a:extLst>
              </a:tr>
            </a:tbl>
          </a:graphicData>
        </a:graphic>
      </p:graphicFrame>
      <p:sp>
        <p:nvSpPr>
          <p:cNvPr id="9" name="Title 1">
            <a:extLst>
              <a:ext uri="{FF2B5EF4-FFF2-40B4-BE49-F238E27FC236}">
                <a16:creationId xmlns:a16="http://schemas.microsoft.com/office/drawing/2014/main" id="{47B2C91D-2EE0-4E08-B389-D2A39612F69A}"/>
              </a:ext>
            </a:extLst>
          </p:cNvPr>
          <p:cNvSpPr>
            <a:spLocks noGrp="1"/>
          </p:cNvSpPr>
          <p:nvPr>
            <p:ph type="title"/>
          </p:nvPr>
        </p:nvSpPr>
        <p:spPr>
          <a:xfrm>
            <a:off x="116849" y="443915"/>
            <a:ext cx="10593151" cy="426170"/>
          </a:xfrm>
        </p:spPr>
        <p:txBody>
          <a:bodyPr>
            <a:normAutofit fontScale="90000"/>
          </a:bodyPr>
          <a:lstStyle/>
          <a:p>
            <a:r>
              <a:rPr lang="en-GB" sz="2000" b="1" i="1" dirty="0"/>
              <a:t>Find the highest common factor of a pair of numbers when their prime factors are shown in a Venn diagram</a:t>
            </a:r>
            <a:endParaRPr lang="en-GB" b="1" i="1" dirty="0"/>
          </a:p>
        </p:txBody>
      </p:sp>
      <p:graphicFrame>
        <p:nvGraphicFramePr>
          <p:cNvPr id="3" name="Table 2">
            <a:extLst>
              <a:ext uri="{FF2B5EF4-FFF2-40B4-BE49-F238E27FC236}">
                <a16:creationId xmlns:a16="http://schemas.microsoft.com/office/drawing/2014/main" id="{328D97A0-CFEB-4041-A594-D4B908BE95EF}"/>
              </a:ext>
            </a:extLst>
          </p:cNvPr>
          <p:cNvGraphicFramePr>
            <a:graphicFrameLocks noGrp="1"/>
          </p:cNvGraphicFramePr>
          <p:nvPr>
            <p:extLst>
              <p:ext uri="{D42A27DB-BD31-4B8C-83A1-F6EECF244321}">
                <p14:modId xmlns:p14="http://schemas.microsoft.com/office/powerpoint/2010/main" val="3268824899"/>
              </p:ext>
            </p:extLst>
          </p:nvPr>
        </p:nvGraphicFramePr>
        <p:xfrm>
          <a:off x="228636" y="3533565"/>
          <a:ext cx="7610313" cy="2559731"/>
        </p:xfrm>
        <a:graphic>
          <a:graphicData uri="http://schemas.openxmlformats.org/drawingml/2006/table">
            <a:tbl>
              <a:tblPr firstRow="1" bandRow="1">
                <a:tableStyleId>{5940675A-B579-460E-94D1-54222C63F5DA}</a:tableStyleId>
              </a:tblPr>
              <a:tblGrid>
                <a:gridCol w="410313">
                  <a:extLst>
                    <a:ext uri="{9D8B030D-6E8A-4147-A177-3AD203B41FA5}">
                      <a16:colId xmlns:a16="http://schemas.microsoft.com/office/drawing/2014/main" val="1841084113"/>
                    </a:ext>
                  </a:extLst>
                </a:gridCol>
                <a:gridCol w="432000">
                  <a:extLst>
                    <a:ext uri="{9D8B030D-6E8A-4147-A177-3AD203B41FA5}">
                      <a16:colId xmlns:a16="http://schemas.microsoft.com/office/drawing/2014/main" val="3760103833"/>
                    </a:ext>
                  </a:extLst>
                </a:gridCol>
                <a:gridCol w="6768000">
                  <a:extLst>
                    <a:ext uri="{9D8B030D-6E8A-4147-A177-3AD203B41FA5}">
                      <a16:colId xmlns:a16="http://schemas.microsoft.com/office/drawing/2014/main" val="3018436817"/>
                    </a:ext>
                  </a:extLst>
                </a:gridCol>
              </a:tblGrid>
              <a:tr h="763824">
                <a:tc>
                  <a:txBody>
                    <a:bodyPr/>
                    <a:lstStyle/>
                    <a:p>
                      <a:pPr>
                        <a:spcBef>
                          <a:spcPts val="0"/>
                        </a:spcBef>
                        <a:spcAft>
                          <a:spcPts val="0"/>
                        </a:spcAft>
                      </a:pPr>
                      <a:r>
                        <a:rPr lang="en-GB" sz="1600" i="0" dirty="0">
                          <a:solidFill>
                            <a:srgbClr val="00628C"/>
                          </a:solidFill>
                        </a:rPr>
                        <a:t>b)</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Bef>
                          <a:spcPts val="0"/>
                        </a:spcBef>
                        <a:spcAft>
                          <a:spcPts val="0"/>
                        </a:spcAft>
                      </a:pPr>
                      <a:r>
                        <a:rPr lang="en-GB" sz="1600" i="0" dirty="0">
                          <a:solidFill>
                            <a:srgbClr val="00628C"/>
                          </a:solidFill>
                        </a:rPr>
                        <a:t>(</a:t>
                      </a:r>
                      <a:r>
                        <a:rPr lang="en-GB" sz="1600" i="0" dirty="0" err="1">
                          <a:solidFill>
                            <a:srgbClr val="00628C"/>
                          </a:solidFill>
                        </a:rPr>
                        <a:t>i</a:t>
                      </a:r>
                      <a:r>
                        <a:rPr lang="en-GB" sz="1600" i="0" dirty="0">
                          <a:solidFill>
                            <a:srgbClr val="00628C"/>
                          </a:solidFill>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Bef>
                          <a:spcPts val="0"/>
                        </a:spcBef>
                        <a:spcAft>
                          <a:spcPts val="0"/>
                        </a:spcAft>
                        <a:buNone/>
                      </a:pPr>
                      <a:r>
                        <a:rPr lang="en-GB" sz="1600" i="0" dirty="0">
                          <a:effectLst/>
                          <a:latin typeface="+mj-lt"/>
                          <a:ea typeface="Calibri" panose="020F0502020204030204" pitchFamily="34" charset="0"/>
                          <a:cs typeface="Times New Roman" panose="02020603050405020304" pitchFamily="18" charset="0"/>
                        </a:rPr>
                        <a:t>1</a:t>
                      </a:r>
                      <a:r>
                        <a:rPr lang="en-GB" sz="1600" i="0" baseline="30000" dirty="0">
                          <a:effectLst/>
                          <a:latin typeface="+mj-lt"/>
                          <a:ea typeface="Calibri" panose="020F0502020204030204" pitchFamily="34" charset="0"/>
                          <a:cs typeface="Times New Roman" panose="02020603050405020304" pitchFamily="18" charset="0"/>
                        </a:rPr>
                        <a:t> </a:t>
                      </a:r>
                      <a:r>
                        <a:rPr lang="en-GB" sz="1600" i="0" dirty="0">
                          <a:effectLst/>
                          <a:latin typeface="+mj-lt"/>
                          <a:ea typeface="Calibri" panose="020F0502020204030204" pitchFamily="34" charset="0"/>
                          <a:cs typeface="Times New Roman" panose="02020603050405020304" pitchFamily="18" charset="0"/>
                        </a:rPr>
                        <a:t>575 = 3</a:t>
                      </a:r>
                      <a:r>
                        <a:rPr lang="en-GB" sz="1600" i="0" baseline="30000" dirty="0">
                          <a:effectLst/>
                          <a:latin typeface="+mj-lt"/>
                          <a:ea typeface="Calibri" panose="020F0502020204030204" pitchFamily="34" charset="0"/>
                          <a:cs typeface="Times New Roman" panose="02020603050405020304" pitchFamily="18" charset="0"/>
                        </a:rPr>
                        <a:t>2</a:t>
                      </a:r>
                      <a:r>
                        <a:rPr lang="en-GB" sz="1600" i="0" dirty="0">
                          <a:effectLst/>
                          <a:latin typeface="+mj-lt"/>
                          <a:ea typeface="Calibri" panose="020F0502020204030204" pitchFamily="34" charset="0"/>
                          <a:cs typeface="Times New Roman" panose="02020603050405020304" pitchFamily="18" charset="0"/>
                        </a:rPr>
                        <a:t> × 5</a:t>
                      </a:r>
                      <a:r>
                        <a:rPr lang="en-GB" sz="1600" i="0" baseline="30000" dirty="0">
                          <a:effectLst/>
                          <a:latin typeface="+mj-lt"/>
                          <a:ea typeface="Calibri" panose="020F0502020204030204" pitchFamily="34" charset="0"/>
                          <a:cs typeface="Times New Roman" panose="02020603050405020304" pitchFamily="18" charset="0"/>
                        </a:rPr>
                        <a:t>2</a:t>
                      </a:r>
                      <a:r>
                        <a:rPr lang="en-GB" sz="1600" i="0" dirty="0">
                          <a:effectLst/>
                          <a:latin typeface="+mj-lt"/>
                          <a:ea typeface="Calibri" panose="020F0502020204030204" pitchFamily="34" charset="0"/>
                          <a:cs typeface="Times New Roman" panose="02020603050405020304" pitchFamily="18" charset="0"/>
                        </a:rPr>
                        <a:t> × 7</a:t>
                      </a:r>
                    </a:p>
                    <a:p>
                      <a:pPr>
                        <a:spcBef>
                          <a:spcPts val="0"/>
                        </a:spcBef>
                        <a:spcAft>
                          <a:spcPts val="0"/>
                        </a:spcAft>
                        <a:buNone/>
                      </a:pPr>
                      <a:r>
                        <a:rPr lang="en-GB" sz="1600" i="0" dirty="0">
                          <a:effectLst/>
                          <a:latin typeface="+mj-lt"/>
                          <a:ea typeface="Calibri" panose="020F0502020204030204" pitchFamily="34" charset="0"/>
                          <a:cs typeface="Times New Roman" panose="02020603050405020304" pitchFamily="18" charset="0"/>
                        </a:rPr>
                        <a:t>2</a:t>
                      </a:r>
                      <a:r>
                        <a:rPr lang="en-GB" sz="1600" i="0" baseline="30000" dirty="0">
                          <a:effectLst/>
                          <a:latin typeface="+mj-lt"/>
                          <a:ea typeface="Calibri" panose="020F0502020204030204" pitchFamily="34" charset="0"/>
                          <a:cs typeface="Times New Roman" panose="02020603050405020304" pitchFamily="18" charset="0"/>
                        </a:rPr>
                        <a:t> </a:t>
                      </a:r>
                      <a:r>
                        <a:rPr lang="en-GB" sz="1600" i="0" dirty="0">
                          <a:effectLst/>
                          <a:latin typeface="+mj-lt"/>
                          <a:ea typeface="Calibri" panose="020F0502020204030204" pitchFamily="34" charset="0"/>
                          <a:cs typeface="Times New Roman" panose="02020603050405020304" pitchFamily="18" charset="0"/>
                        </a:rPr>
                        <a:t>310 = 2 × 3 × 5 × 7 × 11</a:t>
                      </a:r>
                    </a:p>
                    <a:p>
                      <a:pPr>
                        <a:spcBef>
                          <a:spcPts val="0"/>
                        </a:spcBef>
                        <a:spcAft>
                          <a:spcPts val="0"/>
                        </a:spcAft>
                        <a:buNone/>
                      </a:pPr>
                      <a:r>
                        <a:rPr lang="en-GB" sz="1600" i="0" dirty="0">
                          <a:effectLst/>
                          <a:latin typeface="+mj-lt"/>
                          <a:ea typeface="Calibri" panose="020F0502020204030204" pitchFamily="34" charset="0"/>
                          <a:cs typeface="Times New Roman" panose="02020603050405020304" pitchFamily="18" charset="0"/>
                        </a:rPr>
                        <a:t>Show the prime factors of 1</a:t>
                      </a:r>
                      <a:r>
                        <a:rPr lang="en-GB" sz="1600" i="0" baseline="30000" dirty="0">
                          <a:effectLst/>
                          <a:latin typeface="+mj-lt"/>
                          <a:ea typeface="Calibri" panose="020F0502020204030204" pitchFamily="34" charset="0"/>
                          <a:cs typeface="Times New Roman" panose="02020603050405020304" pitchFamily="18" charset="0"/>
                        </a:rPr>
                        <a:t> </a:t>
                      </a:r>
                      <a:r>
                        <a:rPr lang="en-GB" sz="1600" i="0" dirty="0">
                          <a:effectLst/>
                          <a:latin typeface="+mj-lt"/>
                          <a:ea typeface="Calibri" panose="020F0502020204030204" pitchFamily="34" charset="0"/>
                          <a:cs typeface="Times New Roman" panose="02020603050405020304" pitchFamily="18" charset="0"/>
                        </a:rPr>
                        <a:t>575 and 2</a:t>
                      </a:r>
                      <a:r>
                        <a:rPr lang="en-GB" sz="1600" i="0" baseline="30000" dirty="0">
                          <a:effectLst/>
                          <a:latin typeface="+mj-lt"/>
                          <a:ea typeface="Calibri" panose="020F0502020204030204" pitchFamily="34" charset="0"/>
                          <a:cs typeface="Times New Roman" panose="02020603050405020304" pitchFamily="18" charset="0"/>
                        </a:rPr>
                        <a:t> </a:t>
                      </a:r>
                      <a:r>
                        <a:rPr lang="en-GB" sz="1600" i="0" dirty="0">
                          <a:effectLst/>
                          <a:latin typeface="+mj-lt"/>
                          <a:ea typeface="Calibri" panose="020F0502020204030204" pitchFamily="34" charset="0"/>
                          <a:cs typeface="Times New Roman" panose="02020603050405020304" pitchFamily="18" charset="0"/>
                        </a:rPr>
                        <a:t>310 in a Venn diagram.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87999042"/>
                  </a:ext>
                </a:extLst>
              </a:tr>
              <a:tr h="480612">
                <a:tc>
                  <a:txBody>
                    <a:bodyPr/>
                    <a:lstStyle/>
                    <a:p>
                      <a:pPr>
                        <a:spcBef>
                          <a:spcPts val="0"/>
                        </a:spcBef>
                        <a:spcAft>
                          <a:spcPts val="0"/>
                        </a:spcAft>
                      </a:pPr>
                      <a:endParaRPr lang="en-GB" sz="1600" i="0" dirty="0">
                        <a:solidFill>
                          <a:srgbClr val="00628C"/>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Bef>
                          <a:spcPts val="0"/>
                        </a:spcBef>
                        <a:spcAft>
                          <a:spcPts val="0"/>
                        </a:spcAft>
                      </a:pPr>
                      <a:r>
                        <a:rPr lang="en-GB" sz="1600" i="0" dirty="0">
                          <a:solidFill>
                            <a:srgbClr val="00628C"/>
                          </a:solidFill>
                        </a:rPr>
                        <a:t>(ii)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dirty="0">
                          <a:effectLst/>
                          <a:latin typeface="+mj-lt"/>
                          <a:ea typeface="Calibri" panose="020F0502020204030204" pitchFamily="34" charset="0"/>
                          <a:cs typeface="Times New Roman" panose="02020603050405020304" pitchFamily="18" charset="0"/>
                        </a:rPr>
                        <a:t>Use this Venn diagram to find the highest common factor of 1</a:t>
                      </a:r>
                      <a:r>
                        <a:rPr lang="en-GB" sz="1600" i="0" baseline="30000" dirty="0">
                          <a:effectLst/>
                          <a:latin typeface="+mj-lt"/>
                          <a:ea typeface="Calibri" panose="020F0502020204030204" pitchFamily="34" charset="0"/>
                          <a:cs typeface="Times New Roman" panose="02020603050405020304" pitchFamily="18" charset="0"/>
                        </a:rPr>
                        <a:t> </a:t>
                      </a:r>
                      <a:r>
                        <a:rPr lang="en-GB" sz="1600" i="0" dirty="0">
                          <a:effectLst/>
                          <a:latin typeface="+mj-lt"/>
                          <a:ea typeface="Calibri" panose="020F0502020204030204" pitchFamily="34" charset="0"/>
                          <a:cs typeface="Times New Roman" panose="02020603050405020304" pitchFamily="18" charset="0"/>
                        </a:rPr>
                        <a:t>575 and 2</a:t>
                      </a:r>
                      <a:r>
                        <a:rPr lang="en-GB" sz="1600" i="0" baseline="30000" dirty="0">
                          <a:effectLst/>
                          <a:latin typeface="+mj-lt"/>
                          <a:ea typeface="Calibri" panose="020F0502020204030204" pitchFamily="34" charset="0"/>
                          <a:cs typeface="Times New Roman" panose="02020603050405020304" pitchFamily="18" charset="0"/>
                        </a:rPr>
                        <a:t> </a:t>
                      </a:r>
                      <a:r>
                        <a:rPr lang="en-GB" sz="1600" i="0" dirty="0">
                          <a:effectLst/>
                          <a:latin typeface="+mj-lt"/>
                          <a:ea typeface="Calibri" panose="020F0502020204030204" pitchFamily="34" charset="0"/>
                          <a:cs typeface="Times New Roman" panose="02020603050405020304" pitchFamily="18" charset="0"/>
                        </a:rPr>
                        <a:t>310.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3070971"/>
                  </a:ext>
                </a:extLst>
              </a:tr>
              <a:tr h="341759">
                <a:tc>
                  <a:txBody>
                    <a:bodyPr/>
                    <a:lstStyle/>
                    <a:p>
                      <a:pPr>
                        <a:spcBef>
                          <a:spcPts val="0"/>
                        </a:spcBef>
                        <a:spcAft>
                          <a:spcPts val="0"/>
                        </a:spcAft>
                      </a:pPr>
                      <a:r>
                        <a:rPr lang="en-GB" sz="1600" i="0" dirty="0">
                          <a:solidFill>
                            <a:srgbClr val="00628C"/>
                          </a:solidFill>
                        </a:rPr>
                        <a:t>c)</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Bef>
                          <a:spcPts val="0"/>
                        </a:spcBef>
                        <a:spcAft>
                          <a:spcPts val="0"/>
                        </a:spcAft>
                      </a:pPr>
                      <a:r>
                        <a:rPr lang="en-GB" sz="1600" i="0" dirty="0">
                          <a:solidFill>
                            <a:srgbClr val="00628C"/>
                          </a:solidFill>
                        </a:rPr>
                        <a:t>(</a:t>
                      </a:r>
                      <a:r>
                        <a:rPr lang="en-GB" sz="1600" i="0" dirty="0" err="1">
                          <a:solidFill>
                            <a:srgbClr val="00628C"/>
                          </a:solidFill>
                        </a:rPr>
                        <a:t>i</a:t>
                      </a:r>
                      <a:r>
                        <a:rPr lang="en-GB" sz="1600" i="0" dirty="0">
                          <a:solidFill>
                            <a:srgbClr val="00628C"/>
                          </a:solidFill>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Bef>
                          <a:spcPts val="0"/>
                        </a:spcBef>
                        <a:spcAft>
                          <a:spcPts val="0"/>
                        </a:spcAft>
                      </a:pPr>
                      <a:r>
                        <a:rPr lang="en-GB" sz="1600" i="0" dirty="0">
                          <a:effectLst/>
                          <a:latin typeface="+mj-lt"/>
                          <a:ea typeface="Calibri" panose="020F0502020204030204" pitchFamily="34" charset="0"/>
                          <a:cs typeface="Times New Roman" panose="02020603050405020304" pitchFamily="18" charset="0"/>
                        </a:rPr>
                        <a:t>Show the prime factors of 165 and 385 in a Venn diagram.</a:t>
                      </a:r>
                      <a:endParaRPr lang="en-GB" sz="1600" i="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69228033"/>
                  </a:ext>
                </a:extLst>
              </a:tr>
              <a:tr h="261532">
                <a:tc>
                  <a:txBody>
                    <a:bodyPr/>
                    <a:lstStyle/>
                    <a:p>
                      <a:pPr>
                        <a:spcBef>
                          <a:spcPts val="0"/>
                        </a:spcBef>
                        <a:spcAft>
                          <a:spcPts val="0"/>
                        </a:spcAft>
                      </a:pPr>
                      <a:endParaRPr lang="en-GB" sz="1600" i="0" dirty="0">
                        <a:solidFill>
                          <a:srgbClr val="00628C"/>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Bef>
                          <a:spcPts val="0"/>
                        </a:spcBef>
                        <a:spcAft>
                          <a:spcPts val="0"/>
                        </a:spcAft>
                      </a:pPr>
                      <a:r>
                        <a:rPr lang="en-GB" sz="1600" i="0" dirty="0">
                          <a:solidFill>
                            <a:srgbClr val="00628C"/>
                          </a:solidFill>
                        </a:rPr>
                        <a:t>(ii)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dirty="0">
                          <a:effectLst/>
                          <a:latin typeface="+mj-lt"/>
                          <a:ea typeface="Calibri" panose="020F0502020204030204" pitchFamily="34" charset="0"/>
                          <a:cs typeface="Times New Roman" panose="02020603050405020304" pitchFamily="18" charset="0"/>
                        </a:rPr>
                        <a:t>Use this Venn diagram to find the highest common factor of 165 and 385.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21545222"/>
                  </a:ext>
                </a:extLst>
              </a:tr>
              <a:tr h="480612">
                <a:tc>
                  <a:txBody>
                    <a:bodyPr/>
                    <a:lstStyle/>
                    <a:p>
                      <a:pPr>
                        <a:spcBef>
                          <a:spcPts val="0"/>
                        </a:spcBef>
                        <a:spcAft>
                          <a:spcPts val="0"/>
                        </a:spcAft>
                      </a:pPr>
                      <a:r>
                        <a:rPr lang="en-GB" sz="1600" i="0" dirty="0">
                          <a:solidFill>
                            <a:srgbClr val="00628C"/>
                          </a:solidFill>
                        </a:rPr>
                        <a:t>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spcBef>
                          <a:spcPts val="0"/>
                        </a:spcBef>
                        <a:spcAft>
                          <a:spcPts val="0"/>
                        </a:spcAft>
                      </a:pPr>
                      <a:r>
                        <a:rPr lang="en-GB" sz="1600" i="0" dirty="0">
                          <a:solidFill>
                            <a:srgbClr val="585858"/>
                          </a:solidFill>
                        </a:rPr>
                        <a:t>Use a Venn diagram to find the highest common factor of 150, 60 and 138.</a:t>
                      </a:r>
                      <a:endParaRPr lang="en-GB" sz="1600" i="0" dirty="0">
                        <a:solidFill>
                          <a:srgbClr val="585858"/>
                        </a:solidFill>
                        <a:effectLst/>
                        <a:latin typeface="+mj-lt"/>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spcBef>
                          <a:spcPts val="400"/>
                        </a:spcBef>
                        <a:spcAft>
                          <a:spcPts val="400"/>
                        </a:spcAft>
                        <a:buNone/>
                      </a:pPr>
                      <a:r>
                        <a:rPr lang="en-GB" sz="2200" i="1" dirty="0">
                          <a:effectLst/>
                          <a:latin typeface="+mj-lt"/>
                          <a:ea typeface="Calibri" panose="020F0502020204030204" pitchFamily="34" charset="0"/>
                          <a:cs typeface="Times New Roman" panose="02020603050405020304" pitchFamily="18" charset="0"/>
                        </a:rPr>
                        <a:t>1</a:t>
                      </a:r>
                      <a:r>
                        <a:rPr lang="en-GB" sz="2200" i="1" baseline="30000" dirty="0">
                          <a:effectLst/>
                          <a:latin typeface="+mj-lt"/>
                          <a:ea typeface="Calibri" panose="020F0502020204030204" pitchFamily="34" charset="0"/>
                          <a:cs typeface="Times New Roman" panose="02020603050405020304" pitchFamily="18" charset="0"/>
                        </a:rPr>
                        <a:t> </a:t>
                      </a:r>
                      <a:r>
                        <a:rPr lang="en-GB" sz="2200" i="1" dirty="0">
                          <a:effectLst/>
                          <a:latin typeface="+mj-lt"/>
                          <a:ea typeface="Calibri" panose="020F0502020204030204" pitchFamily="34" charset="0"/>
                          <a:cs typeface="Times New Roman" panose="02020603050405020304" pitchFamily="18" charset="0"/>
                        </a:rPr>
                        <a:t>575 = 3</a:t>
                      </a:r>
                      <a:r>
                        <a:rPr lang="en-GB" sz="2200" i="1" baseline="30000" dirty="0">
                          <a:effectLst/>
                          <a:latin typeface="+mj-lt"/>
                          <a:ea typeface="Calibri" panose="020F0502020204030204" pitchFamily="34" charset="0"/>
                          <a:cs typeface="Times New Roman" panose="02020603050405020304" pitchFamily="18" charset="0"/>
                        </a:rPr>
                        <a:t>2</a:t>
                      </a:r>
                      <a:r>
                        <a:rPr lang="en-GB" sz="2200" i="1" dirty="0">
                          <a:effectLst/>
                          <a:latin typeface="+mj-lt"/>
                          <a:ea typeface="Calibri" panose="020F0502020204030204" pitchFamily="34" charset="0"/>
                          <a:cs typeface="Times New Roman" panose="02020603050405020304" pitchFamily="18" charset="0"/>
                        </a:rPr>
                        <a:t> × 5</a:t>
                      </a:r>
                      <a:r>
                        <a:rPr lang="en-GB" sz="2200" i="1" baseline="30000" dirty="0">
                          <a:effectLst/>
                          <a:latin typeface="+mj-lt"/>
                          <a:ea typeface="Calibri" panose="020F0502020204030204" pitchFamily="34" charset="0"/>
                          <a:cs typeface="Times New Roman" panose="02020603050405020304" pitchFamily="18" charset="0"/>
                        </a:rPr>
                        <a:t>2</a:t>
                      </a:r>
                      <a:r>
                        <a:rPr lang="en-GB" sz="2200" i="1" dirty="0">
                          <a:effectLst/>
                          <a:latin typeface="+mj-lt"/>
                          <a:ea typeface="Calibri" panose="020F0502020204030204" pitchFamily="34" charset="0"/>
                          <a:cs typeface="Times New Roman" panose="02020603050405020304" pitchFamily="18" charset="0"/>
                        </a:rPr>
                        <a:t> × 7</a:t>
                      </a:r>
                    </a:p>
                    <a:p>
                      <a:pPr>
                        <a:spcBef>
                          <a:spcPts val="400"/>
                        </a:spcBef>
                        <a:spcAft>
                          <a:spcPts val="400"/>
                        </a:spcAft>
                        <a:buNone/>
                      </a:pPr>
                      <a:r>
                        <a:rPr lang="en-GB" sz="2200" i="1" dirty="0">
                          <a:effectLst/>
                          <a:latin typeface="+mj-lt"/>
                          <a:ea typeface="Calibri" panose="020F0502020204030204" pitchFamily="34" charset="0"/>
                          <a:cs typeface="Times New Roman" panose="02020603050405020304" pitchFamily="18" charset="0"/>
                        </a:rPr>
                        <a:t>2</a:t>
                      </a:r>
                      <a:r>
                        <a:rPr lang="en-GB" sz="2200" i="1" baseline="30000" dirty="0">
                          <a:effectLst/>
                          <a:latin typeface="+mj-lt"/>
                          <a:ea typeface="Calibri" panose="020F0502020204030204" pitchFamily="34" charset="0"/>
                          <a:cs typeface="Times New Roman" panose="02020603050405020304" pitchFamily="18" charset="0"/>
                        </a:rPr>
                        <a:t> </a:t>
                      </a:r>
                      <a:r>
                        <a:rPr lang="en-GB" sz="2200" i="1" dirty="0">
                          <a:effectLst/>
                          <a:latin typeface="+mj-lt"/>
                          <a:ea typeface="Calibri" panose="020F0502020204030204" pitchFamily="34" charset="0"/>
                          <a:cs typeface="Times New Roman" panose="02020603050405020304" pitchFamily="18" charset="0"/>
                        </a:rPr>
                        <a:t>310 = 2 × 3 × 5 × 7 × 11</a:t>
                      </a:r>
                    </a:p>
                    <a:p>
                      <a:pPr>
                        <a:spcBef>
                          <a:spcPts val="400"/>
                        </a:spcBef>
                        <a:spcAft>
                          <a:spcPts val="400"/>
                        </a:spcAft>
                        <a:buNone/>
                      </a:pPr>
                      <a:r>
                        <a:rPr lang="en-GB" sz="2200" i="1" dirty="0">
                          <a:effectLst/>
                          <a:latin typeface="+mj-lt"/>
                          <a:ea typeface="Calibri" panose="020F0502020204030204" pitchFamily="34" charset="0"/>
                          <a:cs typeface="Times New Roman" panose="02020603050405020304" pitchFamily="18" charset="0"/>
                        </a:rPr>
                        <a:t>Show the prime factors of 1</a:t>
                      </a:r>
                      <a:r>
                        <a:rPr lang="en-GB" sz="2200" i="1" baseline="30000" dirty="0">
                          <a:effectLst/>
                          <a:latin typeface="+mj-lt"/>
                          <a:ea typeface="Calibri" panose="020F0502020204030204" pitchFamily="34" charset="0"/>
                          <a:cs typeface="Times New Roman" panose="02020603050405020304" pitchFamily="18" charset="0"/>
                        </a:rPr>
                        <a:t> </a:t>
                      </a:r>
                      <a:r>
                        <a:rPr lang="en-GB" sz="2200" i="1" dirty="0">
                          <a:effectLst/>
                          <a:latin typeface="+mj-lt"/>
                          <a:ea typeface="Calibri" panose="020F0502020204030204" pitchFamily="34" charset="0"/>
                          <a:cs typeface="Times New Roman" panose="02020603050405020304" pitchFamily="18" charset="0"/>
                        </a:rPr>
                        <a:t>575 and 2</a:t>
                      </a:r>
                      <a:r>
                        <a:rPr lang="en-GB" sz="2200" i="1" baseline="30000" dirty="0">
                          <a:effectLst/>
                          <a:latin typeface="+mj-lt"/>
                          <a:ea typeface="Calibri" panose="020F0502020204030204" pitchFamily="34" charset="0"/>
                          <a:cs typeface="Times New Roman" panose="02020603050405020304" pitchFamily="18" charset="0"/>
                        </a:rPr>
                        <a:t> </a:t>
                      </a:r>
                      <a:r>
                        <a:rPr lang="en-GB" sz="2200" i="1" dirty="0">
                          <a:effectLst/>
                          <a:latin typeface="+mj-lt"/>
                          <a:ea typeface="Calibri" panose="020F0502020204030204" pitchFamily="34" charset="0"/>
                          <a:cs typeface="Times New Roman" panose="02020603050405020304" pitchFamily="18" charset="0"/>
                        </a:rPr>
                        <a:t>310 in a Venn diagram.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85026822"/>
                  </a:ext>
                </a:extLst>
              </a:tr>
            </a:tbl>
          </a:graphicData>
        </a:graphic>
      </p:graphicFrame>
    </p:spTree>
    <p:custDataLst>
      <p:tags r:id="rId1"/>
    </p:custDataLst>
    <p:extLst>
      <p:ext uri="{BB962C8B-B14F-4D97-AF65-F5344CB8AC3E}">
        <p14:creationId xmlns:p14="http://schemas.microsoft.com/office/powerpoint/2010/main" val="22126022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b="1" dirty="0"/>
              <a:t>Explore the most efficient methods of finding the highest common factor</a:t>
            </a:r>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ea typeface="+mj-ea"/>
                <a:cs typeface="Arial" panose="020B0604020202020204" pitchFamily="34" charset="0"/>
              </a:rPr>
              <a:t>Example 6</a:t>
            </a:r>
            <a:endParaRPr lang="en-GB" dirty="0"/>
          </a:p>
        </p:txBody>
      </p:sp>
      <p:sp>
        <p:nvSpPr>
          <p:cNvPr id="7" name="TextBox 6">
            <a:extLst>
              <a:ext uri="{FF2B5EF4-FFF2-40B4-BE49-F238E27FC236}">
                <a16:creationId xmlns:a16="http://schemas.microsoft.com/office/drawing/2014/main" id="{B2312D1D-E68E-4B27-9B9A-105BFBCCCDD6}"/>
              </a:ext>
            </a:extLst>
          </p:cNvPr>
          <p:cNvSpPr txBox="1"/>
          <p:nvPr/>
        </p:nvSpPr>
        <p:spPr>
          <a:xfrm>
            <a:off x="335360" y="1988840"/>
            <a:ext cx="11521280" cy="2991588"/>
          </a:xfrm>
          <a:prstGeom prst="rect">
            <a:avLst/>
          </a:prstGeom>
          <a:noFill/>
        </p:spPr>
        <p:txBody>
          <a:bodyPr wrap="square">
            <a:spAutoFit/>
          </a:bodyPr>
          <a:lstStyle/>
          <a:p>
            <a:pPr marL="457200" indent="-457200">
              <a:spcAft>
                <a:spcPts val="1200"/>
              </a:spcAft>
              <a:buFont typeface="+mj-lt"/>
              <a:buAutoNum type="alphaLcParenR"/>
            </a:pPr>
            <a:r>
              <a:rPr lang="en-GB" sz="2400" dirty="0"/>
              <a:t>How many different ways can you find to calculate the highest common factor of 50 and 54?</a:t>
            </a:r>
          </a:p>
          <a:p>
            <a:pPr marL="457200" indent="-457200">
              <a:spcAft>
                <a:spcPts val="1200"/>
              </a:spcAft>
              <a:buFont typeface="+mj-lt"/>
              <a:buAutoNum type="alphaLcParenR"/>
            </a:pPr>
            <a:r>
              <a:rPr lang="en-GB" sz="2400" dirty="0"/>
              <a:t>Which is the most efficient method, and why?</a:t>
            </a:r>
          </a:p>
          <a:p>
            <a:pPr marL="457200" indent="-457200">
              <a:spcAft>
                <a:spcPts val="1200"/>
              </a:spcAft>
              <a:buFont typeface="+mj-lt"/>
              <a:buAutoNum type="alphaLcParenR"/>
            </a:pPr>
            <a:r>
              <a:rPr lang="en-GB" sz="2400" dirty="0"/>
              <a:t>Consider each of your methods. For each method, write a question for which that method is the most efficient way of finding the highest common factor.</a:t>
            </a:r>
          </a:p>
          <a:p>
            <a:pPr marL="457200" indent="-457200">
              <a:spcAft>
                <a:spcPts val="1200"/>
              </a:spcAft>
              <a:buFont typeface="+mj-lt"/>
              <a:buAutoNum type="alphaLcParenR"/>
            </a:pPr>
            <a:r>
              <a:rPr lang="en-GB" sz="2400" dirty="0"/>
              <a:t>Can you generalise situations when each method is most efficient?</a:t>
            </a:r>
          </a:p>
        </p:txBody>
      </p:sp>
    </p:spTree>
    <p:extLst>
      <p:ext uri="{BB962C8B-B14F-4D97-AF65-F5344CB8AC3E}">
        <p14:creationId xmlns:p14="http://schemas.microsoft.com/office/powerpoint/2010/main" val="3594784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6</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How will you manage your classroom to facilitate this discussion?</a:t>
            </a:r>
          </a:p>
          <a:p>
            <a:pPr marL="360000" lvl="1" fontAlgn="auto">
              <a:lnSpc>
                <a:spcPct val="100000"/>
              </a:lnSpc>
              <a:spcBef>
                <a:spcPts val="0"/>
              </a:spcBef>
              <a:spcAft>
                <a:spcPts val="1200"/>
              </a:spcAft>
              <a:buClrTx/>
            </a:pPr>
            <a:r>
              <a:rPr lang="en-GB" sz="2400" dirty="0"/>
              <a:t>What are the benefits of showing students multiple ways to solve a problem? What are the challenges?</a:t>
            </a:r>
          </a:p>
        </p:txBody>
      </p:sp>
      <p:grpSp>
        <p:nvGrpSpPr>
          <p:cNvPr id="2" name="Group 1">
            <a:extLst>
              <a:ext uri="{FF2B5EF4-FFF2-40B4-BE49-F238E27FC236}">
                <a16:creationId xmlns:a16="http://schemas.microsoft.com/office/drawing/2014/main" id="{FC8ED36A-7B42-4D2A-A438-074EE8172DB7}"/>
              </a:ext>
            </a:extLst>
          </p:cNvPr>
          <p:cNvGrpSpPr/>
          <p:nvPr/>
        </p:nvGrpSpPr>
        <p:grpSpPr>
          <a:xfrm>
            <a:off x="263352" y="1741532"/>
            <a:ext cx="6557955" cy="4423772"/>
            <a:chOff x="263352" y="1741532"/>
            <a:chExt cx="6557955" cy="4423772"/>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263352" y="1741532"/>
              <a:ext cx="6557955" cy="4423772"/>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F497BED1-37C5-4216-92B2-1623273E6D36}"/>
                </a:ext>
              </a:extLst>
            </p:cNvPr>
            <p:cNvSpPr txBox="1"/>
            <p:nvPr/>
          </p:nvSpPr>
          <p:spPr>
            <a:xfrm>
              <a:off x="263352" y="1916832"/>
              <a:ext cx="6475000" cy="4142673"/>
            </a:xfrm>
            <a:prstGeom prst="rect">
              <a:avLst/>
            </a:prstGeom>
            <a:noFill/>
          </p:spPr>
          <p:txBody>
            <a:bodyPr wrap="square">
              <a:spAutoFit/>
            </a:bodyPr>
            <a:lstStyle/>
            <a:p>
              <a:pPr marL="457200" indent="-457200">
                <a:spcAft>
                  <a:spcPts val="1200"/>
                </a:spcAft>
                <a:buFont typeface="+mj-lt"/>
                <a:buAutoNum type="alphaLcParenR"/>
              </a:pPr>
              <a:r>
                <a:rPr lang="en-GB" sz="2200" dirty="0"/>
                <a:t>How many different ways can you find to calculate the highest common factor of 50 and 54?</a:t>
              </a:r>
            </a:p>
            <a:p>
              <a:pPr marL="457200" indent="-457200">
                <a:spcAft>
                  <a:spcPts val="1200"/>
                </a:spcAft>
                <a:buFont typeface="+mj-lt"/>
                <a:buAutoNum type="alphaLcParenR"/>
              </a:pPr>
              <a:r>
                <a:rPr lang="en-GB" sz="2200" dirty="0"/>
                <a:t>Which is the most efficient method, and why?</a:t>
              </a:r>
            </a:p>
            <a:p>
              <a:pPr marL="457200" indent="-457200">
                <a:spcAft>
                  <a:spcPts val="1200"/>
                </a:spcAft>
                <a:buFont typeface="+mj-lt"/>
                <a:buAutoNum type="alphaLcParenR"/>
              </a:pPr>
              <a:r>
                <a:rPr lang="en-GB" sz="2200" dirty="0"/>
                <a:t>Consider each of your methods. For each method, write a question for which that method is the most efficient way of finding the highest common factor.</a:t>
              </a:r>
            </a:p>
            <a:p>
              <a:pPr marL="457200" indent="-457200">
                <a:spcAft>
                  <a:spcPts val="1200"/>
                </a:spcAft>
                <a:buFont typeface="+mj-lt"/>
                <a:buAutoNum type="alphaLcParenR"/>
              </a:pPr>
              <a:r>
                <a:rPr lang="en-GB" sz="2200" dirty="0"/>
                <a:t>Can you generalise situations when each method is most efficient?</a:t>
              </a:r>
            </a:p>
          </p:txBody>
        </p:sp>
      </p:grpSp>
      <p:sp>
        <p:nvSpPr>
          <p:cNvPr id="8" name="Title 1">
            <a:extLst>
              <a:ext uri="{FF2B5EF4-FFF2-40B4-BE49-F238E27FC236}">
                <a16:creationId xmlns:a16="http://schemas.microsoft.com/office/drawing/2014/main" id="{F8F04A46-D862-4330-8B00-BD79B80FC53A}"/>
              </a:ext>
            </a:extLst>
          </p:cNvPr>
          <p:cNvSpPr>
            <a:spLocks noGrp="1"/>
          </p:cNvSpPr>
          <p:nvPr>
            <p:ph type="title"/>
          </p:nvPr>
        </p:nvSpPr>
        <p:spPr>
          <a:xfrm>
            <a:off x="116849" y="443915"/>
            <a:ext cx="10593151" cy="426170"/>
          </a:xfrm>
        </p:spPr>
        <p:txBody>
          <a:bodyPr/>
          <a:lstStyle/>
          <a:p>
            <a:r>
              <a:rPr lang="en-GB" b="1" dirty="0"/>
              <a:t>Explore the most efficient methods of finding the highest common factor</a:t>
            </a:r>
          </a:p>
        </p:txBody>
      </p:sp>
    </p:spTree>
    <p:custDataLst>
      <p:tags r:id="rId1"/>
    </p:custDataLst>
    <p:extLst>
      <p:ext uri="{BB962C8B-B14F-4D97-AF65-F5344CB8AC3E}">
        <p14:creationId xmlns:p14="http://schemas.microsoft.com/office/powerpoint/2010/main" val="3751798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dirty="0"/>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a:xfrm>
            <a:off x="609600" y="1268760"/>
            <a:ext cx="10972800" cy="3888432"/>
          </a:xfrm>
        </p:spPr>
        <p:txBody>
          <a:bodyPr>
            <a:noAutofit/>
          </a:bodyPr>
          <a:lstStyle/>
          <a:p>
            <a:pPr marL="0" indent="0">
              <a:buNone/>
            </a:pPr>
            <a:r>
              <a:rPr lang="en-GB" dirty="0"/>
              <a:t>The slides are structured as follows:</a:t>
            </a:r>
          </a:p>
          <a:p>
            <a:pPr lvl="1"/>
            <a:r>
              <a:rPr lang="en-GB" dirty="0"/>
              <a:t>The big picture:</a:t>
            </a:r>
          </a:p>
          <a:p>
            <a:pPr lvl="2"/>
            <a:r>
              <a:rPr lang="en-GB" dirty="0"/>
              <a:t>Where does this fit in? </a:t>
            </a:r>
          </a:p>
          <a:p>
            <a:pPr lvl="2"/>
            <a:r>
              <a:rPr lang="en-GB" dirty="0"/>
              <a:t>What do students need to understand? </a:t>
            </a:r>
          </a:p>
          <a:p>
            <a:pPr lvl="2"/>
            <a:r>
              <a:rPr lang="en-GB" dirty="0"/>
              <a:t>Why is this key idea important?</a:t>
            </a:r>
          </a:p>
          <a:p>
            <a:pPr lvl="1"/>
            <a:r>
              <a:rPr lang="en-GB" dirty="0"/>
              <a:t>Prior learning </a:t>
            </a:r>
          </a:p>
          <a:p>
            <a:pPr lvl="1"/>
            <a:r>
              <a:rPr lang="en-GB" dirty="0"/>
              <a:t>Misconceptions</a:t>
            </a:r>
          </a:p>
          <a:p>
            <a:pPr lvl="1"/>
            <a:r>
              <a:rPr lang="en-GB" b="1" dirty="0"/>
              <a:t>Exemplified key ideas</a:t>
            </a:r>
          </a:p>
          <a:p>
            <a:pPr lvl="1"/>
            <a:r>
              <a:rPr lang="en-GB" dirty="0"/>
              <a:t>Reflection questions</a:t>
            </a:r>
          </a:p>
          <a:p>
            <a:pPr lvl="1"/>
            <a:r>
              <a:rPr lang="en-GB" dirty="0"/>
              <a:t>Appendices:</a:t>
            </a:r>
          </a:p>
          <a:p>
            <a:pPr lvl="2"/>
            <a:r>
              <a:rPr lang="en-GB" dirty="0"/>
              <a:t>Key vocabulary</a:t>
            </a:r>
          </a:p>
          <a:p>
            <a:pPr lvl="2"/>
            <a:r>
              <a:rPr lang="en-GB" dirty="0"/>
              <a:t>Representations and structure</a:t>
            </a:r>
          </a:p>
          <a:p>
            <a:pPr lvl="2"/>
            <a:r>
              <a:rPr lang="en-GB" dirty="0"/>
              <a:t>Previous and Future learning</a:t>
            </a:r>
          </a:p>
          <a:p>
            <a:pPr lvl="2"/>
            <a:r>
              <a:rPr lang="en-GB" dirty="0"/>
              <a:t>Useful links</a:t>
            </a:r>
          </a:p>
        </p:txBody>
      </p:sp>
      <p:sp>
        <p:nvSpPr>
          <p:cNvPr id="6" name="TextBox 5">
            <a:extLst>
              <a:ext uri="{FF2B5EF4-FFF2-40B4-BE49-F238E27FC236}">
                <a16:creationId xmlns:a16="http://schemas.microsoft.com/office/drawing/2014/main" id="{C93CE553-E2B8-463F-A228-214C727F90EF}"/>
              </a:ext>
            </a:extLst>
          </p:cNvPr>
          <p:cNvSpPr txBox="1"/>
          <p:nvPr/>
        </p:nvSpPr>
        <p:spPr>
          <a:xfrm>
            <a:off x="6456040" y="1638667"/>
            <a:ext cx="5301844" cy="3662541"/>
          </a:xfrm>
          <a:prstGeom prst="rect">
            <a:avLst/>
          </a:prstGeom>
          <a:solidFill>
            <a:schemeClr val="accent2">
              <a:lumMod val="20000"/>
              <a:lumOff val="80000"/>
            </a:schemeClr>
          </a:solidFill>
        </p:spPr>
        <p:txBody>
          <a:bodyPr wrap="square">
            <a:spAutoFit/>
          </a:bodyPr>
          <a:lstStyle/>
          <a:p>
            <a:pPr marL="0" indent="0" algn="l">
              <a:lnSpc>
                <a:spcPct val="100000"/>
              </a:lnSpc>
              <a:spcBef>
                <a:spcPts val="1200"/>
              </a:spcBef>
              <a:spcAft>
                <a:spcPts val="1200"/>
              </a:spcAft>
              <a:buNone/>
            </a:pPr>
            <a:r>
              <a:rPr lang="en-GB" sz="1400" dirty="0">
                <a:solidFill>
                  <a:srgbClr val="585858"/>
                </a:solidFill>
                <a:effectLst/>
                <a:ea typeface="Times New Roman" panose="02020603050405020304" pitchFamily="18" charset="0"/>
                <a:cs typeface="Arial" panose="020B0604020202020204" pitchFamily="34" charset="0"/>
              </a:rPr>
              <a:t>The </a:t>
            </a:r>
            <a:r>
              <a:rPr lang="en-GB" sz="1400" b="1" dirty="0">
                <a:solidFill>
                  <a:srgbClr val="585858"/>
                </a:solidFill>
                <a:ea typeface="Times New Roman" panose="02020603050405020304" pitchFamily="18" charset="0"/>
                <a:cs typeface="Arial" panose="020B0604020202020204" pitchFamily="34" charset="0"/>
              </a:rPr>
              <a:t>exemplified key idea </a:t>
            </a:r>
            <a:r>
              <a:rPr lang="en-GB" sz="1400" dirty="0">
                <a:solidFill>
                  <a:srgbClr val="585858"/>
                </a:solidFill>
                <a:effectLst/>
                <a:ea typeface="Times New Roman" panose="02020603050405020304" pitchFamily="18" charset="0"/>
                <a:cs typeface="Arial" panose="020B0604020202020204" pitchFamily="34" charset="0"/>
              </a:rPr>
              <a:t>slides have the following symbols to indicate how they have been designed to be used:</a:t>
            </a: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effectLst/>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p:txBody>
      </p:sp>
      <p:sp>
        <p:nvSpPr>
          <p:cNvPr id="8" name="TextBox 7">
            <a:extLst>
              <a:ext uri="{FF2B5EF4-FFF2-40B4-BE49-F238E27FC236}">
                <a16:creationId xmlns:a16="http://schemas.microsoft.com/office/drawing/2014/main" id="{79E969ED-E4E1-40D7-B371-487C5836F744}"/>
              </a:ext>
            </a:extLst>
          </p:cNvPr>
          <p:cNvSpPr txBox="1"/>
          <p:nvPr/>
        </p:nvSpPr>
        <p:spPr>
          <a:xfrm>
            <a:off x="7683351" y="2184299"/>
            <a:ext cx="3996000" cy="1686616"/>
          </a:xfrm>
          <a:prstGeom prst="rect">
            <a:avLst/>
          </a:prstGeom>
          <a:noFill/>
        </p:spPr>
        <p:txBody>
          <a:bodyPr wrap="square" rtlCol="0">
            <a:spAutoFit/>
          </a:bodyPr>
          <a:lstStyle/>
          <a:p>
            <a:pPr>
              <a:buNone/>
            </a:pPr>
            <a:r>
              <a:rPr lang="en-GB" sz="1400" b="1" dirty="0">
                <a:solidFill>
                  <a:srgbClr val="585858"/>
                </a:solidFill>
                <a:cs typeface="Arial" panose="020B0604020202020204" pitchFamily="34" charset="0"/>
              </a:rPr>
              <a:t>Into the classroom</a:t>
            </a:r>
          </a:p>
          <a:p>
            <a:pPr>
              <a:buNone/>
            </a:pPr>
            <a:r>
              <a:rPr lang="en-GB" sz="1400" b="0" dirty="0">
                <a:solidFill>
                  <a:srgbClr val="585858"/>
                </a:solidFill>
                <a:effectLst/>
                <a:ea typeface="Times New Roman" panose="02020603050405020304" pitchFamily="18" charset="0"/>
                <a:cs typeface="Arial" panose="020B0604020202020204" pitchFamily="34" charset="0"/>
              </a:rPr>
              <a:t>The examples are presented on these slides </a:t>
            </a:r>
            <a:r>
              <a:rPr lang="en-GB" sz="1400" dirty="0">
                <a:solidFill>
                  <a:srgbClr val="585858"/>
                </a:solidFill>
                <a:ea typeface="Times New Roman" panose="02020603050405020304" pitchFamily="18" charset="0"/>
                <a:cs typeface="Arial" panose="020B0604020202020204" pitchFamily="34" charset="0"/>
              </a:rPr>
              <a:t>so that they could be used in PD, but also </a:t>
            </a:r>
            <a:r>
              <a:rPr lang="en-GB" sz="1400" b="0" dirty="0">
                <a:solidFill>
                  <a:srgbClr val="585858"/>
                </a:solidFill>
                <a:effectLst/>
                <a:ea typeface="Times New Roman" panose="02020603050405020304" pitchFamily="18" charset="0"/>
                <a:cs typeface="Arial" panose="020B0604020202020204" pitchFamily="34" charset="0"/>
              </a:rPr>
              <a:t>directly in the classroom. The notes feature suggested questions and things teachers might consider when using with students.</a:t>
            </a:r>
            <a:endParaRPr lang="en-GB" sz="1400" b="0" dirty="0">
              <a:solidFill>
                <a:srgbClr val="585858"/>
              </a:solidFill>
              <a:cs typeface="Arial" panose="020B0604020202020204" pitchFamily="34" charset="0"/>
            </a:endParaRPr>
          </a:p>
          <a:p>
            <a:pPr>
              <a:buNone/>
            </a:pPr>
            <a:endParaRPr lang="en-GB" sz="1400" b="1" dirty="0">
              <a:solidFill>
                <a:srgbClr val="585858"/>
              </a:solidFill>
              <a:cs typeface="Arial" panose="020B0604020202020204" pitchFamily="34" charset="0"/>
            </a:endParaRPr>
          </a:p>
        </p:txBody>
      </p:sp>
      <p:sp>
        <p:nvSpPr>
          <p:cNvPr id="12" name="TextBox 11">
            <a:extLst>
              <a:ext uri="{FF2B5EF4-FFF2-40B4-BE49-F238E27FC236}">
                <a16:creationId xmlns:a16="http://schemas.microsoft.com/office/drawing/2014/main" id="{33564DB4-F5AF-4C7D-8130-A24CA070635D}"/>
              </a:ext>
            </a:extLst>
          </p:cNvPr>
          <p:cNvSpPr txBox="1"/>
          <p:nvPr/>
        </p:nvSpPr>
        <p:spPr>
          <a:xfrm>
            <a:off x="7671520" y="3757405"/>
            <a:ext cx="3996000" cy="1384995"/>
          </a:xfrm>
          <a:prstGeom prst="rect">
            <a:avLst/>
          </a:prstGeom>
          <a:noFill/>
        </p:spPr>
        <p:txBody>
          <a:bodyPr wrap="square">
            <a:spAutoFit/>
          </a:bodyPr>
          <a:lstStyle/>
          <a:p>
            <a:pPr fontAlgn="auto">
              <a:spcBef>
                <a:spcPts val="0"/>
              </a:spcBef>
              <a:spcAft>
                <a:spcPts val="0"/>
              </a:spcAft>
              <a:buClrTx/>
              <a:buNone/>
              <a:defRPr/>
            </a:pPr>
            <a:r>
              <a:rPr lang="en-GB" sz="1400" b="1" dirty="0">
                <a:solidFill>
                  <a:srgbClr val="585858"/>
                </a:solidFill>
                <a:cs typeface="Arial" panose="020B0604020202020204" pitchFamily="34" charset="0"/>
              </a:rPr>
              <a:t>PD</a:t>
            </a:r>
            <a:r>
              <a:rPr lang="en-GB" sz="1400" dirty="0">
                <a:solidFill>
                  <a:srgbClr val="585858"/>
                </a:solidFill>
                <a:cs typeface="Arial" panose="020B0604020202020204" pitchFamily="34" charset="0"/>
              </a:rPr>
              <a:t> </a:t>
            </a:r>
            <a:r>
              <a:rPr lang="en-GB" sz="1400" b="1" dirty="0">
                <a:solidFill>
                  <a:srgbClr val="585858"/>
                </a:solidFill>
                <a:cs typeface="Arial" panose="020B0604020202020204" pitchFamily="34" charset="0"/>
              </a:rPr>
              <a:t>discussion prompts</a:t>
            </a:r>
          </a:p>
          <a:p>
            <a:pPr fontAlgn="auto">
              <a:spcBef>
                <a:spcPts val="0"/>
              </a:spcBef>
              <a:spcAft>
                <a:spcPts val="0"/>
              </a:spcAft>
              <a:buClrTx/>
              <a:buNone/>
              <a:defRPr/>
            </a:pPr>
            <a:r>
              <a:rPr lang="en-GB" sz="1400" dirty="0">
                <a:solidFill>
                  <a:srgbClr val="585858"/>
                </a:solidFill>
                <a:cs typeface="Arial" panose="020B0604020202020204" pitchFamily="34" charset="0"/>
              </a:rPr>
              <a:t>These slides look at the examples in more detail, with question prompts to promote discussion among maths teachers. The notes feature reference to further information and guidance within the Core Concepts document.</a:t>
            </a:r>
          </a:p>
        </p:txBody>
      </p:sp>
      <p:pic>
        <p:nvPicPr>
          <p:cNvPr id="3" name="Picture 2" descr="Logo, icon&#10;&#10;Description automatically generated">
            <a:extLst>
              <a:ext uri="{FF2B5EF4-FFF2-40B4-BE49-F238E27FC236}">
                <a16:creationId xmlns:a16="http://schemas.microsoft.com/office/drawing/2014/main" id="{98372D16-5B8D-44D5-A8F3-B5B81CEA24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5355" y="2451568"/>
            <a:ext cx="993650" cy="993650"/>
          </a:xfrm>
          <a:prstGeom prst="rect">
            <a:avLst/>
          </a:prstGeom>
        </p:spPr>
      </p:pic>
      <p:pic>
        <p:nvPicPr>
          <p:cNvPr id="9" name="Picture 8" descr="Icon&#10;&#10;Description automatically generated">
            <a:extLst>
              <a:ext uri="{FF2B5EF4-FFF2-40B4-BE49-F238E27FC236}">
                <a16:creationId xmlns:a16="http://schemas.microsoft.com/office/drawing/2014/main" id="{1D0A02C7-CE34-44AA-8167-2E440C37E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5355" y="3951785"/>
            <a:ext cx="993650" cy="993650"/>
          </a:xfrm>
          <a:prstGeom prst="rect">
            <a:avLst/>
          </a:prstGeom>
        </p:spPr>
      </p:pic>
    </p:spTree>
    <p:extLst>
      <p:ext uri="{BB962C8B-B14F-4D97-AF65-F5344CB8AC3E}">
        <p14:creationId xmlns:p14="http://schemas.microsoft.com/office/powerpoint/2010/main" val="299831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7</a:t>
            </a:r>
            <a:endParaRPr lang="en-GB" dirty="0"/>
          </a:p>
        </p:txBody>
      </p:sp>
      <p:sp>
        <p:nvSpPr>
          <p:cNvPr id="7" name="TextBox 6">
            <a:extLst>
              <a:ext uri="{FF2B5EF4-FFF2-40B4-BE49-F238E27FC236}">
                <a16:creationId xmlns:a16="http://schemas.microsoft.com/office/drawing/2014/main" id="{9E7143D0-541C-4775-B916-44BADCBECC72}"/>
              </a:ext>
            </a:extLst>
          </p:cNvPr>
          <p:cNvSpPr txBox="1"/>
          <p:nvPr/>
        </p:nvSpPr>
        <p:spPr>
          <a:xfrm>
            <a:off x="403380" y="1815795"/>
            <a:ext cx="11385239" cy="3498394"/>
          </a:xfrm>
          <a:prstGeom prst="rect">
            <a:avLst/>
          </a:prstGeom>
          <a:noFill/>
        </p:spPr>
        <p:txBody>
          <a:bodyPr wrap="square">
            <a:spAutoFit/>
          </a:bodyPr>
          <a:lstStyle/>
          <a:p>
            <a:pPr>
              <a:spcBef>
                <a:spcPts val="400"/>
              </a:spcBef>
              <a:spcAft>
                <a:spcPts val="1200"/>
              </a:spcAft>
              <a:buNone/>
            </a:pPr>
            <a:r>
              <a:rPr lang="en-GB" sz="2800" dirty="0">
                <a:effectLst/>
                <a:latin typeface="+mj-lt"/>
                <a:ea typeface="Calibri" panose="020F0502020204030204" pitchFamily="34" charset="0"/>
                <a:cs typeface="Times New Roman" panose="02020603050405020304" pitchFamily="18" charset="0"/>
              </a:rPr>
              <a:t>Find the highest common factor of these sets of numbers using the most efficient method.</a:t>
            </a:r>
          </a:p>
          <a:p>
            <a:pPr marL="468000" lvl="0" indent="-432000">
              <a:spcBef>
                <a:spcPts val="400"/>
              </a:spcBef>
              <a:spcAft>
                <a:spcPts val="1200"/>
              </a:spcAft>
              <a:buFont typeface="+mj-lt"/>
              <a:buAutoNum type="alphaLcParenR"/>
            </a:pPr>
            <a:r>
              <a:rPr lang="en-GB" sz="2800" dirty="0">
                <a:effectLst/>
                <a:latin typeface="+mj-lt"/>
                <a:ea typeface="Calibri" panose="020F0502020204030204" pitchFamily="34" charset="0"/>
                <a:cs typeface="Times New Roman" panose="02020603050405020304" pitchFamily="18" charset="0"/>
              </a:rPr>
              <a:t>24 and 36</a:t>
            </a:r>
          </a:p>
          <a:p>
            <a:pPr marL="468000" lvl="0" indent="-432000">
              <a:spcBef>
                <a:spcPts val="400"/>
              </a:spcBef>
              <a:spcAft>
                <a:spcPts val="1200"/>
              </a:spcAft>
              <a:buFont typeface="+mj-lt"/>
              <a:buAutoNum type="alphaLcParenR"/>
            </a:pPr>
            <a:r>
              <a:rPr lang="en-GB" sz="2800" dirty="0">
                <a:effectLst/>
                <a:latin typeface="+mj-lt"/>
                <a:ea typeface="Calibri" panose="020F0502020204030204" pitchFamily="34" charset="0"/>
                <a:cs typeface="Times New Roman" panose="02020603050405020304" pitchFamily="18" charset="0"/>
              </a:rPr>
              <a:t>48 and 150</a:t>
            </a:r>
          </a:p>
          <a:p>
            <a:pPr marL="468000" lvl="0" indent="-432000">
              <a:spcBef>
                <a:spcPts val="400"/>
              </a:spcBef>
              <a:spcAft>
                <a:spcPts val="1200"/>
              </a:spcAft>
              <a:buFont typeface="+mj-lt"/>
              <a:buAutoNum type="alphaLcParenR"/>
            </a:pPr>
            <a:r>
              <a:rPr lang="en-GB" sz="2800" dirty="0">
                <a:effectLst/>
                <a:latin typeface="+mj-lt"/>
                <a:ea typeface="Calibri" panose="020F0502020204030204" pitchFamily="34" charset="0"/>
                <a:cs typeface="Times New Roman" panose="02020603050405020304" pitchFamily="18" charset="0"/>
              </a:rPr>
              <a:t>240 and 360</a:t>
            </a:r>
          </a:p>
          <a:p>
            <a:pPr marL="468000" lvl="0" indent="-432000">
              <a:spcBef>
                <a:spcPts val="400"/>
              </a:spcBef>
              <a:spcAft>
                <a:spcPts val="1200"/>
              </a:spcAft>
              <a:buFont typeface="+mj-lt"/>
              <a:buAutoNum type="alphaLcParenR"/>
            </a:pPr>
            <a:r>
              <a:rPr lang="en-GB" sz="2800" i="1" dirty="0">
                <a:effectLst/>
                <a:latin typeface="+mj-lt"/>
                <a:ea typeface="Calibri" panose="020F0502020204030204" pitchFamily="34" charset="0"/>
                <a:cs typeface="Times New Roman" panose="02020603050405020304" pitchFamily="18" charset="0"/>
              </a:rPr>
              <a:t>ab</a:t>
            </a:r>
            <a:r>
              <a:rPr lang="en-GB" sz="2800" baseline="30000" dirty="0">
                <a:effectLst/>
                <a:latin typeface="+mj-lt"/>
                <a:ea typeface="Calibri" panose="020F0502020204030204" pitchFamily="34" charset="0"/>
                <a:cs typeface="Times New Roman" panose="02020603050405020304" pitchFamily="18" charset="0"/>
              </a:rPr>
              <a:t>2</a:t>
            </a:r>
            <a:r>
              <a:rPr lang="en-GB" sz="2800" i="1" dirty="0">
                <a:effectLst/>
                <a:latin typeface="+mj-lt"/>
                <a:ea typeface="Calibri" panose="020F0502020204030204" pitchFamily="34" charset="0"/>
                <a:cs typeface="Times New Roman" panose="02020603050405020304" pitchFamily="18" charset="0"/>
              </a:rPr>
              <a:t>c</a:t>
            </a:r>
            <a:r>
              <a:rPr lang="en-GB" sz="2800" dirty="0">
                <a:effectLst/>
                <a:latin typeface="+mj-lt"/>
                <a:ea typeface="Calibri" panose="020F0502020204030204" pitchFamily="34" charset="0"/>
                <a:cs typeface="Times New Roman" panose="02020603050405020304" pitchFamily="18" charset="0"/>
              </a:rPr>
              <a:t>, </a:t>
            </a:r>
            <a:r>
              <a:rPr lang="en-GB" sz="2800" i="1" dirty="0">
                <a:effectLst/>
                <a:latin typeface="+mj-lt"/>
                <a:ea typeface="Calibri" panose="020F0502020204030204" pitchFamily="34" charset="0"/>
                <a:cs typeface="Times New Roman" panose="02020603050405020304" pitchFamily="18" charset="0"/>
              </a:rPr>
              <a:t>a</a:t>
            </a:r>
            <a:r>
              <a:rPr lang="en-GB" sz="2800" baseline="30000" dirty="0">
                <a:effectLst/>
                <a:latin typeface="+mj-lt"/>
                <a:ea typeface="Calibri" panose="020F0502020204030204" pitchFamily="34" charset="0"/>
                <a:cs typeface="Times New Roman" panose="02020603050405020304" pitchFamily="18" charset="0"/>
              </a:rPr>
              <a:t>2</a:t>
            </a:r>
            <a:r>
              <a:rPr lang="en-GB" sz="2800" i="1" dirty="0">
                <a:effectLst/>
                <a:latin typeface="+mj-lt"/>
                <a:ea typeface="Calibri" panose="020F0502020204030204" pitchFamily="34" charset="0"/>
                <a:cs typeface="Times New Roman" panose="02020603050405020304" pitchFamily="18" charset="0"/>
              </a:rPr>
              <a:t>c</a:t>
            </a:r>
            <a:r>
              <a:rPr lang="en-GB" sz="2800" baseline="30000" dirty="0">
                <a:effectLst/>
                <a:latin typeface="+mj-lt"/>
                <a:ea typeface="Calibri" panose="020F0502020204030204" pitchFamily="34" charset="0"/>
                <a:cs typeface="Times New Roman" panose="02020603050405020304" pitchFamily="18" charset="0"/>
              </a:rPr>
              <a:t>3</a:t>
            </a:r>
            <a:r>
              <a:rPr lang="en-GB" sz="2800" dirty="0">
                <a:effectLst/>
                <a:latin typeface="+mj-lt"/>
                <a:ea typeface="Calibri" panose="020F0502020204030204" pitchFamily="34" charset="0"/>
                <a:cs typeface="Times New Roman" panose="02020603050405020304" pitchFamily="18" charset="0"/>
              </a:rPr>
              <a:t> and </a:t>
            </a:r>
            <a:r>
              <a:rPr lang="en-GB" sz="2800" i="1" dirty="0">
                <a:effectLst/>
                <a:latin typeface="+mj-lt"/>
                <a:ea typeface="Calibri" panose="020F0502020204030204" pitchFamily="34" charset="0"/>
                <a:cs typeface="Times New Roman" panose="02020603050405020304" pitchFamily="18" charset="0"/>
              </a:rPr>
              <a:t>ab</a:t>
            </a:r>
            <a:r>
              <a:rPr lang="en-GB" sz="2800" baseline="30000" dirty="0">
                <a:effectLst/>
                <a:latin typeface="+mj-lt"/>
                <a:ea typeface="Calibri" panose="020F0502020204030204" pitchFamily="34" charset="0"/>
                <a:cs typeface="Times New Roman" panose="02020603050405020304" pitchFamily="18" charset="0"/>
              </a:rPr>
              <a:t>3</a:t>
            </a:r>
            <a:r>
              <a:rPr lang="en-GB" sz="2800" i="1" dirty="0">
                <a:effectLst/>
                <a:latin typeface="+mj-lt"/>
                <a:ea typeface="Calibri" panose="020F0502020204030204" pitchFamily="34" charset="0"/>
                <a:cs typeface="Times New Roman" panose="02020603050405020304" pitchFamily="18" charset="0"/>
              </a:rPr>
              <a:t>c</a:t>
            </a:r>
            <a:r>
              <a:rPr lang="en-GB" sz="2800" baseline="30000" dirty="0">
                <a:effectLst/>
                <a:latin typeface="+mj-lt"/>
                <a:ea typeface="Calibri" panose="020F0502020204030204" pitchFamily="34" charset="0"/>
                <a:cs typeface="Times New Roman" panose="02020603050405020304" pitchFamily="18" charset="0"/>
              </a:rPr>
              <a:t>5</a:t>
            </a:r>
            <a:endParaRPr lang="en-GB" dirty="0">
              <a:latin typeface="+mj-lt"/>
            </a:endParaRPr>
          </a:p>
        </p:txBody>
      </p:sp>
      <p:sp>
        <p:nvSpPr>
          <p:cNvPr id="9" name="Title 1">
            <a:extLst>
              <a:ext uri="{FF2B5EF4-FFF2-40B4-BE49-F238E27FC236}">
                <a16:creationId xmlns:a16="http://schemas.microsoft.com/office/drawing/2014/main" id="{4D083159-356C-4A6B-A939-997B5961B4E8}"/>
              </a:ext>
            </a:extLst>
          </p:cNvPr>
          <p:cNvSpPr>
            <a:spLocks noGrp="1"/>
          </p:cNvSpPr>
          <p:nvPr>
            <p:ph type="title"/>
          </p:nvPr>
        </p:nvSpPr>
        <p:spPr>
          <a:xfrm>
            <a:off x="116849" y="443915"/>
            <a:ext cx="10593151" cy="426170"/>
          </a:xfrm>
        </p:spPr>
        <p:txBody>
          <a:bodyPr/>
          <a:lstStyle/>
          <a:p>
            <a:r>
              <a:rPr lang="en-GB" b="1" dirty="0"/>
              <a:t>Explore the most efficient methods of finding the highest common factor</a:t>
            </a:r>
          </a:p>
        </p:txBody>
      </p:sp>
    </p:spTree>
    <p:extLst>
      <p:ext uri="{BB962C8B-B14F-4D97-AF65-F5344CB8AC3E}">
        <p14:creationId xmlns:p14="http://schemas.microsoft.com/office/powerpoint/2010/main" val="36187560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7</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268760"/>
            <a:ext cx="4891318" cy="4752527"/>
          </a:xfrm>
          <a:prstGeom prst="rect">
            <a:avLst/>
          </a:prstGeom>
        </p:spPr>
        <p:txBody>
          <a:bodyPr anchor="ctr">
            <a:normAutofit fontScale="925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How will you manage activities like this in your classroom? Is this a task where selected students could come to the board and demonstrate their chosen method to the class, justifying why they have selected it?</a:t>
            </a:r>
          </a:p>
          <a:p>
            <a:pPr marL="360000" lvl="1" fontAlgn="auto">
              <a:lnSpc>
                <a:spcPct val="100000"/>
              </a:lnSpc>
              <a:spcBef>
                <a:spcPts val="0"/>
              </a:spcBef>
              <a:spcAft>
                <a:spcPts val="1200"/>
              </a:spcAft>
              <a:buClrTx/>
            </a:pPr>
            <a:r>
              <a:rPr lang="en-GB" sz="2400" dirty="0"/>
              <a:t>Could students make predictions and reason about the highest common factor for parts b) and c), based on connections to part a), before calculating it? </a:t>
            </a:r>
          </a:p>
        </p:txBody>
      </p:sp>
      <p:grpSp>
        <p:nvGrpSpPr>
          <p:cNvPr id="2" name="Group 1">
            <a:extLst>
              <a:ext uri="{FF2B5EF4-FFF2-40B4-BE49-F238E27FC236}">
                <a16:creationId xmlns:a16="http://schemas.microsoft.com/office/drawing/2014/main" id="{6C5E5D9E-D9AE-498D-9865-57190F35598E}"/>
              </a:ext>
            </a:extLst>
          </p:cNvPr>
          <p:cNvGrpSpPr/>
          <p:nvPr/>
        </p:nvGrpSpPr>
        <p:grpSpPr>
          <a:xfrm>
            <a:off x="660695" y="1741532"/>
            <a:ext cx="5579321" cy="3847708"/>
            <a:chOff x="660695" y="1741532"/>
            <a:chExt cx="5579321" cy="3847708"/>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5579321"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F1A03AFF-26E6-466C-876B-9827EBB25288}"/>
                </a:ext>
              </a:extLst>
            </p:cNvPr>
            <p:cNvSpPr txBox="1"/>
            <p:nvPr/>
          </p:nvSpPr>
          <p:spPr>
            <a:xfrm>
              <a:off x="725307" y="2018258"/>
              <a:ext cx="5226677" cy="3282950"/>
            </a:xfrm>
            <a:prstGeom prst="rect">
              <a:avLst/>
            </a:prstGeom>
            <a:noFill/>
          </p:spPr>
          <p:txBody>
            <a:bodyPr wrap="square">
              <a:spAutoFit/>
            </a:bodyPr>
            <a:lstStyle/>
            <a:p>
              <a:pPr>
                <a:spcBef>
                  <a:spcPts val="400"/>
                </a:spcBef>
                <a:spcAft>
                  <a:spcPts val="1200"/>
                </a:spcAft>
                <a:buNone/>
              </a:pPr>
              <a:r>
                <a:rPr lang="en-GB" sz="2200" dirty="0">
                  <a:effectLst/>
                  <a:latin typeface="+mj-lt"/>
                  <a:ea typeface="Calibri" panose="020F0502020204030204" pitchFamily="34" charset="0"/>
                  <a:cs typeface="Times New Roman" panose="02020603050405020304" pitchFamily="18" charset="0"/>
                </a:rPr>
                <a:t>Find the highest common factor of these sets of numbers using the most efficient method.</a:t>
              </a:r>
            </a:p>
            <a:p>
              <a:pPr marL="342900" lvl="0" indent="-342900">
                <a:spcBef>
                  <a:spcPts val="400"/>
                </a:spcBef>
                <a:spcAft>
                  <a:spcPts val="1200"/>
                </a:spcAft>
                <a:buFont typeface="+mj-lt"/>
                <a:buAutoNum type="alphaLcParenR"/>
              </a:pPr>
              <a:r>
                <a:rPr lang="en-GB" sz="2200" dirty="0">
                  <a:effectLst/>
                  <a:latin typeface="+mj-lt"/>
                  <a:ea typeface="Calibri" panose="020F0502020204030204" pitchFamily="34" charset="0"/>
                  <a:cs typeface="Times New Roman" panose="02020603050405020304" pitchFamily="18" charset="0"/>
                </a:rPr>
                <a:t>24 and 36</a:t>
              </a:r>
            </a:p>
            <a:p>
              <a:pPr marL="342900" lvl="0" indent="-342900">
                <a:spcBef>
                  <a:spcPts val="400"/>
                </a:spcBef>
                <a:spcAft>
                  <a:spcPts val="1200"/>
                </a:spcAft>
                <a:buFont typeface="+mj-lt"/>
                <a:buAutoNum type="alphaLcParenR"/>
              </a:pPr>
              <a:r>
                <a:rPr lang="en-GB" sz="2200" dirty="0">
                  <a:effectLst/>
                  <a:latin typeface="+mj-lt"/>
                  <a:ea typeface="Calibri" panose="020F0502020204030204" pitchFamily="34" charset="0"/>
                  <a:cs typeface="Times New Roman" panose="02020603050405020304" pitchFamily="18" charset="0"/>
                </a:rPr>
                <a:t>48 and 150</a:t>
              </a:r>
            </a:p>
            <a:p>
              <a:pPr marL="342900" lvl="0" indent="-342900">
                <a:spcBef>
                  <a:spcPts val="400"/>
                </a:spcBef>
                <a:spcAft>
                  <a:spcPts val="1200"/>
                </a:spcAft>
                <a:buFont typeface="+mj-lt"/>
                <a:buAutoNum type="alphaLcParenR"/>
              </a:pPr>
              <a:r>
                <a:rPr lang="en-GB" sz="2200" dirty="0">
                  <a:effectLst/>
                  <a:latin typeface="+mj-lt"/>
                  <a:ea typeface="Calibri" panose="020F0502020204030204" pitchFamily="34" charset="0"/>
                  <a:cs typeface="Times New Roman" panose="02020603050405020304" pitchFamily="18" charset="0"/>
                </a:rPr>
                <a:t>240 and 360</a:t>
              </a:r>
            </a:p>
            <a:p>
              <a:pPr marL="342900" lvl="0" indent="-342900">
                <a:spcBef>
                  <a:spcPts val="400"/>
                </a:spcBef>
                <a:spcAft>
                  <a:spcPts val="1200"/>
                </a:spcAft>
                <a:buFont typeface="+mj-lt"/>
                <a:buAutoNum type="alphaLcParenR"/>
              </a:pPr>
              <a:r>
                <a:rPr lang="en-GB" sz="2200" i="1" dirty="0">
                  <a:effectLst/>
                  <a:latin typeface="+mj-lt"/>
                  <a:ea typeface="Calibri" panose="020F0502020204030204" pitchFamily="34" charset="0"/>
                  <a:cs typeface="Times New Roman" panose="02020603050405020304" pitchFamily="18" charset="0"/>
                </a:rPr>
                <a:t>ab</a:t>
              </a:r>
              <a:r>
                <a:rPr lang="en-GB" sz="2200" baseline="30000" dirty="0">
                  <a:effectLst/>
                  <a:latin typeface="+mj-lt"/>
                  <a:ea typeface="Calibri" panose="020F0502020204030204" pitchFamily="34" charset="0"/>
                  <a:cs typeface="Times New Roman" panose="02020603050405020304" pitchFamily="18" charset="0"/>
                </a:rPr>
                <a:t>2</a:t>
              </a:r>
              <a:r>
                <a:rPr lang="en-GB" sz="2200" i="1" dirty="0">
                  <a:effectLst/>
                  <a:latin typeface="+mj-lt"/>
                  <a:ea typeface="Calibri" panose="020F0502020204030204" pitchFamily="34" charset="0"/>
                  <a:cs typeface="Times New Roman" panose="02020603050405020304" pitchFamily="18" charset="0"/>
                </a:rPr>
                <a:t>c</a:t>
              </a:r>
              <a:r>
                <a:rPr lang="en-GB" sz="2200" dirty="0">
                  <a:effectLst/>
                  <a:latin typeface="+mj-lt"/>
                  <a:ea typeface="Calibri" panose="020F0502020204030204" pitchFamily="34" charset="0"/>
                  <a:cs typeface="Times New Roman" panose="02020603050405020304" pitchFamily="18" charset="0"/>
                </a:rPr>
                <a:t>, </a:t>
              </a:r>
              <a:r>
                <a:rPr lang="en-GB" sz="2200" i="1" dirty="0">
                  <a:effectLst/>
                  <a:latin typeface="+mj-lt"/>
                  <a:ea typeface="Calibri" panose="020F0502020204030204" pitchFamily="34" charset="0"/>
                  <a:cs typeface="Times New Roman" panose="02020603050405020304" pitchFamily="18" charset="0"/>
                </a:rPr>
                <a:t>a</a:t>
              </a:r>
              <a:r>
                <a:rPr lang="en-GB" sz="2200" baseline="30000" dirty="0">
                  <a:effectLst/>
                  <a:latin typeface="+mj-lt"/>
                  <a:ea typeface="Calibri" panose="020F0502020204030204" pitchFamily="34" charset="0"/>
                  <a:cs typeface="Times New Roman" panose="02020603050405020304" pitchFamily="18" charset="0"/>
                </a:rPr>
                <a:t>2</a:t>
              </a:r>
              <a:r>
                <a:rPr lang="en-GB" sz="2200" i="1" dirty="0">
                  <a:effectLst/>
                  <a:latin typeface="+mj-lt"/>
                  <a:ea typeface="Calibri" panose="020F0502020204030204" pitchFamily="34" charset="0"/>
                  <a:cs typeface="Times New Roman" panose="02020603050405020304" pitchFamily="18" charset="0"/>
                </a:rPr>
                <a:t>c</a:t>
              </a:r>
              <a:r>
                <a:rPr lang="en-GB" sz="2200" baseline="30000" dirty="0">
                  <a:effectLst/>
                  <a:latin typeface="+mj-lt"/>
                  <a:ea typeface="Calibri" panose="020F0502020204030204" pitchFamily="34" charset="0"/>
                  <a:cs typeface="Times New Roman" panose="02020603050405020304" pitchFamily="18" charset="0"/>
                </a:rPr>
                <a:t>3</a:t>
              </a:r>
              <a:r>
                <a:rPr lang="en-GB" sz="2200" dirty="0">
                  <a:effectLst/>
                  <a:latin typeface="+mj-lt"/>
                  <a:ea typeface="Calibri" panose="020F0502020204030204" pitchFamily="34" charset="0"/>
                  <a:cs typeface="Times New Roman" panose="02020603050405020304" pitchFamily="18" charset="0"/>
                </a:rPr>
                <a:t> and </a:t>
              </a:r>
              <a:r>
                <a:rPr lang="en-GB" sz="2200" i="1" dirty="0">
                  <a:effectLst/>
                  <a:latin typeface="+mj-lt"/>
                  <a:ea typeface="Calibri" panose="020F0502020204030204" pitchFamily="34" charset="0"/>
                  <a:cs typeface="Times New Roman" panose="02020603050405020304" pitchFamily="18" charset="0"/>
                </a:rPr>
                <a:t>ab</a:t>
              </a:r>
              <a:r>
                <a:rPr lang="en-GB" sz="2200" baseline="30000" dirty="0">
                  <a:effectLst/>
                  <a:latin typeface="+mj-lt"/>
                  <a:ea typeface="Calibri" panose="020F0502020204030204" pitchFamily="34" charset="0"/>
                  <a:cs typeface="Times New Roman" panose="02020603050405020304" pitchFamily="18" charset="0"/>
                </a:rPr>
                <a:t>3</a:t>
              </a:r>
              <a:r>
                <a:rPr lang="en-GB" sz="2200" i="1" dirty="0">
                  <a:effectLst/>
                  <a:latin typeface="+mj-lt"/>
                  <a:ea typeface="Calibri" panose="020F0502020204030204" pitchFamily="34" charset="0"/>
                  <a:cs typeface="Times New Roman" panose="02020603050405020304" pitchFamily="18" charset="0"/>
                </a:rPr>
                <a:t>c</a:t>
              </a:r>
              <a:r>
                <a:rPr lang="en-GB" sz="2200" baseline="30000" dirty="0">
                  <a:effectLst/>
                  <a:latin typeface="+mj-lt"/>
                  <a:ea typeface="Calibri" panose="020F0502020204030204" pitchFamily="34" charset="0"/>
                  <a:cs typeface="Times New Roman" panose="02020603050405020304" pitchFamily="18" charset="0"/>
                </a:rPr>
                <a:t>5</a:t>
              </a:r>
              <a:endParaRPr lang="en-GB" sz="2200" dirty="0"/>
            </a:p>
          </p:txBody>
        </p:sp>
      </p:grpSp>
      <p:sp>
        <p:nvSpPr>
          <p:cNvPr id="12" name="Title 1">
            <a:extLst>
              <a:ext uri="{FF2B5EF4-FFF2-40B4-BE49-F238E27FC236}">
                <a16:creationId xmlns:a16="http://schemas.microsoft.com/office/drawing/2014/main" id="{FD41AAD4-302A-49AD-841F-977A0D4FA6D3}"/>
              </a:ext>
            </a:extLst>
          </p:cNvPr>
          <p:cNvSpPr>
            <a:spLocks noGrp="1"/>
          </p:cNvSpPr>
          <p:nvPr>
            <p:ph type="title"/>
          </p:nvPr>
        </p:nvSpPr>
        <p:spPr>
          <a:xfrm>
            <a:off x="114300" y="444500"/>
            <a:ext cx="10593388" cy="425450"/>
          </a:xfrm>
        </p:spPr>
        <p:txBody>
          <a:bodyPr/>
          <a:lstStyle/>
          <a:p>
            <a:r>
              <a:rPr lang="en-GB" b="1" dirty="0"/>
              <a:t>Explore the most efficient methods of finding the highest common factor</a:t>
            </a:r>
          </a:p>
        </p:txBody>
      </p:sp>
    </p:spTree>
    <p:custDataLst>
      <p:tags r:id="rId1"/>
    </p:custDataLst>
    <p:extLst>
      <p:ext uri="{BB962C8B-B14F-4D97-AF65-F5344CB8AC3E}">
        <p14:creationId xmlns:p14="http://schemas.microsoft.com/office/powerpoint/2010/main" val="4209606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8</a:t>
            </a:r>
            <a:endParaRPr lang="en-GB" dirty="0"/>
          </a:p>
        </p:txBody>
      </p:sp>
      <p:sp>
        <p:nvSpPr>
          <p:cNvPr id="7" name="TextBox 6">
            <a:extLst>
              <a:ext uri="{FF2B5EF4-FFF2-40B4-BE49-F238E27FC236}">
                <a16:creationId xmlns:a16="http://schemas.microsoft.com/office/drawing/2014/main" id="{2278404E-C617-4DB0-A8A0-4ABEE35A2369}"/>
              </a:ext>
            </a:extLst>
          </p:cNvPr>
          <p:cNvSpPr txBox="1"/>
          <p:nvPr/>
        </p:nvSpPr>
        <p:spPr>
          <a:xfrm>
            <a:off x="767408" y="1781834"/>
            <a:ext cx="10657184" cy="3929281"/>
          </a:xfrm>
          <a:prstGeom prst="rect">
            <a:avLst/>
          </a:prstGeom>
          <a:noFill/>
        </p:spPr>
        <p:txBody>
          <a:bodyPr wrap="square">
            <a:spAutoFit/>
          </a:bodyPr>
          <a:lstStyle/>
          <a:p>
            <a:pPr>
              <a:lnSpc>
                <a:spcPct val="150000"/>
              </a:lnSpc>
              <a:spcBef>
                <a:spcPts val="600"/>
              </a:spcBef>
              <a:spcAft>
                <a:spcPts val="1200"/>
              </a:spcAft>
              <a:buNone/>
            </a:pPr>
            <a:r>
              <a:rPr lang="en-GB" sz="2800" dirty="0">
                <a:effectLst/>
                <a:latin typeface="+mj-lt"/>
                <a:ea typeface="Calibri" panose="020F0502020204030204" pitchFamily="34" charset="0"/>
                <a:cs typeface="Times New Roman" panose="02020603050405020304" pitchFamily="18" charset="0"/>
              </a:rPr>
              <a:t>The highest common factor of </a:t>
            </a:r>
            <a:r>
              <a:rPr lang="en-GB" sz="28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sz="2800" dirty="0">
                <a:effectLst/>
                <a:latin typeface="+mj-lt"/>
                <a:ea typeface="Calibri" panose="020F0502020204030204" pitchFamily="34" charset="0"/>
                <a:cs typeface="Times New Roman" panose="02020603050405020304" pitchFamily="18" charset="0"/>
              </a:rPr>
              <a:t> and </a:t>
            </a:r>
            <a:r>
              <a:rPr lang="en-GB" sz="2800" i="1" dirty="0">
                <a:effectLst/>
                <a:latin typeface="Times New Roman" panose="02020603050405020304" pitchFamily="18" charset="0"/>
                <a:ea typeface="Calibri" panose="020F0502020204030204" pitchFamily="34" charset="0"/>
                <a:cs typeface="Times New Roman" panose="02020603050405020304" pitchFamily="18" charset="0"/>
              </a:rPr>
              <a:t>y</a:t>
            </a:r>
            <a:r>
              <a:rPr lang="en-GB" sz="2800" dirty="0">
                <a:effectLst/>
                <a:latin typeface="+mj-lt"/>
                <a:ea typeface="Calibri" panose="020F0502020204030204" pitchFamily="34" charset="0"/>
                <a:cs typeface="Times New Roman" panose="02020603050405020304" pitchFamily="18" charset="0"/>
              </a:rPr>
              <a:t> is 63.</a:t>
            </a:r>
            <a:br>
              <a:rPr lang="en-GB" sz="2800" dirty="0">
                <a:effectLst/>
                <a:latin typeface="+mj-lt"/>
                <a:ea typeface="Calibri" panose="020F0502020204030204" pitchFamily="34" charset="0"/>
                <a:cs typeface="Times New Roman" panose="02020603050405020304" pitchFamily="18" charset="0"/>
              </a:rPr>
            </a:br>
            <a:r>
              <a:rPr lang="en-GB" sz="2800" dirty="0">
                <a:effectLst/>
                <a:latin typeface="+mj-lt"/>
                <a:ea typeface="Calibri" panose="020F0502020204030204" pitchFamily="34" charset="0"/>
                <a:cs typeface="Times New Roman" panose="02020603050405020304" pitchFamily="18" charset="0"/>
              </a:rPr>
              <a:t>Which of the following could </a:t>
            </a:r>
            <a:r>
              <a:rPr lang="en-GB" sz="28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sz="2800" dirty="0">
                <a:effectLst/>
                <a:latin typeface="+mj-lt"/>
                <a:ea typeface="Calibri" panose="020F0502020204030204" pitchFamily="34" charset="0"/>
                <a:cs typeface="Times New Roman" panose="02020603050405020304" pitchFamily="18" charset="0"/>
              </a:rPr>
              <a:t> and </a:t>
            </a:r>
            <a:r>
              <a:rPr lang="en-GB" sz="2800" i="1" dirty="0">
                <a:effectLst/>
                <a:latin typeface="Times New Roman" panose="02020603050405020304" pitchFamily="18" charset="0"/>
                <a:ea typeface="Calibri" panose="020F0502020204030204" pitchFamily="34" charset="0"/>
                <a:cs typeface="Times New Roman" panose="02020603050405020304" pitchFamily="18" charset="0"/>
              </a:rPr>
              <a:t>y</a:t>
            </a:r>
            <a:r>
              <a:rPr lang="en-GB" sz="2800" dirty="0">
                <a:effectLst/>
                <a:latin typeface="+mj-lt"/>
                <a:ea typeface="Calibri" panose="020F0502020204030204" pitchFamily="34" charset="0"/>
                <a:cs typeface="Times New Roman" panose="02020603050405020304" pitchFamily="18" charset="0"/>
              </a:rPr>
              <a:t> be?</a:t>
            </a:r>
          </a:p>
          <a:p>
            <a:pPr marL="468000" lvl="0" indent="-396000">
              <a:spcBef>
                <a:spcPts val="400"/>
              </a:spcBef>
              <a:spcAft>
                <a:spcPts val="1200"/>
              </a:spcAft>
              <a:buFont typeface="+mj-lt"/>
              <a:buAutoNum type="alphaLcParenR"/>
            </a:pPr>
            <a:r>
              <a:rPr lang="en-GB" sz="2800" dirty="0">
                <a:effectLst/>
                <a:latin typeface="+mj-lt"/>
                <a:ea typeface="Calibri" panose="020F0502020204030204" pitchFamily="34" charset="0"/>
                <a:cs typeface="Times New Roman" panose="02020603050405020304" pitchFamily="18" charset="0"/>
              </a:rPr>
              <a:t>126 and 189</a:t>
            </a:r>
          </a:p>
          <a:p>
            <a:pPr marL="468000" lvl="0" indent="-396000">
              <a:spcBef>
                <a:spcPts val="400"/>
              </a:spcBef>
              <a:spcAft>
                <a:spcPts val="1200"/>
              </a:spcAft>
              <a:buFont typeface="+mj-lt"/>
              <a:buAutoNum type="alphaLcParenR"/>
            </a:pPr>
            <a:r>
              <a:rPr lang="en-GB" sz="2800" dirty="0">
                <a:effectLst/>
                <a:latin typeface="+mj-lt"/>
                <a:ea typeface="Calibri" panose="020F0502020204030204" pitchFamily="34" charset="0"/>
                <a:cs typeface="Times New Roman" panose="02020603050405020304" pitchFamily="18" charset="0"/>
              </a:rPr>
              <a:t>315 and 126</a:t>
            </a:r>
          </a:p>
          <a:p>
            <a:pPr marL="468000" lvl="0" indent="-396000">
              <a:spcBef>
                <a:spcPts val="400"/>
              </a:spcBef>
              <a:spcAft>
                <a:spcPts val="1200"/>
              </a:spcAft>
              <a:buFont typeface="+mj-lt"/>
              <a:buAutoNum type="alphaLcParenR"/>
            </a:pPr>
            <a:r>
              <a:rPr lang="en-GB" sz="2800" dirty="0">
                <a:effectLst/>
                <a:latin typeface="+mj-lt"/>
                <a:ea typeface="Calibri" panose="020F0502020204030204" pitchFamily="34" charset="0"/>
                <a:cs typeface="Times New Roman" panose="02020603050405020304" pitchFamily="18" charset="0"/>
              </a:rPr>
              <a:t>252 and 126</a:t>
            </a:r>
          </a:p>
          <a:p>
            <a:pPr marL="468000" lvl="0" indent="-396000">
              <a:spcBef>
                <a:spcPts val="400"/>
              </a:spcBef>
              <a:spcAft>
                <a:spcPts val="1200"/>
              </a:spcAft>
              <a:buFont typeface="+mj-lt"/>
              <a:buAutoNum type="alphaLcParenR"/>
            </a:pPr>
            <a:r>
              <a:rPr lang="en-GB" sz="2800" dirty="0">
                <a:effectLst/>
                <a:latin typeface="+mj-lt"/>
                <a:ea typeface="Calibri" panose="020F0502020204030204" pitchFamily="34" charset="0"/>
                <a:cs typeface="Times New Roman" panose="02020603050405020304" pitchFamily="18" charset="0"/>
              </a:rPr>
              <a:t>63 and 441</a:t>
            </a:r>
            <a:endParaRPr lang="en-GB" dirty="0">
              <a:latin typeface="+mj-lt"/>
            </a:endParaRPr>
          </a:p>
        </p:txBody>
      </p:sp>
      <p:sp>
        <p:nvSpPr>
          <p:cNvPr id="9" name="Title 1">
            <a:extLst>
              <a:ext uri="{FF2B5EF4-FFF2-40B4-BE49-F238E27FC236}">
                <a16:creationId xmlns:a16="http://schemas.microsoft.com/office/drawing/2014/main" id="{95B9195B-82DD-4A99-8D9B-3C8FF6E1A673}"/>
              </a:ext>
            </a:extLst>
          </p:cNvPr>
          <p:cNvSpPr>
            <a:spLocks noGrp="1"/>
          </p:cNvSpPr>
          <p:nvPr>
            <p:ph type="title"/>
          </p:nvPr>
        </p:nvSpPr>
        <p:spPr>
          <a:xfrm>
            <a:off x="116849" y="443915"/>
            <a:ext cx="10593151" cy="426170"/>
          </a:xfrm>
        </p:spPr>
        <p:txBody>
          <a:bodyPr/>
          <a:lstStyle/>
          <a:p>
            <a:r>
              <a:rPr lang="en-GB" b="1" dirty="0"/>
              <a:t>Explore the most efficient methods of finding the highest common factor</a:t>
            </a:r>
          </a:p>
        </p:txBody>
      </p:sp>
    </p:spTree>
    <p:extLst>
      <p:ext uri="{BB962C8B-B14F-4D97-AF65-F5344CB8AC3E}">
        <p14:creationId xmlns:p14="http://schemas.microsoft.com/office/powerpoint/2010/main" val="2143691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8</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What might you need to consider when writing multiple choice questions?</a:t>
            </a:r>
          </a:p>
          <a:p>
            <a:pPr marL="360000" lvl="1" fontAlgn="auto">
              <a:lnSpc>
                <a:spcPct val="100000"/>
              </a:lnSpc>
              <a:spcBef>
                <a:spcPts val="0"/>
              </a:spcBef>
              <a:spcAft>
                <a:spcPts val="1200"/>
              </a:spcAft>
              <a:buClrTx/>
            </a:pPr>
            <a:r>
              <a:rPr lang="en-GB" sz="2400" dirty="0"/>
              <a:t>What follow-up questions might you ask as part of the discussion of the correct and incorrect answers?</a:t>
            </a:r>
          </a:p>
        </p:txBody>
      </p:sp>
      <p:grpSp>
        <p:nvGrpSpPr>
          <p:cNvPr id="2" name="Group 1">
            <a:extLst>
              <a:ext uri="{FF2B5EF4-FFF2-40B4-BE49-F238E27FC236}">
                <a16:creationId xmlns:a16="http://schemas.microsoft.com/office/drawing/2014/main" id="{BED6B037-21D3-4466-B51D-BE02AE4CDDFE}"/>
              </a:ext>
            </a:extLst>
          </p:cNvPr>
          <p:cNvGrpSpPr/>
          <p:nvPr/>
        </p:nvGrpSpPr>
        <p:grpSpPr>
          <a:xfrm>
            <a:off x="660695" y="1741532"/>
            <a:ext cx="6160612" cy="3847708"/>
            <a:chOff x="660695" y="1741532"/>
            <a:chExt cx="6160612" cy="3847708"/>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3ACDFCAB-DE27-470C-AAEC-F06986ADE083}"/>
                </a:ext>
              </a:extLst>
            </p:cNvPr>
            <p:cNvSpPr txBox="1"/>
            <p:nvPr/>
          </p:nvSpPr>
          <p:spPr>
            <a:xfrm>
              <a:off x="753526" y="1988840"/>
              <a:ext cx="5918538" cy="3282950"/>
            </a:xfrm>
            <a:prstGeom prst="rect">
              <a:avLst/>
            </a:prstGeom>
            <a:noFill/>
          </p:spPr>
          <p:txBody>
            <a:bodyPr wrap="square">
              <a:spAutoFit/>
            </a:bodyPr>
            <a:lstStyle/>
            <a:p>
              <a:pPr>
                <a:lnSpc>
                  <a:spcPct val="150000"/>
                </a:lnSpc>
                <a:spcBef>
                  <a:spcPts val="600"/>
                </a:spcBef>
                <a:spcAft>
                  <a:spcPts val="1200"/>
                </a:spcAft>
                <a:buNone/>
              </a:pPr>
              <a:r>
                <a:rPr lang="en-GB" sz="2200" dirty="0">
                  <a:effectLst/>
                  <a:latin typeface="+mj-lt"/>
                  <a:ea typeface="Calibri" panose="020F0502020204030204" pitchFamily="34" charset="0"/>
                  <a:cs typeface="Times New Roman" panose="02020603050405020304" pitchFamily="18" charset="0"/>
                </a:rPr>
                <a:t>The highest common factor of </a:t>
              </a:r>
              <a:r>
                <a:rPr lang="en-GB" sz="22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sz="2200" dirty="0">
                  <a:effectLst/>
                  <a:latin typeface="+mj-lt"/>
                  <a:ea typeface="Calibri" panose="020F0502020204030204" pitchFamily="34" charset="0"/>
                  <a:cs typeface="Times New Roman" panose="02020603050405020304" pitchFamily="18" charset="0"/>
                </a:rPr>
                <a:t> and </a:t>
              </a:r>
              <a:r>
                <a:rPr lang="en-GB" sz="2200" i="1" dirty="0">
                  <a:effectLst/>
                  <a:latin typeface="Times New Roman" panose="02020603050405020304" pitchFamily="18" charset="0"/>
                  <a:ea typeface="Calibri" panose="020F0502020204030204" pitchFamily="34" charset="0"/>
                  <a:cs typeface="Times New Roman" panose="02020603050405020304" pitchFamily="18" charset="0"/>
                </a:rPr>
                <a:t>y</a:t>
              </a:r>
              <a:r>
                <a:rPr lang="en-GB" sz="2200" dirty="0">
                  <a:effectLst/>
                  <a:latin typeface="+mj-lt"/>
                  <a:ea typeface="Calibri" panose="020F0502020204030204" pitchFamily="34" charset="0"/>
                  <a:cs typeface="Times New Roman" panose="02020603050405020304" pitchFamily="18" charset="0"/>
                </a:rPr>
                <a:t> is 63.</a:t>
              </a:r>
              <a:br>
                <a:rPr lang="en-GB" sz="2200" dirty="0">
                  <a:effectLst/>
                  <a:latin typeface="+mj-lt"/>
                  <a:ea typeface="Calibri" panose="020F0502020204030204" pitchFamily="34" charset="0"/>
                  <a:cs typeface="Times New Roman" panose="02020603050405020304" pitchFamily="18" charset="0"/>
                </a:rPr>
              </a:br>
              <a:r>
                <a:rPr lang="en-GB" sz="2200" dirty="0">
                  <a:effectLst/>
                  <a:latin typeface="+mj-lt"/>
                  <a:ea typeface="Calibri" panose="020F0502020204030204" pitchFamily="34" charset="0"/>
                  <a:cs typeface="Times New Roman" panose="02020603050405020304" pitchFamily="18" charset="0"/>
                </a:rPr>
                <a:t>Which of the following could </a:t>
              </a:r>
              <a:r>
                <a:rPr lang="en-GB" sz="22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sz="2200" dirty="0">
                  <a:effectLst/>
                  <a:latin typeface="+mj-lt"/>
                  <a:ea typeface="Calibri" panose="020F0502020204030204" pitchFamily="34" charset="0"/>
                  <a:cs typeface="Times New Roman" panose="02020603050405020304" pitchFamily="18" charset="0"/>
                </a:rPr>
                <a:t> and </a:t>
              </a:r>
              <a:r>
                <a:rPr lang="en-GB" sz="2200" i="1" dirty="0">
                  <a:effectLst/>
                  <a:latin typeface="Times New Roman" panose="02020603050405020304" pitchFamily="18" charset="0"/>
                  <a:ea typeface="Calibri" panose="020F0502020204030204" pitchFamily="34" charset="0"/>
                  <a:cs typeface="Times New Roman" panose="02020603050405020304" pitchFamily="18" charset="0"/>
                </a:rPr>
                <a:t>y</a:t>
              </a:r>
              <a:r>
                <a:rPr lang="en-GB" sz="2200" dirty="0">
                  <a:effectLst/>
                  <a:latin typeface="+mj-lt"/>
                  <a:ea typeface="Calibri" panose="020F0502020204030204" pitchFamily="34" charset="0"/>
                  <a:cs typeface="Times New Roman" panose="02020603050405020304" pitchFamily="18" charset="0"/>
                </a:rPr>
                <a:t> be?</a:t>
              </a:r>
            </a:p>
            <a:p>
              <a:pPr marL="342900" lvl="0" indent="-342900">
                <a:spcBef>
                  <a:spcPts val="400"/>
                </a:spcBef>
                <a:spcAft>
                  <a:spcPts val="1200"/>
                </a:spcAft>
                <a:buFont typeface="+mj-lt"/>
                <a:buAutoNum type="alphaLcParenR"/>
              </a:pPr>
              <a:r>
                <a:rPr lang="en-GB" sz="2200" dirty="0">
                  <a:effectLst/>
                  <a:latin typeface="+mj-lt"/>
                  <a:ea typeface="Calibri" panose="020F0502020204030204" pitchFamily="34" charset="0"/>
                  <a:cs typeface="Times New Roman" panose="02020603050405020304" pitchFamily="18" charset="0"/>
                </a:rPr>
                <a:t>126 and 189</a:t>
              </a:r>
            </a:p>
            <a:p>
              <a:pPr marL="342900" lvl="0" indent="-342900">
                <a:spcBef>
                  <a:spcPts val="400"/>
                </a:spcBef>
                <a:spcAft>
                  <a:spcPts val="1200"/>
                </a:spcAft>
                <a:buFont typeface="+mj-lt"/>
                <a:buAutoNum type="alphaLcParenR"/>
              </a:pPr>
              <a:r>
                <a:rPr lang="en-GB" sz="2200" dirty="0">
                  <a:effectLst/>
                  <a:latin typeface="+mj-lt"/>
                  <a:ea typeface="Calibri" panose="020F0502020204030204" pitchFamily="34" charset="0"/>
                  <a:cs typeface="Times New Roman" panose="02020603050405020304" pitchFamily="18" charset="0"/>
                </a:rPr>
                <a:t>315 and 126</a:t>
              </a:r>
            </a:p>
            <a:p>
              <a:pPr marL="342900" lvl="0" indent="-342900">
                <a:spcBef>
                  <a:spcPts val="400"/>
                </a:spcBef>
                <a:spcAft>
                  <a:spcPts val="1200"/>
                </a:spcAft>
                <a:buFont typeface="+mj-lt"/>
                <a:buAutoNum type="alphaLcParenR"/>
              </a:pPr>
              <a:r>
                <a:rPr lang="en-GB" sz="2200" dirty="0">
                  <a:effectLst/>
                  <a:latin typeface="+mj-lt"/>
                  <a:ea typeface="Calibri" panose="020F0502020204030204" pitchFamily="34" charset="0"/>
                  <a:cs typeface="Times New Roman" panose="02020603050405020304" pitchFamily="18" charset="0"/>
                </a:rPr>
                <a:t>252 and 126</a:t>
              </a:r>
            </a:p>
            <a:p>
              <a:pPr marL="342900" lvl="0" indent="-342900">
                <a:spcBef>
                  <a:spcPts val="400"/>
                </a:spcBef>
                <a:spcAft>
                  <a:spcPts val="1200"/>
                </a:spcAft>
                <a:buFont typeface="+mj-lt"/>
                <a:buAutoNum type="alphaLcParenR"/>
              </a:pPr>
              <a:r>
                <a:rPr lang="en-GB" sz="2200" dirty="0">
                  <a:effectLst/>
                  <a:latin typeface="+mj-lt"/>
                  <a:ea typeface="Calibri" panose="020F0502020204030204" pitchFamily="34" charset="0"/>
                  <a:cs typeface="Times New Roman" panose="02020603050405020304" pitchFamily="18" charset="0"/>
                </a:rPr>
                <a:t>63 and 441</a:t>
              </a:r>
              <a:endParaRPr lang="en-GB" sz="2200" dirty="0">
                <a:latin typeface="+mj-lt"/>
              </a:endParaRPr>
            </a:p>
          </p:txBody>
        </p:sp>
      </p:grpSp>
      <p:sp>
        <p:nvSpPr>
          <p:cNvPr id="10" name="Title 1">
            <a:extLst>
              <a:ext uri="{FF2B5EF4-FFF2-40B4-BE49-F238E27FC236}">
                <a16:creationId xmlns:a16="http://schemas.microsoft.com/office/drawing/2014/main" id="{9F0D819E-04E7-461D-83C8-D9D7092FF3A5}"/>
              </a:ext>
            </a:extLst>
          </p:cNvPr>
          <p:cNvSpPr>
            <a:spLocks noGrp="1"/>
          </p:cNvSpPr>
          <p:nvPr>
            <p:ph type="title"/>
          </p:nvPr>
        </p:nvSpPr>
        <p:spPr>
          <a:xfrm>
            <a:off x="116849" y="443915"/>
            <a:ext cx="10593151" cy="426170"/>
          </a:xfrm>
        </p:spPr>
        <p:txBody>
          <a:bodyPr/>
          <a:lstStyle/>
          <a:p>
            <a:r>
              <a:rPr lang="en-GB" b="1" dirty="0"/>
              <a:t>Explore the most efficient methods of finding the highest common factor</a:t>
            </a:r>
          </a:p>
        </p:txBody>
      </p:sp>
    </p:spTree>
    <p:custDataLst>
      <p:tags r:id="rId1"/>
    </p:custDataLst>
    <p:extLst>
      <p:ext uri="{BB962C8B-B14F-4D97-AF65-F5344CB8AC3E}">
        <p14:creationId xmlns:p14="http://schemas.microsoft.com/office/powerpoint/2010/main" val="21855203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Use prime factorisation to solve problems involving the highest common factor</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a:t>
            </a:r>
            <a:r>
              <a:rPr lang="en-GB" sz="2400" b="1" dirty="0">
                <a:solidFill>
                  <a:srgbClr val="585858"/>
                </a:solidFill>
                <a:ea typeface="+mj-ea"/>
                <a:cs typeface="Arial" panose="020B0604020202020204" pitchFamily="34" charset="0"/>
              </a:rPr>
              <a:t>9</a:t>
            </a:r>
            <a:endParaRPr lang="en-GB" dirty="0"/>
          </a:p>
        </p:txBody>
      </p:sp>
      <p:sp>
        <p:nvSpPr>
          <p:cNvPr id="7" name="TextBox 6">
            <a:extLst>
              <a:ext uri="{FF2B5EF4-FFF2-40B4-BE49-F238E27FC236}">
                <a16:creationId xmlns:a16="http://schemas.microsoft.com/office/drawing/2014/main" id="{8E12F0EF-CB1D-4A98-9187-667BC0F4A03D}"/>
              </a:ext>
            </a:extLst>
          </p:cNvPr>
          <p:cNvSpPr txBox="1"/>
          <p:nvPr/>
        </p:nvSpPr>
        <p:spPr>
          <a:xfrm>
            <a:off x="695400" y="1781834"/>
            <a:ext cx="10801200" cy="3975447"/>
          </a:xfrm>
          <a:prstGeom prst="rect">
            <a:avLst/>
          </a:prstGeom>
          <a:noFill/>
        </p:spPr>
        <p:txBody>
          <a:bodyPr wrap="square">
            <a:spAutoFit/>
          </a:bodyPr>
          <a:lstStyle/>
          <a:p>
            <a:pPr marL="342900" lvl="0" indent="-342900">
              <a:spcBef>
                <a:spcPts val="600"/>
              </a:spcBef>
              <a:spcAft>
                <a:spcPts val="1200"/>
              </a:spcAft>
              <a:buFont typeface="+mj-lt"/>
              <a:buAutoNum type="alphaLcParenR"/>
            </a:pPr>
            <a:r>
              <a:rPr lang="en-GB" sz="2800" dirty="0">
                <a:effectLst/>
                <a:latin typeface="+mj-lt"/>
                <a:ea typeface="Calibri" panose="020F0502020204030204" pitchFamily="34" charset="0"/>
                <a:cs typeface="Times New Roman" panose="02020603050405020304" pitchFamily="18" charset="0"/>
              </a:rPr>
              <a:t>What is the smallest expression that </a:t>
            </a:r>
            <a:r>
              <a:rPr lang="en-GB" sz="2800" i="1" dirty="0">
                <a:effectLst/>
                <a:latin typeface="Times New Roman" panose="02020603050405020304" pitchFamily="18" charset="0"/>
                <a:ea typeface="Calibri" panose="020F0502020204030204" pitchFamily="34" charset="0"/>
                <a:cs typeface="Times New Roman" panose="02020603050405020304" pitchFamily="18" charset="0"/>
              </a:rPr>
              <a:t>y</a:t>
            </a:r>
            <a:r>
              <a:rPr lang="en-GB" sz="2800" dirty="0">
                <a:effectLst/>
                <a:latin typeface="+mj-lt"/>
                <a:ea typeface="Calibri" panose="020F0502020204030204" pitchFamily="34" charset="0"/>
                <a:cs typeface="Times New Roman" panose="02020603050405020304" pitchFamily="18" charset="0"/>
              </a:rPr>
              <a:t> can take if </a:t>
            </a:r>
            <a:r>
              <a:rPr lang="en-GB" sz="28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sz="2800" dirty="0">
                <a:effectLst/>
                <a:latin typeface="+mj-lt"/>
                <a:ea typeface="Calibri" panose="020F0502020204030204" pitchFamily="34" charset="0"/>
                <a:cs typeface="Times New Roman" panose="02020603050405020304" pitchFamily="18" charset="0"/>
              </a:rPr>
              <a:t> = </a:t>
            </a:r>
            <a:r>
              <a:rPr lang="en-GB" sz="2800" i="1" dirty="0">
                <a:effectLst/>
                <a:latin typeface="+mj-lt"/>
                <a:ea typeface="Calibri" panose="020F0502020204030204" pitchFamily="34" charset="0"/>
                <a:cs typeface="Times New Roman" panose="02020603050405020304" pitchFamily="18" charset="0"/>
              </a:rPr>
              <a:t>a</a:t>
            </a:r>
            <a:r>
              <a:rPr lang="en-GB" sz="2800" dirty="0">
                <a:effectLst/>
                <a:latin typeface="+mj-lt"/>
                <a:ea typeface="Calibri" panose="020F0502020204030204" pitchFamily="34" charset="0"/>
                <a:cs typeface="Times New Roman" panose="02020603050405020304" pitchFamily="18" charset="0"/>
              </a:rPr>
              <a:t> × </a:t>
            </a:r>
            <a:r>
              <a:rPr lang="en-GB" sz="2800" i="1" dirty="0">
                <a:effectLst/>
                <a:latin typeface="+mj-lt"/>
                <a:ea typeface="Calibri" panose="020F0502020204030204" pitchFamily="34" charset="0"/>
                <a:cs typeface="Times New Roman" panose="02020603050405020304" pitchFamily="18" charset="0"/>
              </a:rPr>
              <a:t>b</a:t>
            </a:r>
            <a:r>
              <a:rPr lang="en-GB" sz="2800" baseline="30000" dirty="0">
                <a:effectLst/>
                <a:latin typeface="+mj-lt"/>
                <a:ea typeface="Calibri" panose="020F0502020204030204" pitchFamily="34" charset="0"/>
                <a:cs typeface="Times New Roman" panose="02020603050405020304" pitchFamily="18" charset="0"/>
              </a:rPr>
              <a:t>2</a:t>
            </a:r>
            <a:r>
              <a:rPr lang="en-GB" sz="2800" dirty="0">
                <a:effectLst/>
                <a:latin typeface="+mj-lt"/>
                <a:ea typeface="Calibri" panose="020F0502020204030204" pitchFamily="34" charset="0"/>
                <a:cs typeface="Times New Roman" panose="02020603050405020304" pitchFamily="18" charset="0"/>
              </a:rPr>
              <a:t> × </a:t>
            </a:r>
            <a:r>
              <a:rPr lang="en-GB" sz="2800" i="1" dirty="0">
                <a:effectLst/>
                <a:latin typeface="+mj-lt"/>
                <a:ea typeface="Calibri" panose="020F0502020204030204" pitchFamily="34" charset="0"/>
                <a:cs typeface="Times New Roman" panose="02020603050405020304" pitchFamily="18" charset="0"/>
              </a:rPr>
              <a:t>c</a:t>
            </a:r>
            <a:r>
              <a:rPr lang="en-GB" sz="2800" baseline="30000" dirty="0">
                <a:effectLst/>
                <a:latin typeface="+mj-lt"/>
                <a:ea typeface="Calibri" panose="020F0502020204030204" pitchFamily="34" charset="0"/>
                <a:cs typeface="Times New Roman" panose="02020603050405020304" pitchFamily="18" charset="0"/>
              </a:rPr>
              <a:t>3</a:t>
            </a:r>
            <a:r>
              <a:rPr lang="en-GB" sz="2800" dirty="0">
                <a:effectLst/>
                <a:latin typeface="+mj-lt"/>
                <a:ea typeface="Calibri" panose="020F0502020204030204" pitchFamily="34" charset="0"/>
                <a:cs typeface="Times New Roman" panose="02020603050405020304" pitchFamily="18" charset="0"/>
              </a:rPr>
              <a:t> and the highest common factor of </a:t>
            </a:r>
            <a:r>
              <a:rPr lang="en-GB" sz="28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sz="2800" dirty="0">
                <a:effectLst/>
                <a:latin typeface="+mj-lt"/>
                <a:ea typeface="Calibri" panose="020F0502020204030204" pitchFamily="34" charset="0"/>
                <a:cs typeface="Times New Roman" panose="02020603050405020304" pitchFamily="18" charset="0"/>
              </a:rPr>
              <a:t> and </a:t>
            </a:r>
            <a:r>
              <a:rPr lang="en-GB" sz="2800" i="1" dirty="0">
                <a:effectLst/>
                <a:latin typeface="Times New Roman" panose="02020603050405020304" pitchFamily="18" charset="0"/>
                <a:ea typeface="Calibri" panose="020F0502020204030204" pitchFamily="34" charset="0"/>
                <a:cs typeface="Times New Roman" panose="02020603050405020304" pitchFamily="18" charset="0"/>
              </a:rPr>
              <a:t>y</a:t>
            </a:r>
            <a:r>
              <a:rPr lang="en-GB" sz="2800" dirty="0">
                <a:effectLst/>
                <a:latin typeface="+mj-lt"/>
                <a:ea typeface="Calibri" panose="020F0502020204030204" pitchFamily="34" charset="0"/>
                <a:cs typeface="Times New Roman" panose="02020603050405020304" pitchFamily="18" charset="0"/>
              </a:rPr>
              <a:t> is </a:t>
            </a:r>
            <a:r>
              <a:rPr lang="en-GB" sz="2800" i="1" dirty="0">
                <a:effectLst/>
                <a:latin typeface="+mj-lt"/>
                <a:ea typeface="Calibri" panose="020F0502020204030204" pitchFamily="34" charset="0"/>
                <a:cs typeface="Times New Roman" panose="02020603050405020304" pitchFamily="18" charset="0"/>
              </a:rPr>
              <a:t>b</a:t>
            </a:r>
            <a:r>
              <a:rPr lang="en-GB" sz="2800" baseline="30000" dirty="0">
                <a:effectLst/>
                <a:latin typeface="+mj-lt"/>
                <a:ea typeface="Calibri" panose="020F0502020204030204" pitchFamily="34" charset="0"/>
                <a:cs typeface="Times New Roman" panose="02020603050405020304" pitchFamily="18" charset="0"/>
              </a:rPr>
              <a:t>2</a:t>
            </a:r>
            <a:r>
              <a:rPr lang="en-GB" sz="2800" i="1" dirty="0">
                <a:effectLst/>
                <a:latin typeface="+mj-lt"/>
                <a:ea typeface="Calibri" panose="020F0502020204030204" pitchFamily="34" charset="0"/>
                <a:cs typeface="Times New Roman" panose="02020603050405020304" pitchFamily="18" charset="0"/>
              </a:rPr>
              <a:t>c</a:t>
            </a:r>
            <a:r>
              <a:rPr lang="en-GB" sz="2800" dirty="0">
                <a:effectLst/>
                <a:latin typeface="+mj-lt"/>
                <a:ea typeface="Calibri" panose="020F0502020204030204" pitchFamily="34" charset="0"/>
                <a:cs typeface="Times New Roman" panose="02020603050405020304" pitchFamily="18" charset="0"/>
              </a:rPr>
              <a:t>?</a:t>
            </a:r>
          </a:p>
          <a:p>
            <a:pPr marL="342900" lvl="0" indent="-342900">
              <a:spcBef>
                <a:spcPts val="400"/>
              </a:spcBef>
              <a:spcAft>
                <a:spcPts val="400"/>
              </a:spcAft>
              <a:buFont typeface="+mj-lt"/>
              <a:buAutoNum type="alphaLcParenR"/>
            </a:pPr>
            <a:r>
              <a:rPr lang="en-GB" dirty="0">
                <a:latin typeface="+mj-lt"/>
                <a:cs typeface="Times New Roman" panose="02020603050405020304" pitchFamily="18" charset="0"/>
              </a:rPr>
              <a:t>What is the smallest expression that y can take if </a:t>
            </a:r>
            <a:r>
              <a:rPr lang="en-GB" sz="2800" i="1" dirty="0">
                <a:effectLst/>
                <a:latin typeface="Times New Roman" panose="02020603050405020304" pitchFamily="18" charset="0"/>
                <a:ea typeface="Calibri" panose="020F0502020204030204" pitchFamily="34" charset="0"/>
                <a:cs typeface="Times New Roman" panose="02020603050405020304" pitchFamily="18" charset="0"/>
              </a:rPr>
              <a:t>x </a:t>
            </a:r>
            <a:r>
              <a:rPr lang="en-GB" dirty="0">
                <a:latin typeface="+mj-lt"/>
                <a:cs typeface="Times New Roman" panose="02020603050405020304" pitchFamily="18" charset="0"/>
              </a:rPr>
              <a:t> = </a:t>
            </a:r>
            <a:r>
              <a:rPr lang="en-GB" i="1" dirty="0">
                <a:latin typeface="+mj-lt"/>
                <a:cs typeface="Times New Roman" panose="02020603050405020304" pitchFamily="18" charset="0"/>
              </a:rPr>
              <a:t>c × d</a:t>
            </a:r>
            <a:r>
              <a:rPr lang="en-GB" i="1" baseline="30000" dirty="0">
                <a:latin typeface="+mj-lt"/>
                <a:cs typeface="Times New Roman" panose="02020603050405020304" pitchFamily="18" charset="0"/>
              </a:rPr>
              <a:t>2</a:t>
            </a:r>
            <a:r>
              <a:rPr lang="en-GB" i="1" dirty="0">
                <a:latin typeface="+mj-lt"/>
                <a:cs typeface="Times New Roman" panose="02020603050405020304" pitchFamily="18" charset="0"/>
              </a:rPr>
              <a:t> × e </a:t>
            </a:r>
            <a:r>
              <a:rPr lang="en-GB" dirty="0">
                <a:latin typeface="+mj-lt"/>
                <a:cs typeface="Times New Roman" panose="02020603050405020304" pitchFamily="18" charset="0"/>
              </a:rPr>
              <a:t>and the highest common factor of </a:t>
            </a:r>
            <a:r>
              <a:rPr lang="en-GB" sz="28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dirty="0">
                <a:latin typeface="+mj-lt"/>
                <a:cs typeface="Times New Roman" panose="02020603050405020304" pitchFamily="18" charset="0"/>
              </a:rPr>
              <a:t> and </a:t>
            </a:r>
            <a:r>
              <a:rPr lang="en-GB" i="1" dirty="0">
                <a:latin typeface="Times New Roman" panose="02020603050405020304" pitchFamily="18" charset="0"/>
                <a:cs typeface="Times New Roman" panose="02020603050405020304" pitchFamily="18" charset="0"/>
              </a:rPr>
              <a:t>y</a:t>
            </a:r>
            <a:r>
              <a:rPr lang="en-GB" dirty="0">
                <a:latin typeface="+mj-lt"/>
                <a:cs typeface="Times New Roman" panose="02020603050405020304" pitchFamily="18" charset="0"/>
              </a:rPr>
              <a:t> is </a:t>
            </a:r>
            <a:r>
              <a:rPr lang="en-GB" i="1" dirty="0" err="1">
                <a:latin typeface="+mj-lt"/>
                <a:cs typeface="Times New Roman" panose="02020603050405020304" pitchFamily="18" charset="0"/>
              </a:rPr>
              <a:t>cde</a:t>
            </a:r>
            <a:r>
              <a:rPr lang="en-GB" dirty="0">
                <a:latin typeface="+mj-lt"/>
                <a:cs typeface="Times New Roman" panose="02020603050405020304" pitchFamily="18" charset="0"/>
              </a:rPr>
              <a:t>?</a:t>
            </a:r>
          </a:p>
          <a:p>
            <a:pPr marL="342900" lvl="0" indent="-342900">
              <a:spcBef>
                <a:spcPts val="400"/>
              </a:spcBef>
              <a:spcAft>
                <a:spcPts val="400"/>
              </a:spcAft>
              <a:buFont typeface="+mj-lt"/>
              <a:buAutoNum type="alphaLcParenR"/>
            </a:pPr>
            <a:r>
              <a:rPr lang="en-GB" dirty="0">
                <a:latin typeface="+mj-lt"/>
                <a:cs typeface="Times New Roman" panose="02020603050405020304" pitchFamily="18" charset="0"/>
              </a:rPr>
              <a:t>What is the smallest expression that y can take if </a:t>
            </a:r>
            <a:r>
              <a:rPr lang="en-GB" sz="2800" i="1" dirty="0">
                <a:effectLst/>
                <a:latin typeface="Times New Roman" panose="02020603050405020304" pitchFamily="18" charset="0"/>
                <a:ea typeface="Calibri" panose="020F0502020204030204" pitchFamily="34" charset="0"/>
                <a:cs typeface="Times New Roman" panose="02020603050405020304" pitchFamily="18" charset="0"/>
              </a:rPr>
              <a:t>x </a:t>
            </a:r>
            <a:r>
              <a:rPr lang="en-GB" i="1" dirty="0">
                <a:latin typeface="+mj-lt"/>
                <a:cs typeface="Times New Roman" panose="02020603050405020304" pitchFamily="18" charset="0"/>
              </a:rPr>
              <a:t> = c × d</a:t>
            </a:r>
            <a:r>
              <a:rPr lang="en-GB" i="1" baseline="30000" dirty="0">
                <a:latin typeface="+mj-lt"/>
                <a:cs typeface="Times New Roman" panose="02020603050405020304" pitchFamily="18" charset="0"/>
              </a:rPr>
              <a:t>2</a:t>
            </a:r>
            <a:r>
              <a:rPr lang="en-GB" i="1" dirty="0">
                <a:latin typeface="+mj-lt"/>
                <a:cs typeface="Times New Roman" panose="02020603050405020304" pitchFamily="18" charset="0"/>
              </a:rPr>
              <a:t> × e </a:t>
            </a:r>
            <a:r>
              <a:rPr lang="en-GB" dirty="0">
                <a:latin typeface="+mj-lt"/>
                <a:cs typeface="Times New Roman" panose="02020603050405020304" pitchFamily="18" charset="0"/>
              </a:rPr>
              <a:t>and the highest common factor of </a:t>
            </a:r>
            <a:r>
              <a:rPr lang="en-GB" sz="28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dirty="0">
                <a:latin typeface="+mj-lt"/>
                <a:cs typeface="Times New Roman" panose="02020603050405020304" pitchFamily="18" charset="0"/>
              </a:rPr>
              <a:t> and </a:t>
            </a:r>
            <a:r>
              <a:rPr lang="en-GB" i="1" dirty="0">
                <a:latin typeface="Times New Roman" panose="02020603050405020304" pitchFamily="18" charset="0"/>
                <a:cs typeface="Times New Roman" panose="02020603050405020304" pitchFamily="18" charset="0"/>
              </a:rPr>
              <a:t>y</a:t>
            </a:r>
            <a:r>
              <a:rPr lang="en-GB" dirty="0">
                <a:latin typeface="+mj-lt"/>
                <a:cs typeface="Times New Roman" panose="02020603050405020304" pitchFamily="18" charset="0"/>
              </a:rPr>
              <a:t> is </a:t>
            </a:r>
            <a:r>
              <a:rPr lang="en-GB" i="1" dirty="0">
                <a:latin typeface="+mj-lt"/>
                <a:cs typeface="Times New Roman" panose="02020603050405020304" pitchFamily="18" charset="0"/>
              </a:rPr>
              <a:t>def</a:t>
            </a:r>
            <a:r>
              <a:rPr lang="en-GB" dirty="0">
                <a:latin typeface="+mj-lt"/>
                <a:cs typeface="Times New Roman" panose="02020603050405020304" pitchFamily="18" charset="0"/>
              </a:rPr>
              <a:t>?</a:t>
            </a:r>
          </a:p>
          <a:p>
            <a:pPr marL="342900" lvl="0" indent="-342900">
              <a:spcBef>
                <a:spcPts val="600"/>
              </a:spcBef>
              <a:spcAft>
                <a:spcPts val="1200"/>
              </a:spcAft>
              <a:buFont typeface="+mj-lt"/>
              <a:buAutoNum type="alphaLcParenR"/>
            </a:pPr>
            <a:r>
              <a:rPr lang="en-GB" sz="2800" dirty="0">
                <a:effectLst/>
                <a:latin typeface="+mj-lt"/>
                <a:ea typeface="Calibri" panose="020F0502020204030204" pitchFamily="34" charset="0"/>
                <a:cs typeface="Times New Roman" panose="02020603050405020304" pitchFamily="18" charset="0"/>
              </a:rPr>
              <a:t>If the highest common factor of </a:t>
            </a:r>
            <a:r>
              <a:rPr lang="en-GB" sz="28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sz="2800" dirty="0">
                <a:effectLst/>
                <a:latin typeface="+mj-lt"/>
                <a:ea typeface="Calibri" panose="020F0502020204030204" pitchFamily="34" charset="0"/>
                <a:cs typeface="Times New Roman" panose="02020603050405020304" pitchFamily="18" charset="0"/>
              </a:rPr>
              <a:t> and </a:t>
            </a:r>
            <a:r>
              <a:rPr lang="en-GB" sz="2800" i="1" dirty="0">
                <a:effectLst/>
                <a:latin typeface="Times New Roman" panose="02020603050405020304" pitchFamily="18" charset="0"/>
                <a:ea typeface="Calibri" panose="020F0502020204030204" pitchFamily="34" charset="0"/>
                <a:cs typeface="Times New Roman" panose="02020603050405020304" pitchFamily="18" charset="0"/>
              </a:rPr>
              <a:t>y</a:t>
            </a:r>
            <a:r>
              <a:rPr lang="en-GB" sz="2800" dirty="0">
                <a:effectLst/>
                <a:latin typeface="+mj-lt"/>
                <a:ea typeface="Calibri" panose="020F0502020204030204" pitchFamily="34" charset="0"/>
                <a:cs typeface="Times New Roman" panose="02020603050405020304" pitchFamily="18" charset="0"/>
              </a:rPr>
              <a:t> is </a:t>
            </a:r>
            <a:r>
              <a:rPr lang="en-GB" sz="2800" i="1" dirty="0">
                <a:effectLst/>
                <a:latin typeface="+mj-lt"/>
                <a:ea typeface="Calibri" panose="020F0502020204030204" pitchFamily="34" charset="0"/>
                <a:cs typeface="Times New Roman" panose="02020603050405020304" pitchFamily="18" charset="0"/>
              </a:rPr>
              <a:t>ab</a:t>
            </a:r>
            <a:r>
              <a:rPr lang="en-GB" sz="2800" dirty="0">
                <a:effectLst/>
                <a:latin typeface="+mj-lt"/>
                <a:ea typeface="Calibri" panose="020F0502020204030204" pitchFamily="34" charset="0"/>
                <a:cs typeface="Times New Roman" panose="02020603050405020304" pitchFamily="18" charset="0"/>
              </a:rPr>
              <a:t>, how many different pairs of expressions for </a:t>
            </a:r>
            <a:r>
              <a:rPr lang="en-GB" sz="28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sz="2800" dirty="0">
                <a:effectLst/>
                <a:latin typeface="+mj-lt"/>
                <a:ea typeface="Calibri" panose="020F0502020204030204" pitchFamily="34" charset="0"/>
                <a:cs typeface="Times New Roman" panose="02020603050405020304" pitchFamily="18" charset="0"/>
              </a:rPr>
              <a:t> and </a:t>
            </a:r>
            <a:r>
              <a:rPr lang="en-GB" sz="2800" i="1" dirty="0">
                <a:effectLst/>
                <a:latin typeface="Times New Roman" panose="02020603050405020304" pitchFamily="18" charset="0"/>
                <a:ea typeface="Calibri" panose="020F0502020204030204" pitchFamily="34" charset="0"/>
                <a:cs typeface="Times New Roman" panose="02020603050405020304" pitchFamily="18" charset="0"/>
              </a:rPr>
              <a:t>y</a:t>
            </a:r>
            <a:r>
              <a:rPr lang="en-GB" sz="2800" dirty="0">
                <a:effectLst/>
                <a:latin typeface="+mj-lt"/>
                <a:ea typeface="Calibri" panose="020F0502020204030204" pitchFamily="34" charset="0"/>
                <a:cs typeface="Times New Roman" panose="02020603050405020304" pitchFamily="18" charset="0"/>
              </a:rPr>
              <a:t> are there?</a:t>
            </a:r>
            <a:endParaRPr lang="en-GB" dirty="0">
              <a:latin typeface="+mj-lt"/>
            </a:endParaRPr>
          </a:p>
        </p:txBody>
      </p:sp>
    </p:spTree>
    <p:extLst>
      <p:ext uri="{BB962C8B-B14F-4D97-AF65-F5344CB8AC3E}">
        <p14:creationId xmlns:p14="http://schemas.microsoft.com/office/powerpoint/2010/main" val="11515171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9</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268760"/>
            <a:ext cx="4891318" cy="4536503"/>
          </a:xfrm>
          <a:prstGeom prst="rect">
            <a:avLst/>
          </a:prstGeom>
        </p:spPr>
        <p:txBody>
          <a:bodyPr anchor="ctr">
            <a:normAutofit lnSpcReduction="1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Problems such as those in Example 9 provide opportunities for students to practise their understanding of a concept (i.e. intelligent practice rather than mechanical repetition) and to focus on relationships, not just on the procedure. </a:t>
            </a:r>
          </a:p>
          <a:p>
            <a:pPr marL="360000" lvl="1" fontAlgn="auto">
              <a:lnSpc>
                <a:spcPct val="100000"/>
              </a:lnSpc>
              <a:spcBef>
                <a:spcPts val="0"/>
              </a:spcBef>
              <a:spcAft>
                <a:spcPts val="1200"/>
              </a:spcAft>
              <a:buClrTx/>
            </a:pPr>
            <a:r>
              <a:rPr lang="en-GB" sz="2400" dirty="0"/>
              <a:t>At what stage would you want students to work on problems like these? Why?</a:t>
            </a:r>
          </a:p>
        </p:txBody>
      </p:sp>
      <p:sp>
        <p:nvSpPr>
          <p:cNvPr id="7" name="Title 1">
            <a:extLst>
              <a:ext uri="{FF2B5EF4-FFF2-40B4-BE49-F238E27FC236}">
                <a16:creationId xmlns:a16="http://schemas.microsoft.com/office/drawing/2014/main" id="{B5AB16DA-CBAE-467B-98F1-4B773544E425}"/>
              </a:ext>
            </a:extLst>
          </p:cNvPr>
          <p:cNvSpPr>
            <a:spLocks noGrp="1"/>
          </p:cNvSpPr>
          <p:nvPr>
            <p:ph type="title"/>
          </p:nvPr>
        </p:nvSpPr>
        <p:spPr>
          <a:xfrm>
            <a:off x="116849" y="443915"/>
            <a:ext cx="10593151" cy="426170"/>
          </a:xfrm>
        </p:spPr>
        <p:txBody>
          <a:bodyPr/>
          <a:lstStyle/>
          <a:p>
            <a:r>
              <a:rPr lang="en-GB" sz="2000" b="1" dirty="0"/>
              <a:t>Use prime factorisation to solve problems involving the highest common factor</a:t>
            </a:r>
            <a:endParaRPr lang="en-GB" b="1" dirty="0"/>
          </a:p>
        </p:txBody>
      </p:sp>
      <p:grpSp>
        <p:nvGrpSpPr>
          <p:cNvPr id="3" name="Group 2">
            <a:extLst>
              <a:ext uri="{FF2B5EF4-FFF2-40B4-BE49-F238E27FC236}">
                <a16:creationId xmlns:a16="http://schemas.microsoft.com/office/drawing/2014/main" id="{DEEC9EC4-263F-4035-8D39-2D2AC5379C1A}"/>
              </a:ext>
            </a:extLst>
          </p:cNvPr>
          <p:cNvGrpSpPr/>
          <p:nvPr/>
        </p:nvGrpSpPr>
        <p:grpSpPr>
          <a:xfrm>
            <a:off x="335360" y="1741532"/>
            <a:ext cx="6485947" cy="4261971"/>
            <a:chOff x="335360" y="1741532"/>
            <a:chExt cx="6485947" cy="4261971"/>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335360" y="1741532"/>
              <a:ext cx="6485947" cy="420774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DF132CA7-CF6E-47AD-9CA7-65E1DA0FA1CA}"/>
                </a:ext>
              </a:extLst>
            </p:cNvPr>
            <p:cNvSpPr txBox="1"/>
            <p:nvPr/>
          </p:nvSpPr>
          <p:spPr>
            <a:xfrm>
              <a:off x="479375" y="1781834"/>
              <a:ext cx="6192689" cy="4221669"/>
            </a:xfrm>
            <a:prstGeom prst="rect">
              <a:avLst/>
            </a:prstGeom>
            <a:noFill/>
          </p:spPr>
          <p:txBody>
            <a:bodyPr wrap="square">
              <a:spAutoFit/>
            </a:bodyPr>
            <a:lstStyle/>
            <a:p>
              <a:pPr marL="342900" lvl="0" indent="-342900">
                <a:spcBef>
                  <a:spcPts val="600"/>
                </a:spcBef>
                <a:spcAft>
                  <a:spcPts val="1200"/>
                </a:spcAft>
                <a:buFont typeface="+mj-lt"/>
                <a:buAutoNum type="alphaLcParenR"/>
              </a:pPr>
              <a:r>
                <a:rPr lang="en-GB" sz="2000" dirty="0">
                  <a:effectLst/>
                  <a:latin typeface="+mj-lt"/>
                  <a:ea typeface="Calibri" panose="020F0502020204030204" pitchFamily="34" charset="0"/>
                  <a:cs typeface="Times New Roman" panose="02020603050405020304" pitchFamily="18" charset="0"/>
                </a:rPr>
                <a:t>What is the smallest expression that </a:t>
              </a:r>
              <a:r>
                <a:rPr lang="en-GB" sz="2000" i="1" dirty="0">
                  <a:effectLst/>
                  <a:latin typeface="Times New Roman" panose="02020603050405020304" pitchFamily="18" charset="0"/>
                  <a:ea typeface="Calibri" panose="020F0502020204030204" pitchFamily="34" charset="0"/>
                  <a:cs typeface="Times New Roman" panose="02020603050405020304" pitchFamily="18" charset="0"/>
                </a:rPr>
                <a:t>y</a:t>
              </a:r>
              <a:r>
                <a:rPr lang="en-GB" sz="2000" dirty="0">
                  <a:effectLst/>
                  <a:latin typeface="+mj-lt"/>
                  <a:ea typeface="Calibri" panose="020F0502020204030204" pitchFamily="34" charset="0"/>
                  <a:cs typeface="Times New Roman" panose="02020603050405020304" pitchFamily="18" charset="0"/>
                </a:rPr>
                <a:t> can take if </a:t>
              </a:r>
              <a:r>
                <a:rPr lang="en-GB" sz="20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sz="2000" dirty="0">
                  <a:effectLst/>
                  <a:latin typeface="+mj-lt"/>
                  <a:ea typeface="Calibri" panose="020F0502020204030204" pitchFamily="34" charset="0"/>
                  <a:cs typeface="Times New Roman" panose="02020603050405020304" pitchFamily="18" charset="0"/>
                </a:rPr>
                <a:t> = </a:t>
              </a:r>
              <a:r>
                <a:rPr lang="en-GB" sz="2000" i="1" dirty="0">
                  <a:effectLst/>
                  <a:latin typeface="+mj-lt"/>
                  <a:ea typeface="Calibri" panose="020F0502020204030204" pitchFamily="34" charset="0"/>
                  <a:cs typeface="Times New Roman" panose="02020603050405020304" pitchFamily="18" charset="0"/>
                </a:rPr>
                <a:t>a</a:t>
              </a:r>
              <a:r>
                <a:rPr lang="en-GB" sz="2000" dirty="0">
                  <a:effectLst/>
                  <a:latin typeface="+mj-lt"/>
                  <a:ea typeface="Calibri" panose="020F0502020204030204" pitchFamily="34" charset="0"/>
                  <a:cs typeface="Times New Roman" panose="02020603050405020304" pitchFamily="18" charset="0"/>
                </a:rPr>
                <a:t> × </a:t>
              </a:r>
              <a:r>
                <a:rPr lang="en-GB" sz="2000" i="1" dirty="0">
                  <a:effectLst/>
                  <a:latin typeface="+mj-lt"/>
                  <a:ea typeface="Calibri" panose="020F0502020204030204" pitchFamily="34" charset="0"/>
                  <a:cs typeface="Times New Roman" panose="02020603050405020304" pitchFamily="18" charset="0"/>
                </a:rPr>
                <a:t>b</a:t>
              </a:r>
              <a:r>
                <a:rPr lang="en-GB" sz="2000" baseline="30000" dirty="0">
                  <a:effectLst/>
                  <a:latin typeface="+mj-lt"/>
                  <a:ea typeface="Calibri" panose="020F0502020204030204" pitchFamily="34" charset="0"/>
                  <a:cs typeface="Times New Roman" panose="02020603050405020304" pitchFamily="18" charset="0"/>
                </a:rPr>
                <a:t>2</a:t>
              </a:r>
              <a:r>
                <a:rPr lang="en-GB" sz="2000" dirty="0">
                  <a:effectLst/>
                  <a:latin typeface="+mj-lt"/>
                  <a:ea typeface="Calibri" panose="020F0502020204030204" pitchFamily="34" charset="0"/>
                  <a:cs typeface="Times New Roman" panose="02020603050405020304" pitchFamily="18" charset="0"/>
                </a:rPr>
                <a:t> × </a:t>
              </a:r>
              <a:r>
                <a:rPr lang="en-GB" sz="2000" i="1" dirty="0">
                  <a:effectLst/>
                  <a:latin typeface="+mj-lt"/>
                  <a:ea typeface="Calibri" panose="020F0502020204030204" pitchFamily="34" charset="0"/>
                  <a:cs typeface="Times New Roman" panose="02020603050405020304" pitchFamily="18" charset="0"/>
                </a:rPr>
                <a:t>c</a:t>
              </a:r>
              <a:r>
                <a:rPr lang="en-GB" sz="2000" baseline="30000" dirty="0">
                  <a:effectLst/>
                  <a:latin typeface="+mj-lt"/>
                  <a:ea typeface="Calibri" panose="020F0502020204030204" pitchFamily="34" charset="0"/>
                  <a:cs typeface="Times New Roman" panose="02020603050405020304" pitchFamily="18" charset="0"/>
                </a:rPr>
                <a:t>3</a:t>
              </a:r>
              <a:r>
                <a:rPr lang="en-GB" sz="2000" dirty="0">
                  <a:effectLst/>
                  <a:latin typeface="+mj-lt"/>
                  <a:ea typeface="Calibri" panose="020F0502020204030204" pitchFamily="34" charset="0"/>
                  <a:cs typeface="Times New Roman" panose="02020603050405020304" pitchFamily="18" charset="0"/>
                </a:rPr>
                <a:t> and the highest common factor of </a:t>
              </a:r>
              <a:r>
                <a:rPr lang="en-GB" sz="20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sz="2000" dirty="0">
                  <a:effectLst/>
                  <a:latin typeface="+mj-lt"/>
                  <a:ea typeface="Calibri" panose="020F0502020204030204" pitchFamily="34" charset="0"/>
                  <a:cs typeface="Times New Roman" panose="02020603050405020304" pitchFamily="18" charset="0"/>
                </a:rPr>
                <a:t> and </a:t>
              </a:r>
              <a:r>
                <a:rPr lang="en-GB" sz="2000" i="1" dirty="0">
                  <a:effectLst/>
                  <a:latin typeface="Times New Roman" panose="02020603050405020304" pitchFamily="18" charset="0"/>
                  <a:ea typeface="Calibri" panose="020F0502020204030204" pitchFamily="34" charset="0"/>
                  <a:cs typeface="Times New Roman" panose="02020603050405020304" pitchFamily="18" charset="0"/>
                </a:rPr>
                <a:t>y</a:t>
              </a:r>
              <a:r>
                <a:rPr lang="en-GB" sz="2000" dirty="0">
                  <a:effectLst/>
                  <a:latin typeface="+mj-lt"/>
                  <a:ea typeface="Calibri" panose="020F0502020204030204" pitchFamily="34" charset="0"/>
                  <a:cs typeface="Times New Roman" panose="02020603050405020304" pitchFamily="18" charset="0"/>
                </a:rPr>
                <a:t> is </a:t>
              </a:r>
              <a:r>
                <a:rPr lang="en-GB" sz="2000" i="1" dirty="0">
                  <a:effectLst/>
                  <a:latin typeface="+mj-lt"/>
                  <a:ea typeface="Calibri" panose="020F0502020204030204" pitchFamily="34" charset="0"/>
                  <a:cs typeface="Times New Roman" panose="02020603050405020304" pitchFamily="18" charset="0"/>
                </a:rPr>
                <a:t>b</a:t>
              </a:r>
              <a:r>
                <a:rPr lang="en-GB" sz="2000" baseline="30000" dirty="0">
                  <a:effectLst/>
                  <a:latin typeface="+mj-lt"/>
                  <a:ea typeface="Calibri" panose="020F0502020204030204" pitchFamily="34" charset="0"/>
                  <a:cs typeface="Times New Roman" panose="02020603050405020304" pitchFamily="18" charset="0"/>
                </a:rPr>
                <a:t>2</a:t>
              </a:r>
              <a:r>
                <a:rPr lang="en-GB" sz="2000" i="1" dirty="0">
                  <a:effectLst/>
                  <a:latin typeface="+mj-lt"/>
                  <a:ea typeface="Calibri" panose="020F0502020204030204" pitchFamily="34" charset="0"/>
                  <a:cs typeface="Times New Roman" panose="02020603050405020304" pitchFamily="18" charset="0"/>
                </a:rPr>
                <a:t>c</a:t>
              </a:r>
              <a:r>
                <a:rPr lang="en-GB" sz="2000" dirty="0">
                  <a:effectLst/>
                  <a:latin typeface="+mj-lt"/>
                  <a:ea typeface="Calibri" panose="020F0502020204030204" pitchFamily="34" charset="0"/>
                  <a:cs typeface="Times New Roman" panose="02020603050405020304" pitchFamily="18" charset="0"/>
                </a:rPr>
                <a:t>?</a:t>
              </a:r>
            </a:p>
            <a:p>
              <a:pPr marL="342900" lvl="0" indent="-342900">
                <a:spcBef>
                  <a:spcPts val="400"/>
                </a:spcBef>
                <a:spcAft>
                  <a:spcPts val="400"/>
                </a:spcAft>
                <a:buFont typeface="+mj-lt"/>
                <a:buAutoNum type="alphaLcParenR"/>
              </a:pPr>
              <a:r>
                <a:rPr lang="en-GB" sz="2000" dirty="0">
                  <a:latin typeface="+mj-lt"/>
                  <a:cs typeface="Times New Roman" panose="02020603050405020304" pitchFamily="18" charset="0"/>
                </a:rPr>
                <a:t>What is the smallest expression that y can take if </a:t>
              </a:r>
              <a:r>
                <a:rPr lang="en-GB" sz="2000" i="1" dirty="0">
                  <a:effectLst/>
                  <a:latin typeface="Times New Roman" panose="02020603050405020304" pitchFamily="18" charset="0"/>
                  <a:ea typeface="Calibri" panose="020F0502020204030204" pitchFamily="34" charset="0"/>
                  <a:cs typeface="Times New Roman" panose="02020603050405020304" pitchFamily="18" charset="0"/>
                </a:rPr>
                <a:t>x </a:t>
              </a:r>
              <a:r>
                <a:rPr lang="en-GB" sz="2000" dirty="0">
                  <a:latin typeface="+mj-lt"/>
                  <a:cs typeface="Times New Roman" panose="02020603050405020304" pitchFamily="18" charset="0"/>
                </a:rPr>
                <a:t> = </a:t>
              </a:r>
              <a:r>
                <a:rPr lang="en-GB" sz="2000" i="1" dirty="0">
                  <a:latin typeface="+mj-lt"/>
                  <a:cs typeface="Times New Roman" panose="02020603050405020304" pitchFamily="18" charset="0"/>
                </a:rPr>
                <a:t>c × d</a:t>
              </a:r>
              <a:r>
                <a:rPr lang="en-GB" sz="2000" i="1" baseline="30000" dirty="0">
                  <a:latin typeface="+mj-lt"/>
                  <a:cs typeface="Times New Roman" panose="02020603050405020304" pitchFamily="18" charset="0"/>
                </a:rPr>
                <a:t>2</a:t>
              </a:r>
              <a:r>
                <a:rPr lang="en-GB" sz="2000" i="1" dirty="0">
                  <a:latin typeface="+mj-lt"/>
                  <a:cs typeface="Times New Roman" panose="02020603050405020304" pitchFamily="18" charset="0"/>
                </a:rPr>
                <a:t> × e </a:t>
              </a:r>
              <a:r>
                <a:rPr lang="en-GB" sz="2000" dirty="0">
                  <a:latin typeface="+mj-lt"/>
                  <a:cs typeface="Times New Roman" panose="02020603050405020304" pitchFamily="18" charset="0"/>
                </a:rPr>
                <a:t>and the highest common factor of </a:t>
              </a:r>
              <a:r>
                <a:rPr lang="en-GB" sz="20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sz="2000" dirty="0">
                  <a:latin typeface="+mj-lt"/>
                  <a:cs typeface="Times New Roman" panose="02020603050405020304" pitchFamily="18" charset="0"/>
                </a:rPr>
                <a:t> and </a:t>
              </a:r>
              <a:r>
                <a:rPr lang="en-GB" sz="2000" i="1" dirty="0">
                  <a:latin typeface="Times New Roman" panose="02020603050405020304" pitchFamily="18" charset="0"/>
                  <a:cs typeface="Times New Roman" panose="02020603050405020304" pitchFamily="18" charset="0"/>
                </a:rPr>
                <a:t>y</a:t>
              </a:r>
              <a:r>
                <a:rPr lang="en-GB" sz="2000" dirty="0">
                  <a:latin typeface="+mj-lt"/>
                  <a:cs typeface="Times New Roman" panose="02020603050405020304" pitchFamily="18" charset="0"/>
                </a:rPr>
                <a:t> is </a:t>
              </a:r>
              <a:r>
                <a:rPr lang="en-GB" sz="2000" i="1" dirty="0" err="1">
                  <a:latin typeface="+mj-lt"/>
                  <a:cs typeface="Times New Roman" panose="02020603050405020304" pitchFamily="18" charset="0"/>
                </a:rPr>
                <a:t>cde</a:t>
              </a:r>
              <a:r>
                <a:rPr lang="en-GB" sz="2000" dirty="0">
                  <a:latin typeface="+mj-lt"/>
                  <a:cs typeface="Times New Roman" panose="02020603050405020304" pitchFamily="18" charset="0"/>
                </a:rPr>
                <a:t>?</a:t>
              </a:r>
            </a:p>
            <a:p>
              <a:pPr marL="342900" lvl="0" indent="-342900">
                <a:spcBef>
                  <a:spcPts val="400"/>
                </a:spcBef>
                <a:spcAft>
                  <a:spcPts val="400"/>
                </a:spcAft>
                <a:buFont typeface="+mj-lt"/>
                <a:buAutoNum type="alphaLcParenR"/>
              </a:pPr>
              <a:r>
                <a:rPr lang="en-GB" sz="2000" dirty="0">
                  <a:latin typeface="+mj-lt"/>
                  <a:cs typeface="Times New Roman" panose="02020603050405020304" pitchFamily="18" charset="0"/>
                </a:rPr>
                <a:t>What is the smallest expression that y can take if </a:t>
              </a:r>
              <a:r>
                <a:rPr lang="en-GB" sz="2000" i="1" dirty="0">
                  <a:effectLst/>
                  <a:latin typeface="Times New Roman" panose="02020603050405020304" pitchFamily="18" charset="0"/>
                  <a:ea typeface="Calibri" panose="020F0502020204030204" pitchFamily="34" charset="0"/>
                  <a:cs typeface="Times New Roman" panose="02020603050405020304" pitchFamily="18" charset="0"/>
                </a:rPr>
                <a:t>x </a:t>
              </a:r>
              <a:r>
                <a:rPr lang="en-GB" sz="2000" i="1" dirty="0">
                  <a:latin typeface="+mj-lt"/>
                  <a:cs typeface="Times New Roman" panose="02020603050405020304" pitchFamily="18" charset="0"/>
                </a:rPr>
                <a:t> = c × d</a:t>
              </a:r>
              <a:r>
                <a:rPr lang="en-GB" sz="2000" i="1" baseline="30000" dirty="0">
                  <a:latin typeface="+mj-lt"/>
                  <a:cs typeface="Times New Roman" panose="02020603050405020304" pitchFamily="18" charset="0"/>
                </a:rPr>
                <a:t>2</a:t>
              </a:r>
              <a:r>
                <a:rPr lang="en-GB" sz="2000" i="1" dirty="0">
                  <a:latin typeface="+mj-lt"/>
                  <a:cs typeface="Times New Roman" panose="02020603050405020304" pitchFamily="18" charset="0"/>
                </a:rPr>
                <a:t> × e </a:t>
              </a:r>
              <a:r>
                <a:rPr lang="en-GB" sz="2000" dirty="0">
                  <a:latin typeface="+mj-lt"/>
                  <a:cs typeface="Times New Roman" panose="02020603050405020304" pitchFamily="18" charset="0"/>
                </a:rPr>
                <a:t>and the highest common factor of </a:t>
              </a:r>
              <a:r>
                <a:rPr lang="en-GB" sz="20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sz="2000" dirty="0">
                  <a:latin typeface="+mj-lt"/>
                  <a:cs typeface="Times New Roman" panose="02020603050405020304" pitchFamily="18" charset="0"/>
                </a:rPr>
                <a:t> and </a:t>
              </a:r>
              <a:r>
                <a:rPr lang="en-GB" sz="2000" i="1" dirty="0">
                  <a:latin typeface="Times New Roman" panose="02020603050405020304" pitchFamily="18" charset="0"/>
                  <a:cs typeface="Times New Roman" panose="02020603050405020304" pitchFamily="18" charset="0"/>
                </a:rPr>
                <a:t>y</a:t>
              </a:r>
              <a:r>
                <a:rPr lang="en-GB" sz="2000" dirty="0">
                  <a:latin typeface="+mj-lt"/>
                  <a:cs typeface="Times New Roman" panose="02020603050405020304" pitchFamily="18" charset="0"/>
                </a:rPr>
                <a:t> is </a:t>
              </a:r>
              <a:r>
                <a:rPr lang="en-GB" sz="2000" i="1" dirty="0">
                  <a:latin typeface="+mj-lt"/>
                  <a:cs typeface="Times New Roman" panose="02020603050405020304" pitchFamily="18" charset="0"/>
                </a:rPr>
                <a:t>def</a:t>
              </a:r>
              <a:r>
                <a:rPr lang="en-GB" sz="2000" dirty="0">
                  <a:latin typeface="+mj-lt"/>
                  <a:cs typeface="Times New Roman" panose="02020603050405020304" pitchFamily="18" charset="0"/>
                </a:rPr>
                <a:t>?</a:t>
              </a:r>
            </a:p>
            <a:p>
              <a:pPr marL="342900" lvl="0" indent="-342900">
                <a:spcBef>
                  <a:spcPts val="600"/>
                </a:spcBef>
                <a:spcAft>
                  <a:spcPts val="1200"/>
                </a:spcAft>
                <a:buFont typeface="+mj-lt"/>
                <a:buAutoNum type="alphaLcParenR"/>
              </a:pPr>
              <a:r>
                <a:rPr lang="en-GB" sz="2000" dirty="0">
                  <a:effectLst/>
                  <a:latin typeface="+mj-lt"/>
                  <a:ea typeface="Calibri" panose="020F0502020204030204" pitchFamily="34" charset="0"/>
                  <a:cs typeface="Times New Roman" panose="02020603050405020304" pitchFamily="18" charset="0"/>
                </a:rPr>
                <a:t>If the highest common factor of </a:t>
              </a:r>
              <a:r>
                <a:rPr lang="en-GB" sz="20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sz="2000" dirty="0">
                  <a:effectLst/>
                  <a:latin typeface="+mj-lt"/>
                  <a:ea typeface="Calibri" panose="020F0502020204030204" pitchFamily="34" charset="0"/>
                  <a:cs typeface="Times New Roman" panose="02020603050405020304" pitchFamily="18" charset="0"/>
                </a:rPr>
                <a:t> and </a:t>
              </a:r>
              <a:r>
                <a:rPr lang="en-GB" sz="2000" i="1" dirty="0">
                  <a:effectLst/>
                  <a:latin typeface="Times New Roman" panose="02020603050405020304" pitchFamily="18" charset="0"/>
                  <a:ea typeface="Calibri" panose="020F0502020204030204" pitchFamily="34" charset="0"/>
                  <a:cs typeface="Times New Roman" panose="02020603050405020304" pitchFamily="18" charset="0"/>
                </a:rPr>
                <a:t>y</a:t>
              </a:r>
              <a:r>
                <a:rPr lang="en-GB" sz="2000" dirty="0">
                  <a:effectLst/>
                  <a:latin typeface="+mj-lt"/>
                  <a:ea typeface="Calibri" panose="020F0502020204030204" pitchFamily="34" charset="0"/>
                  <a:cs typeface="Times New Roman" panose="02020603050405020304" pitchFamily="18" charset="0"/>
                </a:rPr>
                <a:t> is </a:t>
              </a:r>
              <a:r>
                <a:rPr lang="en-GB" sz="2000" i="1" dirty="0">
                  <a:effectLst/>
                  <a:latin typeface="+mj-lt"/>
                  <a:ea typeface="Calibri" panose="020F0502020204030204" pitchFamily="34" charset="0"/>
                  <a:cs typeface="Times New Roman" panose="02020603050405020304" pitchFamily="18" charset="0"/>
                </a:rPr>
                <a:t>ab</a:t>
              </a:r>
              <a:r>
                <a:rPr lang="en-GB" sz="2000" dirty="0">
                  <a:effectLst/>
                  <a:latin typeface="+mj-lt"/>
                  <a:ea typeface="Calibri" panose="020F0502020204030204" pitchFamily="34" charset="0"/>
                  <a:cs typeface="Times New Roman" panose="02020603050405020304" pitchFamily="18" charset="0"/>
                </a:rPr>
                <a:t>, how many different pairs of expressions for </a:t>
              </a:r>
              <a:r>
                <a:rPr lang="en-GB" sz="20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sz="2000" dirty="0">
                  <a:effectLst/>
                  <a:latin typeface="+mj-lt"/>
                  <a:ea typeface="Calibri" panose="020F0502020204030204" pitchFamily="34" charset="0"/>
                  <a:cs typeface="Times New Roman" panose="02020603050405020304" pitchFamily="18" charset="0"/>
                </a:rPr>
                <a:t> and </a:t>
              </a:r>
              <a:r>
                <a:rPr lang="en-GB" sz="2000" i="1" dirty="0">
                  <a:effectLst/>
                  <a:latin typeface="Times New Roman" panose="02020603050405020304" pitchFamily="18" charset="0"/>
                  <a:ea typeface="Calibri" panose="020F0502020204030204" pitchFamily="34" charset="0"/>
                  <a:cs typeface="Times New Roman" panose="02020603050405020304" pitchFamily="18" charset="0"/>
                </a:rPr>
                <a:t>y</a:t>
              </a:r>
              <a:r>
                <a:rPr lang="en-GB" sz="2000" dirty="0">
                  <a:effectLst/>
                  <a:latin typeface="+mj-lt"/>
                  <a:ea typeface="Calibri" panose="020F0502020204030204" pitchFamily="34" charset="0"/>
                  <a:cs typeface="Times New Roman" panose="02020603050405020304" pitchFamily="18" charset="0"/>
                </a:rPr>
                <a:t> are there?</a:t>
              </a:r>
              <a:endParaRPr lang="en-GB" sz="2000" dirty="0">
                <a:latin typeface="+mj-lt"/>
              </a:endParaRPr>
            </a:p>
          </p:txBody>
        </p:sp>
      </p:grpSp>
    </p:spTree>
    <p:custDataLst>
      <p:tags r:id="rId1"/>
    </p:custDataLst>
    <p:extLst>
      <p:ext uri="{BB962C8B-B14F-4D97-AF65-F5344CB8AC3E}">
        <p14:creationId xmlns:p14="http://schemas.microsoft.com/office/powerpoint/2010/main" val="38976397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87846-9DE0-445C-89A0-00B7CA53A9CE}"/>
              </a:ext>
            </a:extLst>
          </p:cNvPr>
          <p:cNvSpPr>
            <a:spLocks noGrp="1"/>
          </p:cNvSpPr>
          <p:nvPr>
            <p:ph type="title"/>
          </p:nvPr>
        </p:nvSpPr>
        <p:spPr/>
        <p:txBody>
          <a:bodyPr/>
          <a:lstStyle/>
          <a:p>
            <a:r>
              <a:rPr lang="en-GB" dirty="0"/>
              <a:t>Reflection questions</a:t>
            </a:r>
          </a:p>
        </p:txBody>
      </p:sp>
      <p:sp>
        <p:nvSpPr>
          <p:cNvPr id="3" name="Content Placeholder 2">
            <a:extLst>
              <a:ext uri="{FF2B5EF4-FFF2-40B4-BE49-F238E27FC236}">
                <a16:creationId xmlns:a16="http://schemas.microsoft.com/office/drawing/2014/main" id="{923646C7-46FE-425F-95E4-89AD873B4356}"/>
              </a:ext>
            </a:extLst>
          </p:cNvPr>
          <p:cNvSpPr>
            <a:spLocks noGrp="1"/>
          </p:cNvSpPr>
          <p:nvPr>
            <p:ph idx="1"/>
          </p:nvPr>
        </p:nvSpPr>
        <p:spPr/>
        <p:txBody>
          <a:bodyPr/>
          <a:lstStyle/>
          <a:p>
            <a:r>
              <a:rPr lang="en-GB" dirty="0"/>
              <a:t>What other mathematical concepts will be supported by students’ stronger understanding of this key idea?   </a:t>
            </a:r>
          </a:p>
          <a:p>
            <a:r>
              <a:rPr lang="en-GB" dirty="0"/>
              <a:t>What mathematical language will you continue to use to support pupils to make connections with other areas?</a:t>
            </a:r>
          </a:p>
          <a:p>
            <a:r>
              <a:rPr lang="en-GB" dirty="0"/>
              <a:t>Which representations might you continue to use to further develop students’ understanding?</a:t>
            </a:r>
          </a:p>
          <a:p>
            <a:endParaRPr lang="en-GB" dirty="0"/>
          </a:p>
        </p:txBody>
      </p:sp>
    </p:spTree>
    <p:extLst>
      <p:ext uri="{BB962C8B-B14F-4D97-AF65-F5344CB8AC3E}">
        <p14:creationId xmlns:p14="http://schemas.microsoft.com/office/powerpoint/2010/main" val="12495629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57992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A14A7-1DC0-47D7-B44C-6BFCA191EC83}"/>
              </a:ext>
            </a:extLst>
          </p:cNvPr>
          <p:cNvSpPr>
            <a:spLocks noGrp="1"/>
          </p:cNvSpPr>
          <p:nvPr>
            <p:ph type="title"/>
          </p:nvPr>
        </p:nvSpPr>
        <p:spPr/>
        <p:txBody>
          <a:bodyPr/>
          <a:lstStyle/>
          <a:p>
            <a:r>
              <a:rPr lang="en-GB" dirty="0"/>
              <a:t>Appendices</a:t>
            </a:r>
          </a:p>
        </p:txBody>
      </p:sp>
      <p:sp>
        <p:nvSpPr>
          <p:cNvPr id="3" name="Content Placeholder 2">
            <a:extLst>
              <a:ext uri="{FF2B5EF4-FFF2-40B4-BE49-F238E27FC236}">
                <a16:creationId xmlns:a16="http://schemas.microsoft.com/office/drawing/2014/main" id="{6F3E7D7E-D1C5-47B2-B4E0-728CC6BEECEB}"/>
              </a:ext>
            </a:extLst>
          </p:cNvPr>
          <p:cNvSpPr>
            <a:spLocks noGrp="1"/>
          </p:cNvSpPr>
          <p:nvPr>
            <p:ph idx="1"/>
          </p:nvPr>
        </p:nvSpPr>
        <p:spPr/>
        <p:txBody>
          <a:bodyPr/>
          <a:lstStyle/>
          <a:p>
            <a:r>
              <a:rPr lang="en-GB" dirty="0"/>
              <a:t>You may choose to use the following slides when planning or delivering a PD session. They cover:</a:t>
            </a:r>
          </a:p>
          <a:p>
            <a:pPr lvl="1"/>
            <a:r>
              <a:rPr lang="en-GB" sz="2400" i="1" dirty="0"/>
              <a:t>Key vocabulary</a:t>
            </a:r>
          </a:p>
          <a:p>
            <a:pPr lvl="1"/>
            <a:r>
              <a:rPr lang="en-GB" sz="2400" i="1" dirty="0"/>
              <a:t>Representations and structure</a:t>
            </a:r>
          </a:p>
          <a:p>
            <a:pPr lvl="1"/>
            <a:r>
              <a:rPr lang="en-GB" sz="2400" i="1"/>
              <a:t>Previous learning</a:t>
            </a:r>
          </a:p>
          <a:p>
            <a:pPr lvl="1"/>
            <a:r>
              <a:rPr lang="en-GB" sz="2400" i="1"/>
              <a:t>Future </a:t>
            </a:r>
            <a:r>
              <a:rPr lang="en-GB" sz="2400" i="1" dirty="0"/>
              <a:t>learning</a:t>
            </a:r>
          </a:p>
          <a:p>
            <a:pPr lvl="1"/>
            <a:r>
              <a:rPr lang="en-GB" sz="2400" i="1" dirty="0"/>
              <a:t>Library of links</a:t>
            </a:r>
          </a:p>
          <a:p>
            <a:endParaRPr lang="en-GB" dirty="0"/>
          </a:p>
        </p:txBody>
      </p:sp>
    </p:spTree>
    <p:extLst>
      <p:ext uri="{BB962C8B-B14F-4D97-AF65-F5344CB8AC3E}">
        <p14:creationId xmlns:p14="http://schemas.microsoft.com/office/powerpoint/2010/main" val="5288485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B0D61-9420-4B06-8555-667429430C87}"/>
              </a:ext>
            </a:extLst>
          </p:cNvPr>
          <p:cNvSpPr>
            <a:spLocks noGrp="1"/>
          </p:cNvSpPr>
          <p:nvPr>
            <p:ph type="title"/>
          </p:nvPr>
        </p:nvSpPr>
        <p:spPr/>
        <p:txBody>
          <a:bodyPr>
            <a:normAutofit fontScale="90000"/>
          </a:bodyPr>
          <a:lstStyle/>
          <a:p>
            <a:r>
              <a:rPr lang="en-GB" dirty="0"/>
              <a:t>Key vocabulary (1)</a:t>
            </a:r>
            <a:br>
              <a:rPr lang="en-GB" dirty="0"/>
            </a:br>
            <a:endParaRPr lang="en-GB" dirty="0"/>
          </a:p>
        </p:txBody>
      </p:sp>
      <mc:AlternateContent xmlns:mc="http://schemas.openxmlformats.org/markup-compatibility/2006" xmlns:a14="http://schemas.microsoft.com/office/drawing/2010/main">
        <mc:Choice Requires="a14">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extLst>
                  <p:ext uri="{D42A27DB-BD31-4B8C-83A1-F6EECF244321}">
                    <p14:modId xmlns:p14="http://schemas.microsoft.com/office/powerpoint/2010/main" val="2614830933"/>
                  </p:ext>
                </p:extLst>
              </p:nvPr>
            </p:nvGraphicFramePr>
            <p:xfrm>
              <a:off x="579413" y="1052736"/>
              <a:ext cx="11011552" cy="3700844"/>
            </p:xfrm>
            <a:graphic>
              <a:graphicData uri="http://schemas.openxmlformats.org/drawingml/2006/table">
                <a:tbl>
                  <a:tblPr firstRow="1" bandRow="1">
                    <a:tableStyleId>{E8B1032C-EA38-4F05-BA0D-38AFFFC7BED3}</a:tableStyleId>
                  </a:tblPr>
                  <a:tblGrid>
                    <a:gridCol w="1340123">
                      <a:extLst>
                        <a:ext uri="{9D8B030D-6E8A-4147-A177-3AD203B41FA5}">
                          <a16:colId xmlns:a16="http://schemas.microsoft.com/office/drawing/2014/main" val="2438572298"/>
                        </a:ext>
                      </a:extLst>
                    </a:gridCol>
                    <a:gridCol w="9671429">
                      <a:extLst>
                        <a:ext uri="{9D8B030D-6E8A-4147-A177-3AD203B41FA5}">
                          <a16:colId xmlns:a16="http://schemas.microsoft.com/office/drawing/2014/main" val="1416496605"/>
                        </a:ext>
                      </a:extLst>
                    </a:gridCol>
                  </a:tblGrid>
                  <a:tr h="370840">
                    <a:tc>
                      <a:txBody>
                        <a:bodyPr/>
                        <a:lstStyle/>
                        <a:p>
                          <a:r>
                            <a:rPr lang="en-GB" sz="1600" dirty="0"/>
                            <a:t>Term</a:t>
                          </a:r>
                        </a:p>
                      </a:txBody>
                      <a:tcPr/>
                    </a:tc>
                    <a:tc>
                      <a:txBody>
                        <a:bodyPr/>
                        <a:lstStyle/>
                        <a:p>
                          <a:r>
                            <a:rPr lang="en-GB" sz="1600" dirty="0"/>
                            <a:t>Definition</a:t>
                          </a:r>
                        </a:p>
                      </a:txBody>
                      <a:tcPr/>
                    </a:tc>
                    <a:extLst>
                      <a:ext uri="{0D108BD9-81ED-4DB2-BD59-A6C34878D82A}">
                        <a16:rowId xmlns:a16="http://schemas.microsoft.com/office/drawing/2014/main" val="3122299005"/>
                      </a:ext>
                    </a:extLst>
                  </a:tr>
                  <a:tr h="370840">
                    <a:tc>
                      <a:txBody>
                        <a:bodyPr/>
                        <a:lstStyle/>
                        <a:p>
                          <a:pPr>
                            <a:spcBef>
                              <a:spcPts val="400"/>
                            </a:spcBef>
                            <a:spcAft>
                              <a:spcPts val="400"/>
                            </a:spcAft>
                          </a:pPr>
                          <a:r>
                            <a:rPr lang="en-GB" sz="1600" kern="1200">
                              <a:solidFill>
                                <a:schemeClr val="tx1"/>
                              </a:solidFill>
                              <a:effectLst/>
                              <a:latin typeface="+mn-lt"/>
                              <a:ea typeface="+mn-ea"/>
                              <a:cs typeface="+mn-cs"/>
                            </a:rPr>
                            <a:t>exponent</a:t>
                          </a:r>
                        </a:p>
                      </a:txBody>
                      <a:tcPr marL="68580" marR="68580" marT="0" marB="0"/>
                    </a:tc>
                    <a:tc>
                      <a:txBody>
                        <a:bodyPr/>
                        <a:lstStyle/>
                        <a:p>
                          <a:pPr>
                            <a:spcBef>
                              <a:spcPts val="400"/>
                            </a:spcBef>
                            <a:spcAft>
                              <a:spcPts val="400"/>
                            </a:spcAft>
                          </a:pPr>
                          <a:r>
                            <a:rPr lang="en-GB" sz="1600" kern="1200" dirty="0">
                              <a:solidFill>
                                <a:schemeClr val="tx1"/>
                              </a:solidFill>
                              <a:effectLst/>
                              <a:latin typeface="+mn-lt"/>
                              <a:ea typeface="+mn-ea"/>
                              <a:cs typeface="+mn-cs"/>
                            </a:rPr>
                            <a:t>Also known as ‘index’, a number, positioned above and to the right of another (the base), indicating repeated multiplication when the exponent is a positive integer.</a:t>
                          </a:r>
                        </a:p>
                        <a:p>
                          <a:pPr>
                            <a:spcBef>
                              <a:spcPts val="400"/>
                            </a:spcBef>
                            <a:spcAft>
                              <a:spcPts val="400"/>
                            </a:spcAft>
                          </a:pPr>
                          <a:r>
                            <a:rPr lang="en-GB" sz="1600" kern="1200" dirty="0">
                              <a:solidFill>
                                <a:schemeClr val="tx1"/>
                              </a:solidFill>
                              <a:effectLst/>
                              <a:latin typeface="+mn-lt"/>
                              <a:ea typeface="+mn-ea"/>
                              <a:cs typeface="+mn-cs"/>
                            </a:rPr>
                            <a:t>Example 1: n</a:t>
                          </a:r>
                          <a:r>
                            <a:rPr lang="en-GB" sz="1600" kern="1200" baseline="30000" dirty="0">
                              <a:solidFill>
                                <a:schemeClr val="tx1"/>
                              </a:solidFill>
                              <a:effectLst/>
                              <a:latin typeface="+mn-lt"/>
                              <a:ea typeface="+mn-ea"/>
                              <a:cs typeface="+mn-cs"/>
                            </a:rPr>
                            <a:t>2 </a:t>
                          </a:r>
                          <a:r>
                            <a:rPr lang="en-GB" sz="1600" kern="1200" dirty="0">
                              <a:solidFill>
                                <a:schemeClr val="tx1"/>
                              </a:solidFill>
                              <a:effectLst/>
                              <a:latin typeface="+mn-lt"/>
                              <a:ea typeface="+mn-ea"/>
                              <a:cs typeface="+mn-cs"/>
                            </a:rPr>
                            <a:t>indicates n × n; and ‘n to the (power of) 4’, that is n</a:t>
                          </a:r>
                          <a:r>
                            <a:rPr lang="en-GB" sz="1600" kern="1200" baseline="30000" dirty="0">
                              <a:solidFill>
                                <a:schemeClr val="tx1"/>
                              </a:solidFill>
                              <a:effectLst/>
                              <a:latin typeface="+mn-lt"/>
                              <a:ea typeface="+mn-ea"/>
                              <a:cs typeface="+mn-cs"/>
                            </a:rPr>
                            <a:t>4</a:t>
                          </a:r>
                          <a:r>
                            <a:rPr lang="en-GB" sz="1600" kern="1200" dirty="0">
                              <a:solidFill>
                                <a:schemeClr val="tx1"/>
                              </a:solidFill>
                              <a:effectLst/>
                              <a:latin typeface="+mn-lt"/>
                              <a:ea typeface="+mn-ea"/>
                              <a:cs typeface="+mn-cs"/>
                            </a:rPr>
                            <a:t> means n × n × n × n.</a:t>
                          </a:r>
                        </a:p>
                        <a:p>
                          <a:pPr>
                            <a:spcBef>
                              <a:spcPts val="400"/>
                            </a:spcBef>
                            <a:spcAft>
                              <a:spcPts val="400"/>
                            </a:spcAft>
                          </a:pPr>
                          <a:r>
                            <a:rPr lang="en-GB" sz="1600" kern="1200" dirty="0">
                              <a:solidFill>
                                <a:schemeClr val="tx1"/>
                              </a:solidFill>
                              <a:effectLst/>
                              <a:latin typeface="+mn-lt"/>
                              <a:ea typeface="+mn-ea"/>
                              <a:cs typeface="+mn-cs"/>
                            </a:rPr>
                            <a:t>Example 2: since 2</a:t>
                          </a:r>
                          <a:r>
                            <a:rPr lang="en-GB" sz="1600" kern="1200" baseline="30000" dirty="0">
                              <a:solidFill>
                                <a:schemeClr val="tx1"/>
                              </a:solidFill>
                              <a:effectLst/>
                              <a:latin typeface="+mn-lt"/>
                              <a:ea typeface="+mn-ea"/>
                              <a:cs typeface="+mn-cs"/>
                            </a:rPr>
                            <a:t>5</a:t>
                          </a:r>
                          <a:r>
                            <a:rPr lang="en-GB" sz="1600" kern="1200" dirty="0">
                              <a:solidFill>
                                <a:schemeClr val="tx1"/>
                              </a:solidFill>
                              <a:effectLst/>
                              <a:latin typeface="+mn-lt"/>
                              <a:ea typeface="+mn-ea"/>
                              <a:cs typeface="+mn-cs"/>
                            </a:rPr>
                            <a:t> = 32 we can also think of this as ’32 is the fifth power of 2’. Any positive number to the power of 1 is the number itself; x</a:t>
                          </a:r>
                          <a:r>
                            <a:rPr lang="en-GB" sz="1600" kern="1200" baseline="30000" dirty="0">
                              <a:solidFill>
                                <a:schemeClr val="tx1"/>
                              </a:solidFill>
                              <a:effectLst/>
                              <a:latin typeface="+mn-lt"/>
                              <a:ea typeface="+mn-ea"/>
                              <a:cs typeface="+mn-cs"/>
                            </a:rPr>
                            <a:t>1</a:t>
                          </a:r>
                          <a:r>
                            <a:rPr lang="en-GB" sz="1600" kern="1200" dirty="0">
                              <a:solidFill>
                                <a:schemeClr val="tx1"/>
                              </a:solidFill>
                              <a:effectLst/>
                              <a:latin typeface="+mn-lt"/>
                              <a:ea typeface="+mn-ea"/>
                              <a:cs typeface="+mn-cs"/>
                            </a:rPr>
                            <a:t> = x, for any positive value of x. </a:t>
                          </a:r>
                        </a:p>
                        <a:p>
                          <a:pPr>
                            <a:spcBef>
                              <a:spcPts val="400"/>
                            </a:spcBef>
                            <a:spcAft>
                              <a:spcPts val="400"/>
                            </a:spcAft>
                          </a:pPr>
                          <a:r>
                            <a:rPr lang="en-GB" sz="1600" kern="1200" dirty="0">
                              <a:solidFill>
                                <a:schemeClr val="tx1"/>
                              </a:solidFill>
                              <a:effectLst/>
                              <a:latin typeface="+mn-lt"/>
                              <a:ea typeface="+mn-ea"/>
                              <a:cs typeface="+mn-cs"/>
                            </a:rPr>
                            <a:t>Exponents may be negative, zero, or fractional. Negative integer exponents are the reciprocal of the corresponding positive integer exponent, for example, 2</a:t>
                          </a:r>
                          <a:r>
                            <a:rPr lang="en-GB" sz="1600" kern="1200" baseline="30000" dirty="0">
                              <a:solidFill>
                                <a:schemeClr val="tx1"/>
                              </a:solidFill>
                              <a:effectLst/>
                              <a:latin typeface="+mn-lt"/>
                              <a:ea typeface="+mn-ea"/>
                              <a:cs typeface="+mn-cs"/>
                            </a:rPr>
                            <a:t>−1</a:t>
                          </a:r>
                          <a:r>
                            <a:rPr lang="en-GB" sz="1600" kern="1200" dirty="0">
                              <a:solidFill>
                                <a:schemeClr val="tx1"/>
                              </a:solidFill>
                              <a:effectLst/>
                              <a:latin typeface="+mn-lt"/>
                              <a:ea typeface="+mn-ea"/>
                              <a:cs typeface="+mn-cs"/>
                            </a:rPr>
                            <a:t> = </a:t>
                          </a:r>
                          <a14:m>
                            <m:oMath xmlns:m="http://schemas.openxmlformats.org/officeDocument/2006/math">
                              <m:f>
                                <m:fPr>
                                  <m:ctrlPr>
                                    <a:rPr lang="en-GB" sz="1600" i="1" kern="1200" smtClean="0">
                                      <a:solidFill>
                                        <a:schemeClr val="tx1"/>
                                      </a:solidFill>
                                      <a:effectLst/>
                                      <a:latin typeface="Cambria Math" panose="02040503050406030204" pitchFamily="18" charset="0"/>
                                      <a:ea typeface="+mn-ea"/>
                                      <a:cs typeface="+mn-cs"/>
                                    </a:rPr>
                                  </m:ctrlPr>
                                </m:fPr>
                                <m:num>
                                  <m:r>
                                    <a:rPr lang="en-GB" sz="1600" kern="1200" smtClean="0">
                                      <a:solidFill>
                                        <a:schemeClr val="tx1"/>
                                      </a:solidFill>
                                      <a:effectLst/>
                                      <a:latin typeface="Cambria Math" panose="02040503050406030204" pitchFamily="18" charset="0"/>
                                      <a:ea typeface="+mn-ea"/>
                                      <a:cs typeface="+mn-cs"/>
                                    </a:rPr>
                                    <m:t>1</m:t>
                                  </m:r>
                                </m:num>
                                <m:den>
                                  <m:r>
                                    <a:rPr lang="en-GB" sz="1600" kern="1200" smtClean="0">
                                      <a:solidFill>
                                        <a:schemeClr val="tx1"/>
                                      </a:solidFill>
                                      <a:effectLst/>
                                      <a:latin typeface="Cambria Math" panose="02040503050406030204" pitchFamily="18" charset="0"/>
                                      <a:ea typeface="+mn-ea"/>
                                      <a:cs typeface="+mn-cs"/>
                                    </a:rPr>
                                    <m:t>2</m:t>
                                  </m:r>
                                </m:den>
                              </m:f>
                            </m:oMath>
                          </a14:m>
                          <a:r>
                            <a:rPr lang="en-GB" sz="1600" kern="1200" dirty="0">
                              <a:solidFill>
                                <a:schemeClr val="tx1"/>
                              </a:solidFill>
                              <a:effectLst/>
                              <a:latin typeface="+mn-lt"/>
                              <a:ea typeface="+mn-ea"/>
                              <a:cs typeface="+mn-cs"/>
                            </a:rPr>
                            <a:t> .</a:t>
                          </a:r>
                        </a:p>
                        <a:p>
                          <a:pPr>
                            <a:spcBef>
                              <a:spcPts val="400"/>
                            </a:spcBef>
                            <a:spcAft>
                              <a:spcPts val="400"/>
                            </a:spcAft>
                          </a:pPr>
                          <a:r>
                            <a:rPr lang="en-GB" sz="1600" kern="1200" dirty="0">
                              <a:solidFill>
                                <a:schemeClr val="tx1"/>
                              </a:solidFill>
                              <a:effectLst/>
                              <a:latin typeface="+mn-lt"/>
                              <a:ea typeface="+mn-ea"/>
                              <a:cs typeface="+mn-cs"/>
                            </a:rPr>
                            <a:t>Any positive number to the power of zero equals 1; x</a:t>
                          </a:r>
                          <a:r>
                            <a:rPr lang="en-GB" sz="1600" kern="1200" baseline="30000" dirty="0">
                              <a:solidFill>
                                <a:schemeClr val="tx1"/>
                              </a:solidFill>
                              <a:effectLst/>
                              <a:latin typeface="+mn-lt"/>
                              <a:ea typeface="+mn-ea"/>
                              <a:cs typeface="+mn-cs"/>
                            </a:rPr>
                            <a:t>0</a:t>
                          </a:r>
                          <a:r>
                            <a:rPr lang="en-GB" sz="1600" kern="1200" dirty="0">
                              <a:solidFill>
                                <a:schemeClr val="tx1"/>
                              </a:solidFill>
                              <a:effectLst/>
                              <a:latin typeface="+mn-lt"/>
                              <a:ea typeface="+mn-ea"/>
                              <a:cs typeface="+mn-cs"/>
                            </a:rPr>
                            <a:t> = 1, for any positive value of x.</a:t>
                          </a:r>
                        </a:p>
                        <a:p>
                          <a:r>
                            <a:rPr lang="en-GB" sz="1600" kern="1200" dirty="0">
                              <a:solidFill>
                                <a:schemeClr val="tx1"/>
                              </a:solidFill>
                              <a:effectLst/>
                              <a:latin typeface="+mn-lt"/>
                              <a:ea typeface="+mn-ea"/>
                              <a:cs typeface="+mn-cs"/>
                            </a:rPr>
                            <a:t>The positive unit fractional </a:t>
                          </a:r>
                          <a:r>
                            <a:rPr lang="en-GB" sz="1600" kern="1200" baseline="0" dirty="0">
                              <a:solidFill>
                                <a:schemeClr val="tx1"/>
                              </a:solidFill>
                              <a:effectLst/>
                              <a:latin typeface="+mn-lt"/>
                              <a:ea typeface="+mn-ea"/>
                              <a:cs typeface="+mn-cs"/>
                            </a:rPr>
                            <a:t>powers</a:t>
                          </a:r>
                          <a:r>
                            <a:rPr lang="en-GB" sz="1600" kern="1200" dirty="0">
                              <a:solidFill>
                                <a:schemeClr val="tx1"/>
                              </a:solidFill>
                              <a:effectLst/>
                              <a:latin typeface="+mn-lt"/>
                              <a:ea typeface="+mn-ea"/>
                              <a:cs typeface="+mn-cs"/>
                            </a:rPr>
                            <a:t> represent roots, which are the inverse to the corresponding integer powers; thus </a:t>
                          </a:r>
                          <a14:m>
                            <m:oMath xmlns:m="http://schemas.openxmlformats.org/officeDocument/2006/math">
                              <m:sSup>
                                <m:sSupPr>
                                  <m:ctrlPr>
                                    <a:rPr lang="en-GB" sz="1600" i="1" kern="1200" smtClean="0">
                                      <a:solidFill>
                                        <a:schemeClr val="tx1"/>
                                      </a:solidFill>
                                      <a:effectLst/>
                                      <a:latin typeface="Cambria Math" panose="02040503050406030204" pitchFamily="18" charset="0"/>
                                      <a:ea typeface="+mn-ea"/>
                                      <a:cs typeface="+mn-cs"/>
                                    </a:rPr>
                                  </m:ctrlPr>
                                </m:sSupPr>
                                <m:e>
                                  <m:r>
                                    <a:rPr lang="en-GB" sz="1600" kern="1200" smtClean="0">
                                      <a:solidFill>
                                        <a:schemeClr val="tx1"/>
                                      </a:solidFill>
                                      <a:effectLst/>
                                      <a:latin typeface="Cambria Math" panose="02040503050406030204" pitchFamily="18" charset="0"/>
                                      <a:ea typeface="+mn-ea"/>
                                      <a:cs typeface="+mn-cs"/>
                                    </a:rPr>
                                    <m:t>8</m:t>
                                  </m:r>
                                </m:e>
                                <m:sup>
                                  <m:box>
                                    <m:boxPr>
                                      <m:ctrlPr>
                                        <a:rPr lang="en-GB" sz="1600" i="1" kern="1200" smtClean="0">
                                          <a:solidFill>
                                            <a:schemeClr val="tx1"/>
                                          </a:solidFill>
                                          <a:effectLst/>
                                          <a:latin typeface="Cambria Math" panose="02040503050406030204" pitchFamily="18" charset="0"/>
                                          <a:ea typeface="+mn-ea"/>
                                          <a:cs typeface="+mn-cs"/>
                                        </a:rPr>
                                      </m:ctrlPr>
                                    </m:boxPr>
                                    <m:e>
                                      <m:argPr>
                                        <m:argSz m:val="-1"/>
                                      </m:argPr>
                                      <m:f>
                                        <m:fPr>
                                          <m:ctrlPr>
                                            <a:rPr lang="en-GB" sz="1600" i="1" kern="1200" smtClean="0">
                                              <a:solidFill>
                                                <a:schemeClr val="tx1"/>
                                              </a:solidFill>
                                              <a:effectLst/>
                                              <a:latin typeface="Cambria Math" panose="02040503050406030204" pitchFamily="18" charset="0"/>
                                              <a:ea typeface="+mn-ea"/>
                                              <a:cs typeface="+mn-cs"/>
                                            </a:rPr>
                                          </m:ctrlPr>
                                        </m:fPr>
                                        <m:num>
                                          <m:r>
                                            <a:rPr lang="en-GB" sz="1600" kern="1200" smtClean="0">
                                              <a:solidFill>
                                                <a:schemeClr val="tx1"/>
                                              </a:solidFill>
                                              <a:effectLst/>
                                              <a:latin typeface="Cambria Math" panose="02040503050406030204" pitchFamily="18" charset="0"/>
                                              <a:ea typeface="+mn-ea"/>
                                              <a:cs typeface="+mn-cs"/>
                                            </a:rPr>
                                            <m:t>1</m:t>
                                          </m:r>
                                        </m:num>
                                        <m:den>
                                          <m:r>
                                            <a:rPr lang="en-GB" sz="1600" kern="1200" smtClean="0">
                                              <a:solidFill>
                                                <a:schemeClr val="tx1"/>
                                              </a:solidFill>
                                              <a:effectLst/>
                                              <a:latin typeface="Cambria Math" panose="02040503050406030204" pitchFamily="18" charset="0"/>
                                              <a:ea typeface="+mn-ea"/>
                                              <a:cs typeface="+mn-cs"/>
                                            </a:rPr>
                                            <m:t>3</m:t>
                                          </m:r>
                                        </m:den>
                                      </m:f>
                                    </m:e>
                                  </m:box>
                                </m:sup>
                              </m:sSup>
                            </m:oMath>
                          </a14:m>
                          <a:r>
                            <a:rPr lang="en-GB" sz="1600" kern="1200" dirty="0">
                              <a:solidFill>
                                <a:schemeClr val="tx1"/>
                              </a:solidFill>
                              <a:effectLst/>
                              <a:latin typeface="+mn-lt"/>
                              <a:ea typeface="+mn-ea"/>
                              <a:cs typeface="+mn-cs"/>
                            </a:rPr>
                            <a:t> = </a:t>
                          </a:r>
                          <a14:m>
                            <m:oMath xmlns:m="http://schemas.openxmlformats.org/officeDocument/2006/math">
                              <m:rad>
                                <m:radPr>
                                  <m:ctrlPr>
                                    <a:rPr lang="en-GB" sz="1600" i="1" kern="1200" smtClean="0">
                                      <a:solidFill>
                                        <a:schemeClr val="tx1"/>
                                      </a:solidFill>
                                      <a:effectLst/>
                                      <a:latin typeface="Cambria Math" panose="02040503050406030204" pitchFamily="18" charset="0"/>
                                      <a:ea typeface="+mn-ea"/>
                                      <a:cs typeface="+mn-cs"/>
                                    </a:rPr>
                                  </m:ctrlPr>
                                </m:radPr>
                                <m:deg>
                                  <m:r>
                                    <m:rPr>
                                      <m:brk m:alnAt="7"/>
                                    </m:rPr>
                                    <a:rPr lang="en-GB" sz="1600" kern="1200" smtClean="0">
                                      <a:solidFill>
                                        <a:schemeClr val="tx1"/>
                                      </a:solidFill>
                                      <a:effectLst/>
                                      <a:latin typeface="Cambria Math" panose="02040503050406030204" pitchFamily="18" charset="0"/>
                                      <a:ea typeface="+mn-ea"/>
                                      <a:cs typeface="+mn-cs"/>
                                    </a:rPr>
                                    <m:t>3</m:t>
                                  </m:r>
                                </m:deg>
                                <m:e>
                                  <m:r>
                                    <a:rPr lang="en-GB" sz="1600" kern="1200" smtClean="0">
                                      <a:solidFill>
                                        <a:schemeClr val="tx1"/>
                                      </a:solidFill>
                                      <a:effectLst/>
                                      <a:latin typeface="Cambria Math" panose="02040503050406030204" pitchFamily="18" charset="0"/>
                                      <a:ea typeface="+mn-ea"/>
                                      <a:cs typeface="+mn-cs"/>
                                    </a:rPr>
                                    <m:t>8</m:t>
                                  </m:r>
                                </m:e>
                              </m:rad>
                            </m:oMath>
                          </a14:m>
                          <a:r>
                            <a:rPr lang="en-GB" sz="1600" kern="1200" dirty="0">
                              <a:solidFill>
                                <a:schemeClr val="tx1"/>
                              </a:solidFill>
                              <a:effectLst/>
                              <a:latin typeface="+mn-lt"/>
                              <a:ea typeface="+mn-ea"/>
                              <a:cs typeface="+mn-cs"/>
                            </a:rPr>
                            <a:t> = 2, since 2</a:t>
                          </a:r>
                          <a:r>
                            <a:rPr lang="en-GB" sz="1600" kern="1200" baseline="30000" dirty="0">
                              <a:solidFill>
                                <a:schemeClr val="tx1"/>
                              </a:solidFill>
                              <a:effectLst/>
                              <a:latin typeface="+mn-lt"/>
                              <a:ea typeface="+mn-ea"/>
                              <a:cs typeface="+mn-cs"/>
                            </a:rPr>
                            <a:t>3</a:t>
                          </a:r>
                          <a:r>
                            <a:rPr lang="en-GB" sz="1600" kern="1200" dirty="0">
                              <a:solidFill>
                                <a:schemeClr val="tx1"/>
                              </a:solidFill>
                              <a:effectLst/>
                              <a:latin typeface="+mn-lt"/>
                              <a:ea typeface="+mn-ea"/>
                              <a:cs typeface="+mn-cs"/>
                            </a:rPr>
                            <a:t> = 8.</a:t>
                          </a:r>
                        </a:p>
                        <a:p>
                          <a:r>
                            <a:rPr lang="en-GB" sz="1600" kern="1200" dirty="0">
                              <a:solidFill>
                                <a:schemeClr val="tx1"/>
                              </a:solidFill>
                              <a:effectLst/>
                              <a:latin typeface="+mn-lt"/>
                              <a:ea typeface="+mn-ea"/>
                              <a:cs typeface="+mn-cs"/>
                            </a:rPr>
                            <a:t>Note: power notation is not used for zero, since division by zero is undefined.</a:t>
                          </a:r>
                        </a:p>
                      </a:txBody>
                      <a:tcPr marL="68580" marR="68580" marT="0" marB="0"/>
                    </a:tc>
                    <a:extLst>
                      <a:ext uri="{0D108BD9-81ED-4DB2-BD59-A6C34878D82A}">
                        <a16:rowId xmlns:a16="http://schemas.microsoft.com/office/drawing/2014/main" val="78949882"/>
                      </a:ext>
                    </a:extLst>
                  </a:tr>
                </a:tbl>
              </a:graphicData>
            </a:graphic>
          </p:graphicFrame>
        </mc:Choice>
        <mc:Fallback xmlns="">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extLst>
                  <p:ext uri="{D42A27DB-BD31-4B8C-83A1-F6EECF244321}">
                    <p14:modId xmlns:p14="http://schemas.microsoft.com/office/powerpoint/2010/main" val="2614830933"/>
                  </p:ext>
                </p:extLst>
              </p:nvPr>
            </p:nvGraphicFramePr>
            <p:xfrm>
              <a:off x="579413" y="1052736"/>
              <a:ext cx="11011552" cy="3700844"/>
            </p:xfrm>
            <a:graphic>
              <a:graphicData uri="http://schemas.openxmlformats.org/drawingml/2006/table">
                <a:tbl>
                  <a:tblPr firstRow="1" bandRow="1">
                    <a:tableStyleId>{E8B1032C-EA38-4F05-BA0D-38AFFFC7BED3}</a:tableStyleId>
                  </a:tblPr>
                  <a:tblGrid>
                    <a:gridCol w="1340123">
                      <a:extLst>
                        <a:ext uri="{9D8B030D-6E8A-4147-A177-3AD203B41FA5}">
                          <a16:colId xmlns:a16="http://schemas.microsoft.com/office/drawing/2014/main" val="2438572298"/>
                        </a:ext>
                      </a:extLst>
                    </a:gridCol>
                    <a:gridCol w="9671429">
                      <a:extLst>
                        <a:ext uri="{9D8B030D-6E8A-4147-A177-3AD203B41FA5}">
                          <a16:colId xmlns:a16="http://schemas.microsoft.com/office/drawing/2014/main" val="1416496605"/>
                        </a:ext>
                      </a:extLst>
                    </a:gridCol>
                  </a:tblGrid>
                  <a:tr h="370840">
                    <a:tc>
                      <a:txBody>
                        <a:bodyPr/>
                        <a:lstStyle/>
                        <a:p>
                          <a:r>
                            <a:rPr lang="en-GB" sz="1600" dirty="0"/>
                            <a:t>Term</a:t>
                          </a:r>
                        </a:p>
                      </a:txBody>
                      <a:tcPr/>
                    </a:tc>
                    <a:tc>
                      <a:txBody>
                        <a:bodyPr/>
                        <a:lstStyle/>
                        <a:p>
                          <a:r>
                            <a:rPr lang="en-GB" sz="1600" dirty="0"/>
                            <a:t>Definition</a:t>
                          </a:r>
                        </a:p>
                      </a:txBody>
                      <a:tcPr/>
                    </a:tc>
                    <a:extLst>
                      <a:ext uri="{0D108BD9-81ED-4DB2-BD59-A6C34878D82A}">
                        <a16:rowId xmlns:a16="http://schemas.microsoft.com/office/drawing/2014/main" val="3122299005"/>
                      </a:ext>
                    </a:extLst>
                  </a:tr>
                  <a:tr h="3330004">
                    <a:tc>
                      <a:txBody>
                        <a:bodyPr/>
                        <a:lstStyle/>
                        <a:p>
                          <a:pPr>
                            <a:spcBef>
                              <a:spcPts val="400"/>
                            </a:spcBef>
                            <a:spcAft>
                              <a:spcPts val="400"/>
                            </a:spcAft>
                          </a:pPr>
                          <a:r>
                            <a:rPr lang="en-GB" sz="1600" kern="1200">
                              <a:solidFill>
                                <a:schemeClr val="tx1"/>
                              </a:solidFill>
                              <a:effectLst/>
                              <a:latin typeface="+mn-lt"/>
                              <a:ea typeface="+mn-ea"/>
                              <a:cs typeface="+mn-cs"/>
                            </a:rPr>
                            <a:t>exponent</a:t>
                          </a:r>
                        </a:p>
                      </a:txBody>
                      <a:tcPr marL="68580" marR="68580" marT="0" marB="0"/>
                    </a:tc>
                    <a:tc>
                      <a:txBody>
                        <a:bodyPr/>
                        <a:lstStyle/>
                        <a:p>
                          <a:endParaRPr lang="en-US"/>
                        </a:p>
                      </a:txBody>
                      <a:tcPr marL="68580" marR="68580" marT="0" marB="0">
                        <a:blipFill>
                          <a:blip r:embed="rId2"/>
                          <a:stretch>
                            <a:fillRect l="-13911" t="-11364" r="-262" b="-3788"/>
                          </a:stretch>
                        </a:blipFill>
                      </a:tcPr>
                    </a:tc>
                    <a:extLst>
                      <a:ext uri="{0D108BD9-81ED-4DB2-BD59-A6C34878D82A}">
                        <a16:rowId xmlns:a16="http://schemas.microsoft.com/office/drawing/2014/main" val="78949882"/>
                      </a:ext>
                    </a:extLst>
                  </a:tr>
                </a:tbl>
              </a:graphicData>
            </a:graphic>
          </p:graphicFrame>
        </mc:Fallback>
      </mc:AlternateContent>
    </p:spTree>
    <p:extLst>
      <p:ext uri="{BB962C8B-B14F-4D97-AF65-F5344CB8AC3E}">
        <p14:creationId xmlns:p14="http://schemas.microsoft.com/office/powerpoint/2010/main" val="1709153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D86FC-24E5-4D0E-85D2-98C206423C65}"/>
              </a:ext>
            </a:extLst>
          </p:cNvPr>
          <p:cNvSpPr>
            <a:spLocks noGrp="1"/>
          </p:cNvSpPr>
          <p:nvPr>
            <p:ph type="title"/>
          </p:nvPr>
        </p:nvSpPr>
        <p:spPr/>
        <p:txBody>
          <a:bodyPr>
            <a:normAutofit/>
          </a:bodyPr>
          <a:lstStyle/>
          <a:p>
            <a:r>
              <a:rPr lang="en-GB" dirty="0"/>
              <a:t>Where does this fit in?</a:t>
            </a:r>
          </a:p>
        </p:txBody>
      </p:sp>
      <p:sp>
        <p:nvSpPr>
          <p:cNvPr id="3" name="Content Placeholder 2">
            <a:extLst>
              <a:ext uri="{FF2B5EF4-FFF2-40B4-BE49-F238E27FC236}">
                <a16:creationId xmlns:a16="http://schemas.microsoft.com/office/drawing/2014/main" id="{791A4E45-FBA9-4ECF-B0EE-4F542ED0D7BF}"/>
              </a:ext>
            </a:extLst>
          </p:cNvPr>
          <p:cNvSpPr>
            <a:spLocks noGrp="1"/>
          </p:cNvSpPr>
          <p:nvPr>
            <p:ph idx="1"/>
          </p:nvPr>
        </p:nvSpPr>
        <p:spPr>
          <a:xfrm>
            <a:off x="609600" y="1268760"/>
            <a:ext cx="10972800" cy="4752528"/>
          </a:xfrm>
        </p:spPr>
        <p:txBody>
          <a:bodyPr>
            <a:normAutofit/>
          </a:bodyPr>
          <a:lstStyle/>
          <a:p>
            <a:pPr marL="0" indent="0">
              <a:buNone/>
            </a:pPr>
            <a:r>
              <a:rPr lang="en-GB" dirty="0"/>
              <a:t>The NCETM has identified a set of six ‘mathematical themes’ within Key Stage 3 mathematics that bring together a group of ‘core concepts’.</a:t>
            </a:r>
          </a:p>
          <a:p>
            <a:pPr marL="0" indent="0">
              <a:buNone/>
            </a:pPr>
            <a:endParaRPr lang="en-GB" dirty="0"/>
          </a:p>
          <a:p>
            <a:pPr marL="0" indent="0">
              <a:buNone/>
            </a:pPr>
            <a:r>
              <a:rPr lang="en-GB" dirty="0"/>
              <a:t>The first of these themes is </a:t>
            </a:r>
            <a:r>
              <a:rPr lang="en-GB" dirty="0">
                <a:hlinkClick r:id="rId3"/>
              </a:rPr>
              <a:t>The structure of the number system</a:t>
            </a:r>
            <a:r>
              <a:rPr lang="en-GB" dirty="0"/>
              <a:t>, which covers the following interconnected core concepts:</a:t>
            </a:r>
          </a:p>
          <a:p>
            <a:pPr marL="800100" lvl="2" indent="0">
              <a:buNone/>
            </a:pPr>
            <a:r>
              <a:rPr lang="en-GB" sz="2400" i="1" dirty="0"/>
              <a:t>1.1</a:t>
            </a:r>
            <a:r>
              <a:rPr lang="en-GB" i="1" dirty="0"/>
              <a:t>	</a:t>
            </a:r>
            <a:r>
              <a:rPr lang="en-GB" sz="2400" i="1" dirty="0"/>
              <a:t>Place value, estimation and rounding</a:t>
            </a:r>
          </a:p>
          <a:p>
            <a:pPr marL="800100" lvl="2" indent="0">
              <a:buNone/>
            </a:pPr>
            <a:r>
              <a:rPr lang="en-GB" sz="2400" i="1" dirty="0"/>
              <a:t>1.2	Properties of number</a:t>
            </a:r>
          </a:p>
          <a:p>
            <a:pPr marL="800100" lvl="2" indent="0">
              <a:buNone/>
            </a:pPr>
            <a:r>
              <a:rPr lang="en-GB" sz="2400" i="1" dirty="0"/>
              <a:t>1.3	Ordering and comparing</a:t>
            </a:r>
          </a:p>
          <a:p>
            <a:pPr marL="800100" lvl="2" indent="0">
              <a:buNone/>
            </a:pPr>
            <a:r>
              <a:rPr lang="en-GB" sz="2400" i="1" dirty="0"/>
              <a:t>1.4	Simplifying and manipulating expressions, equations and formulae</a:t>
            </a:r>
          </a:p>
          <a:p>
            <a:endParaRPr lang="en-GB" dirty="0"/>
          </a:p>
        </p:txBody>
      </p:sp>
    </p:spTree>
    <p:extLst>
      <p:ext uri="{BB962C8B-B14F-4D97-AF65-F5344CB8AC3E}">
        <p14:creationId xmlns:p14="http://schemas.microsoft.com/office/powerpoint/2010/main" val="1694256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B0D61-9420-4B06-8555-667429430C87}"/>
              </a:ext>
            </a:extLst>
          </p:cNvPr>
          <p:cNvSpPr>
            <a:spLocks noGrp="1"/>
          </p:cNvSpPr>
          <p:nvPr>
            <p:ph type="title"/>
          </p:nvPr>
        </p:nvSpPr>
        <p:spPr/>
        <p:txBody>
          <a:bodyPr>
            <a:normAutofit fontScale="90000"/>
          </a:bodyPr>
          <a:lstStyle/>
          <a:p>
            <a:r>
              <a:rPr lang="en-GB" dirty="0"/>
              <a:t>Key vocabulary (2)</a:t>
            </a:r>
            <a:br>
              <a:rPr lang="en-GB" dirty="0"/>
            </a:br>
            <a:endParaRPr lang="en-GB" dirty="0"/>
          </a:p>
        </p:txBody>
      </p:sp>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extLst>
              <p:ext uri="{D42A27DB-BD31-4B8C-83A1-F6EECF244321}">
                <p14:modId xmlns:p14="http://schemas.microsoft.com/office/powerpoint/2010/main" val="3140204141"/>
              </p:ext>
            </p:extLst>
          </p:nvPr>
        </p:nvGraphicFramePr>
        <p:xfrm>
          <a:off x="579413" y="1183992"/>
          <a:ext cx="11011552" cy="4333240"/>
        </p:xfrm>
        <a:graphic>
          <a:graphicData uri="http://schemas.openxmlformats.org/drawingml/2006/table">
            <a:tbl>
              <a:tblPr firstRow="1" bandRow="1">
                <a:tableStyleId>{E8B1032C-EA38-4F05-BA0D-38AFFFC7BED3}</a:tableStyleId>
              </a:tblPr>
              <a:tblGrid>
                <a:gridCol w="1340123">
                  <a:extLst>
                    <a:ext uri="{9D8B030D-6E8A-4147-A177-3AD203B41FA5}">
                      <a16:colId xmlns:a16="http://schemas.microsoft.com/office/drawing/2014/main" val="2438572298"/>
                    </a:ext>
                  </a:extLst>
                </a:gridCol>
                <a:gridCol w="9671429">
                  <a:extLst>
                    <a:ext uri="{9D8B030D-6E8A-4147-A177-3AD203B41FA5}">
                      <a16:colId xmlns:a16="http://schemas.microsoft.com/office/drawing/2014/main" val="1416496605"/>
                    </a:ext>
                  </a:extLst>
                </a:gridCol>
              </a:tblGrid>
              <a:tr h="370840">
                <a:tc>
                  <a:txBody>
                    <a:bodyPr/>
                    <a:lstStyle/>
                    <a:p>
                      <a:r>
                        <a:rPr lang="en-GB" sz="1600" dirty="0"/>
                        <a:t>Term</a:t>
                      </a:r>
                    </a:p>
                  </a:txBody>
                  <a:tcPr/>
                </a:tc>
                <a:tc>
                  <a:txBody>
                    <a:bodyPr/>
                    <a:lstStyle/>
                    <a:p>
                      <a:r>
                        <a:rPr lang="en-GB" sz="1600" dirty="0"/>
                        <a:t>Definition</a:t>
                      </a:r>
                    </a:p>
                  </a:txBody>
                  <a:tcPr/>
                </a:tc>
                <a:extLst>
                  <a:ext uri="{0D108BD9-81ED-4DB2-BD59-A6C34878D82A}">
                    <a16:rowId xmlns:a16="http://schemas.microsoft.com/office/drawing/2014/main" val="3122299005"/>
                  </a:ext>
                </a:extLst>
              </a:tr>
              <a:tr h="370840">
                <a:tc>
                  <a:txBody>
                    <a:bodyPr/>
                    <a:lstStyle/>
                    <a:p>
                      <a:pPr>
                        <a:spcBef>
                          <a:spcPts val="400"/>
                        </a:spcBef>
                        <a:spcAft>
                          <a:spcPts val="400"/>
                        </a:spcAft>
                      </a:pPr>
                      <a:r>
                        <a:rPr lang="en-GB" sz="1600" dirty="0">
                          <a:solidFill>
                            <a:srgbClr val="585858"/>
                          </a:solidFill>
                          <a:effectLst/>
                          <a:latin typeface="+mj-lt"/>
                          <a:ea typeface="Calibri" panose="020F0502020204030204" pitchFamily="34" charset="0"/>
                          <a:cs typeface="Times New Roman" panose="02020603050405020304" pitchFamily="18" charset="0"/>
                        </a:rPr>
                        <a:t>highest common factor (HCF)</a:t>
                      </a:r>
                    </a:p>
                  </a:txBody>
                  <a:tcPr marL="68580" marR="68580" marT="0" marB="0"/>
                </a:tc>
                <a:tc>
                  <a:txBody>
                    <a:bodyPr/>
                    <a:lstStyle/>
                    <a:p>
                      <a:pPr>
                        <a:spcBef>
                          <a:spcPts val="400"/>
                        </a:spcBef>
                        <a:spcAft>
                          <a:spcPts val="400"/>
                        </a:spcAft>
                      </a:pPr>
                      <a:r>
                        <a:rPr lang="en-GB" sz="1600" dirty="0">
                          <a:solidFill>
                            <a:srgbClr val="585858"/>
                          </a:solidFill>
                          <a:effectLst/>
                          <a:latin typeface="+mj-lt"/>
                          <a:ea typeface="Calibri" panose="020F0502020204030204" pitchFamily="34" charset="0"/>
                          <a:cs typeface="Times New Roman" panose="02020603050405020304" pitchFamily="18" charset="0"/>
                        </a:rPr>
                        <a:t>The common factor of two or more numbers which has the highest value.</a:t>
                      </a:r>
                    </a:p>
                    <a:p>
                      <a:pPr marL="655955" indent="-655955">
                        <a:spcBef>
                          <a:spcPts val="400"/>
                        </a:spcBef>
                        <a:spcAft>
                          <a:spcPts val="400"/>
                        </a:spcAft>
                      </a:pPr>
                      <a:r>
                        <a:rPr lang="en-GB" sz="1600" dirty="0">
                          <a:solidFill>
                            <a:srgbClr val="585858"/>
                          </a:solidFill>
                          <a:effectLst/>
                          <a:latin typeface="+mj-lt"/>
                          <a:ea typeface="Calibri" panose="020F0502020204030204" pitchFamily="34" charset="0"/>
                          <a:cs typeface="Times New Roman" panose="02020603050405020304" pitchFamily="18" charset="0"/>
                        </a:rPr>
                        <a:t>Example:	16 has factors 1, 2, 4, 8, 16.</a:t>
                      </a:r>
                      <a:br>
                        <a:rPr lang="en-GB" sz="1600" dirty="0">
                          <a:solidFill>
                            <a:srgbClr val="585858"/>
                          </a:solidFill>
                          <a:effectLst/>
                          <a:latin typeface="+mj-lt"/>
                          <a:ea typeface="Calibri" panose="020F0502020204030204" pitchFamily="34" charset="0"/>
                          <a:cs typeface="Times New Roman" panose="02020603050405020304" pitchFamily="18" charset="0"/>
                        </a:rPr>
                      </a:br>
                      <a:r>
                        <a:rPr lang="en-GB" sz="1600" dirty="0">
                          <a:solidFill>
                            <a:srgbClr val="585858"/>
                          </a:solidFill>
                          <a:effectLst/>
                          <a:latin typeface="+mj-lt"/>
                          <a:ea typeface="Calibri" panose="020F0502020204030204" pitchFamily="34" charset="0"/>
                          <a:cs typeface="Times New Roman" panose="02020603050405020304" pitchFamily="18" charset="0"/>
                        </a:rPr>
                        <a:t>24 has factors 1, 2, 3, 4, 6, 8, 12, 24.</a:t>
                      </a:r>
                      <a:br>
                        <a:rPr lang="en-GB" sz="1600" dirty="0">
                          <a:solidFill>
                            <a:srgbClr val="585858"/>
                          </a:solidFill>
                          <a:effectLst/>
                          <a:latin typeface="+mj-lt"/>
                          <a:ea typeface="Calibri" panose="020F0502020204030204" pitchFamily="34" charset="0"/>
                          <a:cs typeface="Times New Roman" panose="02020603050405020304" pitchFamily="18" charset="0"/>
                        </a:rPr>
                      </a:br>
                      <a:r>
                        <a:rPr lang="en-GB" sz="1600" dirty="0">
                          <a:solidFill>
                            <a:srgbClr val="585858"/>
                          </a:solidFill>
                          <a:effectLst/>
                          <a:latin typeface="+mj-lt"/>
                          <a:ea typeface="Calibri" panose="020F0502020204030204" pitchFamily="34" charset="0"/>
                          <a:cs typeface="Times New Roman" panose="02020603050405020304" pitchFamily="18" charset="0"/>
                        </a:rPr>
                        <a:t>56 has factors 1, 2, 4, 7, 8, 14, 28, 56.</a:t>
                      </a:r>
                      <a:br>
                        <a:rPr lang="en-GB" sz="1600" dirty="0">
                          <a:solidFill>
                            <a:srgbClr val="585858"/>
                          </a:solidFill>
                          <a:effectLst/>
                          <a:latin typeface="+mj-lt"/>
                          <a:ea typeface="Calibri" panose="020F0502020204030204" pitchFamily="34" charset="0"/>
                          <a:cs typeface="Times New Roman" panose="02020603050405020304" pitchFamily="18" charset="0"/>
                        </a:rPr>
                      </a:br>
                      <a:r>
                        <a:rPr lang="en-GB" sz="1600" dirty="0">
                          <a:solidFill>
                            <a:srgbClr val="585858"/>
                          </a:solidFill>
                          <a:effectLst/>
                          <a:latin typeface="+mj-lt"/>
                          <a:ea typeface="Calibri" panose="020F0502020204030204" pitchFamily="34" charset="0"/>
                          <a:cs typeface="Times New Roman" panose="02020603050405020304" pitchFamily="18" charset="0"/>
                        </a:rPr>
                        <a:t>The common factors of 16, 24 and 56 are 1, 2, 4 and 8.</a:t>
                      </a:r>
                      <a:br>
                        <a:rPr lang="en-GB" sz="1600" dirty="0">
                          <a:solidFill>
                            <a:srgbClr val="585858"/>
                          </a:solidFill>
                          <a:effectLst/>
                          <a:latin typeface="+mj-lt"/>
                          <a:ea typeface="Calibri" panose="020F0502020204030204" pitchFamily="34" charset="0"/>
                          <a:cs typeface="Times New Roman" panose="02020603050405020304" pitchFamily="18" charset="0"/>
                        </a:rPr>
                      </a:br>
                      <a:r>
                        <a:rPr lang="en-GB" sz="1600" dirty="0">
                          <a:solidFill>
                            <a:srgbClr val="585858"/>
                          </a:solidFill>
                          <a:effectLst/>
                          <a:latin typeface="+mj-lt"/>
                          <a:ea typeface="Calibri" panose="020F0502020204030204" pitchFamily="34" charset="0"/>
                          <a:cs typeface="Times New Roman" panose="02020603050405020304" pitchFamily="18" charset="0"/>
                        </a:rPr>
                        <a:t>Their highest common factor is 8.</a:t>
                      </a:r>
                    </a:p>
                  </a:txBody>
                  <a:tcPr marL="68580" marR="68580" marT="0" marB="0"/>
                </a:tc>
                <a:extLst>
                  <a:ext uri="{0D108BD9-81ED-4DB2-BD59-A6C34878D82A}">
                    <a16:rowId xmlns:a16="http://schemas.microsoft.com/office/drawing/2014/main" val="2719448778"/>
                  </a:ext>
                </a:extLst>
              </a:tr>
              <a:tr h="370840">
                <a:tc>
                  <a:txBody>
                    <a:bodyPr/>
                    <a:lstStyle/>
                    <a:p>
                      <a:pPr>
                        <a:spcBef>
                          <a:spcPts val="400"/>
                        </a:spcBef>
                        <a:spcAft>
                          <a:spcPts val="400"/>
                        </a:spcAft>
                      </a:pPr>
                      <a:r>
                        <a:rPr lang="en-GB" sz="1600">
                          <a:solidFill>
                            <a:srgbClr val="585858"/>
                          </a:solidFill>
                          <a:effectLst/>
                          <a:latin typeface="+mj-lt"/>
                          <a:ea typeface="Calibri" panose="020F0502020204030204" pitchFamily="34" charset="0"/>
                          <a:cs typeface="Times New Roman" panose="02020603050405020304" pitchFamily="18" charset="0"/>
                        </a:rPr>
                        <a:t>index</a:t>
                      </a:r>
                    </a:p>
                  </a:txBody>
                  <a:tcPr marL="68580" marR="68580" marT="0" marB="0"/>
                </a:tc>
                <a:tc>
                  <a:txBody>
                    <a:bodyPr/>
                    <a:lstStyle/>
                    <a:p>
                      <a:pPr>
                        <a:spcBef>
                          <a:spcPts val="400"/>
                        </a:spcBef>
                        <a:spcAft>
                          <a:spcPts val="400"/>
                        </a:spcAft>
                      </a:pPr>
                      <a:r>
                        <a:rPr lang="en-GB" sz="1600" dirty="0">
                          <a:solidFill>
                            <a:srgbClr val="585858"/>
                          </a:solidFill>
                          <a:effectLst/>
                          <a:latin typeface="+mj-lt"/>
                          <a:ea typeface="Calibri" panose="020F0502020204030204" pitchFamily="34" charset="0"/>
                          <a:cs typeface="Times New Roman" panose="02020603050405020304" pitchFamily="18" charset="0"/>
                        </a:rPr>
                        <a:t>Also known as ‘exponent’, a number, positioned above and to the right of another (the base), indicating repeated multiplication when the index is a positive integer.</a:t>
                      </a:r>
                    </a:p>
                  </a:txBody>
                  <a:tcPr marL="68580" marR="68580" marT="0" marB="0"/>
                </a:tc>
                <a:extLst>
                  <a:ext uri="{0D108BD9-81ED-4DB2-BD59-A6C34878D82A}">
                    <a16:rowId xmlns:a16="http://schemas.microsoft.com/office/drawing/2014/main" val="78949882"/>
                  </a:ext>
                </a:extLst>
              </a:tr>
              <a:tr h="370840">
                <a:tc>
                  <a:txBody>
                    <a:bodyPr/>
                    <a:lstStyle/>
                    <a:p>
                      <a:pPr>
                        <a:spcBef>
                          <a:spcPts val="400"/>
                        </a:spcBef>
                        <a:spcAft>
                          <a:spcPts val="400"/>
                        </a:spcAft>
                      </a:pPr>
                      <a:r>
                        <a:rPr lang="en-GB" sz="1600">
                          <a:solidFill>
                            <a:srgbClr val="585858"/>
                          </a:solidFill>
                          <a:effectLst/>
                          <a:latin typeface="+mj-lt"/>
                          <a:ea typeface="Calibri" panose="020F0502020204030204" pitchFamily="34" charset="0"/>
                          <a:cs typeface="Times New Roman" panose="02020603050405020304" pitchFamily="18" charset="0"/>
                        </a:rPr>
                        <a:t>lowest common multiple (LCM)</a:t>
                      </a:r>
                    </a:p>
                  </a:txBody>
                  <a:tcPr marL="68580" marR="68580" marT="0" marB="0"/>
                </a:tc>
                <a:tc>
                  <a:txBody>
                    <a:bodyPr/>
                    <a:lstStyle/>
                    <a:p>
                      <a:pPr>
                        <a:spcBef>
                          <a:spcPts val="400"/>
                        </a:spcBef>
                        <a:spcAft>
                          <a:spcPts val="400"/>
                        </a:spcAft>
                      </a:pPr>
                      <a:r>
                        <a:rPr lang="en-GB" sz="1600" dirty="0">
                          <a:solidFill>
                            <a:srgbClr val="585858"/>
                          </a:solidFill>
                          <a:effectLst/>
                          <a:latin typeface="+mj-lt"/>
                          <a:ea typeface="Calibri" panose="020F0502020204030204" pitchFamily="34" charset="0"/>
                          <a:cs typeface="Times New Roman" panose="02020603050405020304" pitchFamily="18" charset="0"/>
                        </a:rPr>
                        <a:t>The common multiple of two or more numbers, which has the lowest value.</a:t>
                      </a:r>
                    </a:p>
                    <a:p>
                      <a:pPr marL="655955" indent="-655955">
                        <a:spcBef>
                          <a:spcPts val="400"/>
                        </a:spcBef>
                        <a:spcAft>
                          <a:spcPts val="400"/>
                        </a:spcAft>
                      </a:pPr>
                      <a:r>
                        <a:rPr lang="en-GB" sz="1600" dirty="0">
                          <a:solidFill>
                            <a:srgbClr val="585858"/>
                          </a:solidFill>
                          <a:effectLst/>
                          <a:latin typeface="+mj-lt"/>
                          <a:ea typeface="Calibri" panose="020F0502020204030204" pitchFamily="34" charset="0"/>
                          <a:cs typeface="Times New Roman" panose="02020603050405020304" pitchFamily="18" charset="0"/>
                        </a:rPr>
                        <a:t>Example:	3 has multiples 3, 6, 9, 12, 15, 18, 21, 24 …</a:t>
                      </a:r>
                      <a:br>
                        <a:rPr lang="en-GB" sz="1600" dirty="0">
                          <a:solidFill>
                            <a:srgbClr val="585858"/>
                          </a:solidFill>
                          <a:effectLst/>
                          <a:latin typeface="+mj-lt"/>
                          <a:ea typeface="Calibri" panose="020F0502020204030204" pitchFamily="34" charset="0"/>
                          <a:cs typeface="Times New Roman" panose="02020603050405020304" pitchFamily="18" charset="0"/>
                        </a:rPr>
                      </a:br>
                      <a:r>
                        <a:rPr lang="en-GB" sz="1600" dirty="0">
                          <a:solidFill>
                            <a:srgbClr val="585858"/>
                          </a:solidFill>
                          <a:effectLst/>
                          <a:latin typeface="+mj-lt"/>
                          <a:ea typeface="Calibri" panose="020F0502020204030204" pitchFamily="34" charset="0"/>
                          <a:cs typeface="Times New Roman" panose="02020603050405020304" pitchFamily="18" charset="0"/>
                        </a:rPr>
                        <a:t>4 has multiples 4, 8, 12, 16, 20, 24 …</a:t>
                      </a:r>
                      <a:br>
                        <a:rPr lang="en-GB" sz="1600" dirty="0">
                          <a:solidFill>
                            <a:srgbClr val="585858"/>
                          </a:solidFill>
                          <a:effectLst/>
                          <a:latin typeface="+mj-lt"/>
                          <a:ea typeface="Calibri" panose="020F0502020204030204" pitchFamily="34" charset="0"/>
                          <a:cs typeface="Times New Roman" panose="02020603050405020304" pitchFamily="18" charset="0"/>
                        </a:rPr>
                      </a:br>
                      <a:r>
                        <a:rPr lang="en-GB" sz="1600" dirty="0">
                          <a:solidFill>
                            <a:srgbClr val="585858"/>
                          </a:solidFill>
                          <a:effectLst/>
                          <a:latin typeface="+mj-lt"/>
                          <a:ea typeface="Calibri" panose="020F0502020204030204" pitchFamily="34" charset="0"/>
                          <a:cs typeface="Times New Roman" panose="02020603050405020304" pitchFamily="18" charset="0"/>
                        </a:rPr>
                        <a:t>6 has multiples 6, 12, 18, 24, 30 …</a:t>
                      </a:r>
                      <a:br>
                        <a:rPr lang="en-GB" sz="1600" dirty="0">
                          <a:solidFill>
                            <a:srgbClr val="585858"/>
                          </a:solidFill>
                          <a:effectLst/>
                          <a:latin typeface="+mj-lt"/>
                          <a:ea typeface="Calibri" panose="020F0502020204030204" pitchFamily="34" charset="0"/>
                          <a:cs typeface="Times New Roman" panose="02020603050405020304" pitchFamily="18" charset="0"/>
                        </a:rPr>
                      </a:br>
                      <a:r>
                        <a:rPr lang="en-GB" sz="1600" dirty="0">
                          <a:solidFill>
                            <a:srgbClr val="585858"/>
                          </a:solidFill>
                          <a:effectLst/>
                          <a:latin typeface="+mj-lt"/>
                          <a:ea typeface="Calibri" panose="020F0502020204030204" pitchFamily="34" charset="0"/>
                          <a:cs typeface="Times New Roman" panose="02020603050405020304" pitchFamily="18" charset="0"/>
                        </a:rPr>
                        <a:t>The common multiples of 3, 4 and 6 include 12, 24 and 36.</a:t>
                      </a:r>
                      <a:br>
                        <a:rPr lang="en-GB" sz="1600" dirty="0">
                          <a:solidFill>
                            <a:srgbClr val="585858"/>
                          </a:solidFill>
                          <a:effectLst/>
                          <a:latin typeface="+mj-lt"/>
                          <a:ea typeface="Calibri" panose="020F0502020204030204" pitchFamily="34" charset="0"/>
                          <a:cs typeface="Times New Roman" panose="02020603050405020304" pitchFamily="18" charset="0"/>
                        </a:rPr>
                      </a:br>
                      <a:r>
                        <a:rPr lang="en-GB" sz="1600" dirty="0">
                          <a:solidFill>
                            <a:srgbClr val="585858"/>
                          </a:solidFill>
                          <a:effectLst/>
                          <a:latin typeface="+mj-lt"/>
                          <a:ea typeface="Calibri" panose="020F0502020204030204" pitchFamily="34" charset="0"/>
                          <a:cs typeface="Times New Roman" panose="02020603050405020304" pitchFamily="18" charset="0"/>
                        </a:rPr>
                        <a:t>The lowest common multiple of 3, 4 and 6 is 12.</a:t>
                      </a:r>
                    </a:p>
                    <a:p>
                      <a:pPr marL="655955" indent="-655955">
                        <a:spcBef>
                          <a:spcPts val="400"/>
                        </a:spcBef>
                        <a:spcAft>
                          <a:spcPts val="400"/>
                        </a:spcAft>
                      </a:pPr>
                      <a:r>
                        <a:rPr lang="en-GB" sz="1600" dirty="0">
                          <a:solidFill>
                            <a:srgbClr val="585858"/>
                          </a:solidFill>
                          <a:effectLst/>
                          <a:latin typeface="+mj-lt"/>
                          <a:ea typeface="Calibri" panose="020F0502020204030204" pitchFamily="34" charset="0"/>
                          <a:cs typeface="Times New Roman" panose="02020603050405020304" pitchFamily="18" charset="0"/>
                        </a:rPr>
                        <a:t>Also known as the ‘least common multiple’.</a:t>
                      </a:r>
                    </a:p>
                  </a:txBody>
                  <a:tcPr marL="68580" marR="68580" marT="0" marB="0"/>
                </a:tc>
                <a:extLst>
                  <a:ext uri="{0D108BD9-81ED-4DB2-BD59-A6C34878D82A}">
                    <a16:rowId xmlns:a16="http://schemas.microsoft.com/office/drawing/2014/main" val="3922906471"/>
                  </a:ext>
                </a:extLst>
              </a:tr>
            </a:tbl>
          </a:graphicData>
        </a:graphic>
      </p:graphicFrame>
    </p:spTree>
    <p:extLst>
      <p:ext uri="{BB962C8B-B14F-4D97-AF65-F5344CB8AC3E}">
        <p14:creationId xmlns:p14="http://schemas.microsoft.com/office/powerpoint/2010/main" val="36841606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B0D61-9420-4B06-8555-667429430C87}"/>
              </a:ext>
            </a:extLst>
          </p:cNvPr>
          <p:cNvSpPr>
            <a:spLocks noGrp="1"/>
          </p:cNvSpPr>
          <p:nvPr>
            <p:ph type="title"/>
          </p:nvPr>
        </p:nvSpPr>
        <p:spPr/>
        <p:txBody>
          <a:bodyPr>
            <a:normAutofit fontScale="90000"/>
          </a:bodyPr>
          <a:lstStyle/>
          <a:p>
            <a:r>
              <a:rPr lang="en-GB" dirty="0"/>
              <a:t>Key vocabulary (3)</a:t>
            </a:r>
            <a:br>
              <a:rPr lang="en-GB" dirty="0"/>
            </a:br>
            <a:endParaRPr lang="en-GB" dirty="0"/>
          </a:p>
        </p:txBody>
      </p:sp>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extLst>
              <p:ext uri="{D42A27DB-BD31-4B8C-83A1-F6EECF244321}">
                <p14:modId xmlns:p14="http://schemas.microsoft.com/office/powerpoint/2010/main" val="494265570"/>
              </p:ext>
            </p:extLst>
          </p:nvPr>
        </p:nvGraphicFramePr>
        <p:xfrm>
          <a:off x="367910" y="1268760"/>
          <a:ext cx="11456179" cy="3073400"/>
        </p:xfrm>
        <a:graphic>
          <a:graphicData uri="http://schemas.openxmlformats.org/drawingml/2006/table">
            <a:tbl>
              <a:tblPr firstRow="1" bandRow="1">
                <a:tableStyleId>{E8B1032C-EA38-4F05-BA0D-38AFFFC7BED3}</a:tableStyleId>
              </a:tblPr>
              <a:tblGrid>
                <a:gridCol w="1844179">
                  <a:extLst>
                    <a:ext uri="{9D8B030D-6E8A-4147-A177-3AD203B41FA5}">
                      <a16:colId xmlns:a16="http://schemas.microsoft.com/office/drawing/2014/main" val="2438572298"/>
                    </a:ext>
                  </a:extLst>
                </a:gridCol>
                <a:gridCol w="9612000">
                  <a:extLst>
                    <a:ext uri="{9D8B030D-6E8A-4147-A177-3AD203B41FA5}">
                      <a16:colId xmlns:a16="http://schemas.microsoft.com/office/drawing/2014/main" val="1416496605"/>
                    </a:ext>
                  </a:extLst>
                </a:gridCol>
              </a:tblGrid>
              <a:tr h="370840">
                <a:tc>
                  <a:txBody>
                    <a:bodyPr/>
                    <a:lstStyle/>
                    <a:p>
                      <a:r>
                        <a:rPr lang="en-GB" sz="1600" dirty="0"/>
                        <a:t>Term</a:t>
                      </a:r>
                    </a:p>
                  </a:txBody>
                  <a:tcPr/>
                </a:tc>
                <a:tc>
                  <a:txBody>
                    <a:bodyPr/>
                    <a:lstStyle/>
                    <a:p>
                      <a:r>
                        <a:rPr lang="en-GB" sz="1600" dirty="0"/>
                        <a:t>Definition</a:t>
                      </a:r>
                    </a:p>
                  </a:txBody>
                  <a:tcPr/>
                </a:tc>
                <a:extLst>
                  <a:ext uri="{0D108BD9-81ED-4DB2-BD59-A6C34878D82A}">
                    <a16:rowId xmlns:a16="http://schemas.microsoft.com/office/drawing/2014/main" val="3122299005"/>
                  </a:ext>
                </a:extLst>
              </a:tr>
              <a:tr h="370840">
                <a:tc>
                  <a:txBody>
                    <a:bodyPr/>
                    <a:lstStyle/>
                    <a:p>
                      <a:pPr>
                        <a:spcBef>
                          <a:spcPts val="400"/>
                        </a:spcBef>
                        <a:spcAft>
                          <a:spcPts val="400"/>
                        </a:spcAft>
                      </a:pPr>
                      <a:r>
                        <a:rPr lang="en-GB" sz="1600">
                          <a:solidFill>
                            <a:srgbClr val="585858"/>
                          </a:solidFill>
                          <a:effectLst/>
                          <a:latin typeface="+mj-lt"/>
                          <a:ea typeface="Calibri" panose="020F0502020204030204" pitchFamily="34" charset="0"/>
                          <a:cs typeface="Times New Roman" panose="02020603050405020304" pitchFamily="18" charset="0"/>
                        </a:rPr>
                        <a:t>prime factor decomposition</a:t>
                      </a:r>
                    </a:p>
                  </a:txBody>
                  <a:tcPr marL="68580" marR="68580" marT="0" marB="0"/>
                </a:tc>
                <a:tc>
                  <a:txBody>
                    <a:bodyPr/>
                    <a:lstStyle/>
                    <a:p>
                      <a:pPr>
                        <a:spcBef>
                          <a:spcPts val="400"/>
                        </a:spcBef>
                        <a:spcAft>
                          <a:spcPts val="400"/>
                        </a:spcAft>
                      </a:pPr>
                      <a:r>
                        <a:rPr lang="en-GB" sz="1600">
                          <a:solidFill>
                            <a:srgbClr val="585858"/>
                          </a:solidFill>
                          <a:effectLst/>
                          <a:latin typeface="+mj-lt"/>
                          <a:ea typeface="Calibri" panose="020F0502020204030204" pitchFamily="34" charset="0"/>
                          <a:cs typeface="Times New Roman" panose="02020603050405020304" pitchFamily="18" charset="0"/>
                        </a:rPr>
                        <a:t>The process of expressing a number as the product of factors that are prime numbers.</a:t>
                      </a:r>
                    </a:p>
                    <a:p>
                      <a:pPr>
                        <a:spcBef>
                          <a:spcPts val="400"/>
                        </a:spcBef>
                        <a:spcAft>
                          <a:spcPts val="400"/>
                        </a:spcAft>
                      </a:pPr>
                      <a:r>
                        <a:rPr lang="en-GB" sz="1600">
                          <a:solidFill>
                            <a:srgbClr val="585858"/>
                          </a:solidFill>
                          <a:effectLst/>
                          <a:latin typeface="+mj-lt"/>
                          <a:ea typeface="Calibri" panose="020F0502020204030204" pitchFamily="34" charset="0"/>
                          <a:cs typeface="Times New Roman" panose="02020603050405020304" pitchFamily="18" charset="0"/>
                        </a:rPr>
                        <a:t>Example: 24 = 2 × 2 × 2 × 3 or 2</a:t>
                      </a:r>
                      <a:r>
                        <a:rPr lang="en-GB" sz="1600" baseline="30000">
                          <a:solidFill>
                            <a:srgbClr val="585858"/>
                          </a:solidFill>
                          <a:effectLst/>
                          <a:latin typeface="+mj-lt"/>
                          <a:ea typeface="Calibri" panose="020F0502020204030204" pitchFamily="34" charset="0"/>
                          <a:cs typeface="Times New Roman" panose="02020603050405020304" pitchFamily="18" charset="0"/>
                        </a:rPr>
                        <a:t>3</a:t>
                      </a:r>
                      <a:r>
                        <a:rPr lang="en-GB" sz="1600">
                          <a:solidFill>
                            <a:srgbClr val="585858"/>
                          </a:solidFill>
                          <a:effectLst/>
                          <a:latin typeface="+mj-lt"/>
                          <a:ea typeface="Calibri" panose="020F0502020204030204" pitchFamily="34" charset="0"/>
                          <a:cs typeface="Times New Roman" panose="02020603050405020304" pitchFamily="18" charset="0"/>
                        </a:rPr>
                        <a:t> × 3.</a:t>
                      </a:r>
                    </a:p>
                    <a:p>
                      <a:pPr>
                        <a:spcBef>
                          <a:spcPts val="400"/>
                        </a:spcBef>
                        <a:spcAft>
                          <a:spcPts val="400"/>
                        </a:spcAft>
                      </a:pPr>
                      <a:r>
                        <a:rPr lang="en-GB" sz="1600">
                          <a:solidFill>
                            <a:srgbClr val="585858"/>
                          </a:solidFill>
                          <a:effectLst/>
                          <a:latin typeface="+mj-lt"/>
                          <a:ea typeface="Calibri" panose="020F0502020204030204" pitchFamily="34" charset="0"/>
                          <a:cs typeface="Times New Roman" panose="02020603050405020304" pitchFamily="18" charset="0"/>
                        </a:rPr>
                        <a:t>Every positive integer has a unique set of prime factors.</a:t>
                      </a:r>
                    </a:p>
                  </a:txBody>
                  <a:tcPr marL="68580" marR="68580" marT="0" marB="0"/>
                </a:tc>
                <a:extLst>
                  <a:ext uri="{0D108BD9-81ED-4DB2-BD59-A6C34878D82A}">
                    <a16:rowId xmlns:a16="http://schemas.microsoft.com/office/drawing/2014/main" val="2719448778"/>
                  </a:ext>
                </a:extLst>
              </a:tr>
              <a:tr h="370840">
                <a:tc>
                  <a:txBody>
                    <a:bodyPr/>
                    <a:lstStyle/>
                    <a:p>
                      <a:pPr>
                        <a:spcBef>
                          <a:spcPts val="400"/>
                        </a:spcBef>
                        <a:spcAft>
                          <a:spcPts val="400"/>
                        </a:spcAft>
                      </a:pPr>
                      <a:r>
                        <a:rPr lang="en-GB" sz="1600" dirty="0">
                          <a:solidFill>
                            <a:srgbClr val="585858"/>
                          </a:solidFill>
                          <a:effectLst/>
                          <a:latin typeface="+mj-lt"/>
                          <a:ea typeface="Calibri" panose="020F0502020204030204" pitchFamily="34" charset="0"/>
                          <a:cs typeface="Times New Roman" panose="02020603050405020304" pitchFamily="18" charset="0"/>
                        </a:rPr>
                        <a:t>Venn diagram</a:t>
                      </a:r>
                    </a:p>
                  </a:txBody>
                  <a:tcPr marL="68580" marR="68580" marT="0" marB="0"/>
                </a:tc>
                <a:tc>
                  <a:txBody>
                    <a:bodyPr/>
                    <a:lstStyle/>
                    <a:p>
                      <a:pPr>
                        <a:spcBef>
                          <a:spcPts val="400"/>
                        </a:spcBef>
                        <a:spcAft>
                          <a:spcPts val="400"/>
                        </a:spcAft>
                      </a:pPr>
                      <a:r>
                        <a:rPr lang="en-GB" sz="1600" dirty="0">
                          <a:solidFill>
                            <a:srgbClr val="585858"/>
                          </a:solidFill>
                          <a:effectLst/>
                          <a:latin typeface="+mj-lt"/>
                          <a:ea typeface="Calibri" panose="020F0502020204030204" pitchFamily="34" charset="0"/>
                          <a:cs typeface="Times New Roman" panose="02020603050405020304" pitchFamily="18" charset="0"/>
                        </a:rPr>
                        <a:t>A simple visual diagram used to describe the relationships between two sets.</a:t>
                      </a:r>
                    </a:p>
                    <a:p>
                      <a:pPr>
                        <a:spcBef>
                          <a:spcPts val="400"/>
                        </a:spcBef>
                        <a:spcAft>
                          <a:spcPts val="400"/>
                        </a:spcAft>
                      </a:pPr>
                      <a:r>
                        <a:rPr lang="en-GB" sz="1600" dirty="0">
                          <a:solidFill>
                            <a:srgbClr val="585858"/>
                          </a:solidFill>
                          <a:effectLst/>
                          <a:latin typeface="+mj-lt"/>
                          <a:ea typeface="Calibri" panose="020F0502020204030204" pitchFamily="34" charset="0"/>
                          <a:cs typeface="Times New Roman" panose="02020603050405020304" pitchFamily="18" charset="0"/>
                        </a:rPr>
                        <a:t>With two or three sets, each set is often represented by a circular region. The intersection of two sets is represented by the overlap region between the two sets.</a:t>
                      </a:r>
                    </a:p>
                    <a:p>
                      <a:pPr>
                        <a:spcBef>
                          <a:spcPts val="400"/>
                        </a:spcBef>
                        <a:spcAft>
                          <a:spcPts val="400"/>
                        </a:spcAft>
                      </a:pPr>
                      <a:r>
                        <a:rPr lang="en-GB" sz="1600" dirty="0">
                          <a:solidFill>
                            <a:srgbClr val="585858"/>
                          </a:solidFill>
                          <a:effectLst/>
                          <a:latin typeface="+mj-lt"/>
                          <a:ea typeface="Calibri" panose="020F0502020204030204" pitchFamily="34" charset="0"/>
                          <a:cs typeface="Times New Roman" panose="02020603050405020304" pitchFamily="18" charset="0"/>
                        </a:rPr>
                        <a:t>With more than three sets, Venn diagrams can become very complicated.</a:t>
                      </a:r>
                    </a:p>
                    <a:p>
                      <a:pPr>
                        <a:spcBef>
                          <a:spcPts val="400"/>
                        </a:spcBef>
                        <a:spcAft>
                          <a:spcPts val="400"/>
                        </a:spcAft>
                      </a:pPr>
                      <a:r>
                        <a:rPr lang="en-GB" sz="1600" dirty="0">
                          <a:solidFill>
                            <a:srgbClr val="585858"/>
                          </a:solidFill>
                          <a:effectLst/>
                          <a:latin typeface="+mj-lt"/>
                          <a:ea typeface="Calibri" panose="020F0502020204030204" pitchFamily="34" charset="0"/>
                          <a:cs typeface="Times New Roman" panose="02020603050405020304" pitchFamily="18" charset="0"/>
                        </a:rPr>
                        <a:t>A rectangle is usually drawn around the diagram to represent the universal set, i.e. the overall set of which the 2 (or 3) sets are a subset.</a:t>
                      </a:r>
                    </a:p>
                  </a:txBody>
                  <a:tcPr marL="68580" marR="68580" marT="0" marB="0"/>
                </a:tc>
                <a:extLst>
                  <a:ext uri="{0D108BD9-81ED-4DB2-BD59-A6C34878D82A}">
                    <a16:rowId xmlns:a16="http://schemas.microsoft.com/office/drawing/2014/main" val="3922906471"/>
                  </a:ext>
                </a:extLst>
              </a:tr>
            </a:tbl>
          </a:graphicData>
        </a:graphic>
      </p:graphicFrame>
    </p:spTree>
    <p:extLst>
      <p:ext uri="{BB962C8B-B14F-4D97-AF65-F5344CB8AC3E}">
        <p14:creationId xmlns:p14="http://schemas.microsoft.com/office/powerpoint/2010/main" val="37222356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A12D6-9E36-4197-ACC7-EEA9E68A2843}"/>
              </a:ext>
            </a:extLst>
          </p:cNvPr>
          <p:cNvSpPr>
            <a:spLocks noGrp="1"/>
          </p:cNvSpPr>
          <p:nvPr>
            <p:ph type="title"/>
          </p:nvPr>
        </p:nvSpPr>
        <p:spPr/>
        <p:txBody>
          <a:bodyPr/>
          <a:lstStyle/>
          <a:p>
            <a:r>
              <a:rPr lang="en-GB" dirty="0"/>
              <a:t>Representations and structure</a:t>
            </a:r>
          </a:p>
        </p:txBody>
      </p:sp>
      <p:sp>
        <p:nvSpPr>
          <p:cNvPr id="3" name="Content Placeholder 2">
            <a:extLst>
              <a:ext uri="{FF2B5EF4-FFF2-40B4-BE49-F238E27FC236}">
                <a16:creationId xmlns:a16="http://schemas.microsoft.com/office/drawing/2014/main" id="{17F4DAD0-F8F5-442A-9AB9-A8CA7C791B6F}"/>
              </a:ext>
            </a:extLst>
          </p:cNvPr>
          <p:cNvSpPr>
            <a:spLocks noGrp="1"/>
          </p:cNvSpPr>
          <p:nvPr>
            <p:ph idx="1"/>
          </p:nvPr>
        </p:nvSpPr>
        <p:spPr>
          <a:xfrm>
            <a:off x="609600" y="1268760"/>
            <a:ext cx="10972800" cy="5256584"/>
          </a:xfrm>
        </p:spPr>
        <p:txBody>
          <a:bodyPr/>
          <a:lstStyle/>
          <a:p>
            <a:r>
              <a:rPr lang="en-GB" dirty="0"/>
              <a:t>There are a number of different representations that you may wish to use to support students’ understanding of this key idea. These might include:</a:t>
            </a:r>
          </a:p>
          <a:p>
            <a:r>
              <a:rPr lang="en-GB" b="1" dirty="0"/>
              <a:t>Venn diagrams</a:t>
            </a:r>
          </a:p>
          <a:p>
            <a:pPr lvl="1"/>
            <a:r>
              <a:rPr lang="en-GB" dirty="0"/>
              <a:t>Students will have already experienced Venn diagrams in Key Stage 2; however, using them to record prime factors, and for revealing that the highest common factor is the product of the prime factors in the intersection, is likely to be an unfamiliar idea.</a:t>
            </a:r>
          </a:p>
          <a:p>
            <a:endParaRPr lang="en-GB" dirty="0"/>
          </a:p>
          <a:p>
            <a:endParaRPr lang="en-GB" dirty="0"/>
          </a:p>
        </p:txBody>
      </p:sp>
      <p:pic>
        <p:nvPicPr>
          <p:cNvPr id="6" name="Picture 5">
            <a:extLst>
              <a:ext uri="{FF2B5EF4-FFF2-40B4-BE49-F238E27FC236}">
                <a16:creationId xmlns:a16="http://schemas.microsoft.com/office/drawing/2014/main" id="{1E491994-77D3-4508-B413-584E50513D18}"/>
              </a:ext>
            </a:extLst>
          </p:cNvPr>
          <p:cNvPicPr>
            <a:picLocks noChangeAspect="1"/>
          </p:cNvPicPr>
          <p:nvPr/>
        </p:nvPicPr>
        <p:blipFill>
          <a:blip r:embed="rId3"/>
          <a:stretch>
            <a:fillRect/>
          </a:stretch>
        </p:blipFill>
        <p:spPr>
          <a:xfrm>
            <a:off x="4295800" y="3475012"/>
            <a:ext cx="3355806" cy="2114228"/>
          </a:xfrm>
          <a:prstGeom prst="rect">
            <a:avLst/>
          </a:prstGeom>
        </p:spPr>
      </p:pic>
    </p:spTree>
    <p:extLst>
      <p:ext uri="{BB962C8B-B14F-4D97-AF65-F5344CB8AC3E}">
        <p14:creationId xmlns:p14="http://schemas.microsoft.com/office/powerpoint/2010/main" val="26383432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Previous learning</a:t>
            </a:r>
          </a:p>
        </p:txBody>
      </p:sp>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09600" y="1196752"/>
            <a:ext cx="10972800" cy="3888432"/>
          </a:xfrm>
        </p:spPr>
        <p:txBody>
          <a:bodyPr>
            <a:noAutofit/>
          </a:bodyPr>
          <a:lstStyle/>
          <a:p>
            <a:pPr marL="0" indent="0">
              <a:buNone/>
            </a:pPr>
            <a:r>
              <a:rPr lang="en-GB" sz="2000" dirty="0"/>
              <a:t>From Upper Key Stage 2, students will bring experience of:</a:t>
            </a:r>
          </a:p>
          <a:p>
            <a:r>
              <a:rPr lang="en-GB" sz="1800" dirty="0"/>
              <a:t>reading, writing, ordering and comparing numbers up to 10 000 000 and determining the value of each digit</a:t>
            </a:r>
          </a:p>
          <a:p>
            <a:r>
              <a:rPr lang="en-GB" sz="1800" dirty="0"/>
              <a:t>rounding any whole number to a required degree of accuracy</a:t>
            </a:r>
          </a:p>
          <a:p>
            <a:r>
              <a:rPr lang="en-GB" sz="1800" dirty="0"/>
              <a:t>using negative numbers in context</a:t>
            </a:r>
          </a:p>
          <a:p>
            <a:r>
              <a:rPr lang="en-GB" sz="1800" dirty="0"/>
              <a:t>identifying the value of each digit in numbers given to three decimal places and multiplying and dividing numbers by 10, 100 and 1 000, giving answers up to three decimal places</a:t>
            </a:r>
          </a:p>
          <a:p>
            <a:r>
              <a:rPr lang="en-GB" sz="1800" dirty="0"/>
              <a:t>using, reading, writing and converting between standard units, converting measurements of length, mass, volume and time from a smaller unit of measure to a larger unit and vice versa, using decimal notation up to three decimal places</a:t>
            </a:r>
          </a:p>
          <a:p>
            <a:r>
              <a:rPr lang="en-GB" sz="1800" dirty="0"/>
              <a:t>using symbols and letters to represent variables and unknowns in mathematical situations that they already understand, such as:</a:t>
            </a:r>
          </a:p>
          <a:p>
            <a:pPr lvl="1"/>
            <a:r>
              <a:rPr lang="en-GB" sz="1800" dirty="0"/>
              <a:t>missing numbers, lengths, coordinates and angles</a:t>
            </a:r>
          </a:p>
          <a:p>
            <a:pPr lvl="1"/>
            <a:r>
              <a:rPr lang="en-GB" sz="1800" dirty="0"/>
              <a:t>formulae in mathematics and science</a:t>
            </a:r>
          </a:p>
          <a:p>
            <a:endParaRPr lang="en-GB" dirty="0"/>
          </a:p>
        </p:txBody>
      </p:sp>
    </p:spTree>
    <p:extLst>
      <p:ext uri="{BB962C8B-B14F-4D97-AF65-F5344CB8AC3E}">
        <p14:creationId xmlns:p14="http://schemas.microsoft.com/office/powerpoint/2010/main" val="23416857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Future learning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09600" y="1196752"/>
                <a:ext cx="10972800" cy="3888432"/>
              </a:xfrm>
            </p:spPr>
            <p:txBody>
              <a:bodyPr>
                <a:noAutofit/>
              </a:bodyPr>
              <a:lstStyle/>
              <a:p>
                <a:pPr marL="0" indent="0">
                  <a:buNone/>
                </a:pPr>
                <a:r>
                  <a:rPr lang="en-GB" sz="2000" dirty="0"/>
                  <a:t>In KS4, students will build on the core concepts in this mathematical theme to:</a:t>
                </a:r>
              </a:p>
              <a:p>
                <a:r>
                  <a:rPr lang="en-GB" sz="1800" dirty="0"/>
                  <a:t>{estimate powers and roots of any given positive number}</a:t>
                </a:r>
              </a:p>
              <a:p>
                <a:r>
                  <a:rPr lang="en-GB" sz="1800" dirty="0"/>
                  <a:t>calculate with roots, and with integer {and fractional} indices </a:t>
                </a:r>
              </a:p>
              <a:p>
                <a:r>
                  <a:rPr lang="en-GB" sz="1800" dirty="0"/>
                  <a:t>{simplify surd expressions involving squares [e.g . </a:t>
                </a:r>
                <a14:m>
                  <m:oMath xmlns:m="http://schemas.openxmlformats.org/officeDocument/2006/math">
                    <m:rad>
                      <m:radPr>
                        <m:degHide m:val="on"/>
                        <m:ctrlPr>
                          <a:rPr lang="en-GB" sz="1800" i="1" smtClean="0">
                            <a:latin typeface="Cambria Math" panose="02040503050406030204" pitchFamily="18" charset="0"/>
                          </a:rPr>
                        </m:ctrlPr>
                      </m:radPr>
                      <m:deg/>
                      <m:e>
                        <m:r>
                          <a:rPr lang="en-GB" sz="1800" b="0" i="1" smtClean="0">
                            <a:latin typeface="Cambria Math" panose="02040503050406030204" pitchFamily="18" charset="0"/>
                          </a:rPr>
                          <m:t>12</m:t>
                        </m:r>
                      </m:e>
                    </m:rad>
                    <m:r>
                      <a:rPr lang="en-GB" sz="1800" i="1" smtClean="0">
                        <a:latin typeface="Cambria Math" panose="02040503050406030204" pitchFamily="18" charset="0"/>
                        <a:ea typeface="Cambria Math" panose="02040503050406030204" pitchFamily="18" charset="0"/>
                      </a:rPr>
                      <m:t>=</m:t>
                    </m:r>
                    <m:rad>
                      <m:radPr>
                        <m:degHide m:val="on"/>
                        <m:ctrlPr>
                          <a:rPr lang="en-GB" sz="1800" i="1" smtClean="0">
                            <a:latin typeface="Cambria Math" panose="02040503050406030204" pitchFamily="18" charset="0"/>
                            <a:ea typeface="Cambria Math" panose="02040503050406030204" pitchFamily="18" charset="0"/>
                          </a:rPr>
                        </m:ctrlPr>
                      </m:radPr>
                      <m:deg/>
                      <m:e>
                        <m:r>
                          <a:rPr lang="en-GB" sz="1800" b="0" i="1" smtClean="0">
                            <a:latin typeface="Cambria Math" panose="02040503050406030204" pitchFamily="18" charset="0"/>
                            <a:ea typeface="Cambria Math" panose="02040503050406030204" pitchFamily="18" charset="0"/>
                          </a:rPr>
                          <m:t>(4×3)</m:t>
                        </m:r>
                      </m:e>
                    </m:rad>
                    <m:r>
                      <a:rPr lang="en-GB" sz="1800" b="0" i="1" smtClean="0">
                        <a:latin typeface="Cambria Math" panose="02040503050406030204" pitchFamily="18" charset="0"/>
                        <a:ea typeface="Cambria Math" panose="02040503050406030204" pitchFamily="18" charset="0"/>
                      </a:rPr>
                      <m:t>=</m:t>
                    </m:r>
                    <m:rad>
                      <m:radPr>
                        <m:degHide m:val="on"/>
                        <m:ctrlPr>
                          <a:rPr lang="en-GB" sz="1800" b="0" i="1" smtClean="0">
                            <a:latin typeface="Cambria Math" panose="02040503050406030204" pitchFamily="18" charset="0"/>
                            <a:ea typeface="Cambria Math" panose="02040503050406030204" pitchFamily="18" charset="0"/>
                          </a:rPr>
                        </m:ctrlPr>
                      </m:radPr>
                      <m:deg/>
                      <m:e>
                        <m:r>
                          <a:rPr lang="en-GB" sz="1800" b="0" i="1" smtClean="0">
                            <a:latin typeface="Cambria Math" panose="02040503050406030204" pitchFamily="18" charset="0"/>
                            <a:ea typeface="Cambria Math" panose="02040503050406030204" pitchFamily="18" charset="0"/>
                          </a:rPr>
                          <m:t>4</m:t>
                        </m:r>
                      </m:e>
                    </m:rad>
                    <m:r>
                      <a:rPr lang="en-GB" sz="1800" b="0" i="1" smtClean="0">
                        <a:latin typeface="Cambria Math" panose="02040503050406030204" pitchFamily="18" charset="0"/>
                        <a:ea typeface="Cambria Math" panose="02040503050406030204" pitchFamily="18" charset="0"/>
                      </a:rPr>
                      <m:t>×</m:t>
                    </m:r>
                    <m:rad>
                      <m:radPr>
                        <m:degHide m:val="on"/>
                        <m:ctrlPr>
                          <a:rPr lang="en-GB" sz="1800" b="0" i="1" smtClean="0">
                            <a:latin typeface="Cambria Math" panose="02040503050406030204" pitchFamily="18" charset="0"/>
                            <a:ea typeface="Cambria Math" panose="02040503050406030204" pitchFamily="18" charset="0"/>
                          </a:rPr>
                        </m:ctrlPr>
                      </m:radPr>
                      <m:deg/>
                      <m:e>
                        <m:r>
                          <a:rPr lang="en-GB" sz="1800" b="0" i="1" smtClean="0">
                            <a:latin typeface="Cambria Math" panose="02040503050406030204" pitchFamily="18" charset="0"/>
                            <a:ea typeface="Cambria Math" panose="02040503050406030204" pitchFamily="18" charset="0"/>
                          </a:rPr>
                          <m:t>3</m:t>
                        </m:r>
                      </m:e>
                    </m:rad>
                    <m:r>
                      <a:rPr lang="en-GB" sz="1800" b="0" i="1" smtClean="0">
                        <a:latin typeface="Cambria Math" panose="02040503050406030204" pitchFamily="18" charset="0"/>
                        <a:ea typeface="Cambria Math" panose="02040503050406030204" pitchFamily="18" charset="0"/>
                      </a:rPr>
                      <m:t>=2</m:t>
                    </m:r>
                    <m:rad>
                      <m:radPr>
                        <m:degHide m:val="on"/>
                        <m:ctrlPr>
                          <a:rPr lang="en-GB" sz="1800" b="0" i="1" smtClean="0">
                            <a:latin typeface="Cambria Math" panose="02040503050406030204" pitchFamily="18" charset="0"/>
                            <a:ea typeface="Cambria Math" panose="02040503050406030204" pitchFamily="18" charset="0"/>
                          </a:rPr>
                        </m:ctrlPr>
                      </m:radPr>
                      <m:deg/>
                      <m:e>
                        <m:r>
                          <a:rPr lang="en-GB" sz="1800" b="0" i="1" smtClean="0">
                            <a:latin typeface="Cambria Math" panose="02040503050406030204" pitchFamily="18" charset="0"/>
                            <a:ea typeface="Cambria Math" panose="02040503050406030204" pitchFamily="18" charset="0"/>
                          </a:rPr>
                          <m:t>3</m:t>
                        </m:r>
                      </m:e>
                    </m:rad>
                  </m:oMath>
                </a14:m>
                <a:r>
                  <a:rPr lang="en-GB" sz="1800" dirty="0"/>
                  <a:t>.] and rationalise denominators}</a:t>
                </a:r>
              </a:p>
              <a:p>
                <a:r>
                  <a:rPr lang="en-GB" sz="1800" dirty="0"/>
                  <a:t>calculate with numbers in standard form A × 10</a:t>
                </a:r>
                <a:r>
                  <a:rPr lang="en-GB" sz="1800" baseline="30000" dirty="0"/>
                  <a:t>n</a:t>
                </a:r>
                <a:r>
                  <a:rPr lang="en-GB" sz="1800" dirty="0"/>
                  <a:t>, where 1 ≤ A &lt; 10 and n is an integer </a:t>
                </a:r>
              </a:p>
              <a:p>
                <a:r>
                  <a:rPr lang="en-GB" sz="1800" dirty="0"/>
                  <a:t>{change recurring decimals into their corresponding fractions and vice versa}</a:t>
                </a:r>
              </a:p>
              <a:p>
                <a:r>
                  <a:rPr lang="en-GB" sz="1800" dirty="0"/>
                  <a:t>apply and interpret limits of accuracy when rounding or truncating, {including upper and lower bounds}.</a:t>
                </a:r>
              </a:p>
              <a:p>
                <a:pPr marL="57150" indent="0">
                  <a:buNone/>
                </a:pPr>
                <a:r>
                  <a:rPr lang="en-GB" sz="1800" dirty="0"/>
                  <a:t>Please note: Braces { } indicate additional mathematical content to be taught to more highly attaining students. Square brackets [ ] indicate content schools are not required to teach by law.</a:t>
                </a:r>
              </a:p>
              <a:p>
                <a:endParaRPr lang="en-GB" dirty="0"/>
              </a:p>
            </p:txBody>
          </p:sp>
        </mc:Choice>
        <mc:Fallback xmlns="">
          <p:sp>
            <p:nvSpPr>
              <p:cNvPr id="3" name="Content Placeholder 2">
                <a:extLst>
                  <a:ext uri="{FF2B5EF4-FFF2-40B4-BE49-F238E27FC236}">
                    <a16:creationId xmlns:a16="http://schemas.microsoft.com/office/drawing/2014/main" id="{44FC8275-C6AD-45D1-925D-B22BEC59FAE7}"/>
                  </a:ext>
                </a:extLst>
              </p:cNvPr>
              <p:cNvSpPr>
                <a:spLocks noGrp="1" noRot="1" noChangeAspect="1" noMove="1" noResize="1" noEditPoints="1" noAdjustHandles="1" noChangeArrowheads="1" noChangeShapeType="1" noTextEdit="1"/>
              </p:cNvSpPr>
              <p:nvPr>
                <p:ph idx="1"/>
              </p:nvPr>
            </p:nvSpPr>
            <p:spPr>
              <a:xfrm>
                <a:off x="609600" y="1196752"/>
                <a:ext cx="10972800" cy="3888432"/>
              </a:xfrm>
              <a:blipFill>
                <a:blip r:embed="rId3"/>
                <a:stretch>
                  <a:fillRect l="-578" t="-1629"/>
                </a:stretch>
              </a:blipFill>
            </p:spPr>
            <p:txBody>
              <a:bodyPr/>
              <a:lstStyle/>
              <a:p>
                <a:r>
                  <a:rPr lang="en-US">
                    <a:noFill/>
                  </a:rPr>
                  <a:t> </a:t>
                </a:r>
              </a:p>
            </p:txBody>
          </p:sp>
        </mc:Fallback>
      </mc:AlternateContent>
    </p:spTree>
    <p:extLst>
      <p:ext uri="{BB962C8B-B14F-4D97-AF65-F5344CB8AC3E}">
        <p14:creationId xmlns:p14="http://schemas.microsoft.com/office/powerpoint/2010/main" val="18521532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8153A-3089-4481-8DDB-FCA2DBF5BD26}"/>
              </a:ext>
            </a:extLst>
          </p:cNvPr>
          <p:cNvSpPr>
            <a:spLocks noGrp="1"/>
          </p:cNvSpPr>
          <p:nvPr>
            <p:ph type="title"/>
          </p:nvPr>
        </p:nvSpPr>
        <p:spPr/>
        <p:txBody>
          <a:bodyPr>
            <a:normAutofit/>
          </a:bodyPr>
          <a:lstStyle/>
          <a:p>
            <a:r>
              <a:rPr lang="en-GB" dirty="0"/>
              <a:t>Library </a:t>
            </a:r>
            <a:r>
              <a:rPr lang="en-GB"/>
              <a:t>of links</a:t>
            </a:r>
            <a:endParaRPr lang="en-GB" dirty="0"/>
          </a:p>
        </p:txBody>
      </p:sp>
      <p:sp>
        <p:nvSpPr>
          <p:cNvPr id="3" name="Content Placeholder 2">
            <a:extLst>
              <a:ext uri="{FF2B5EF4-FFF2-40B4-BE49-F238E27FC236}">
                <a16:creationId xmlns:a16="http://schemas.microsoft.com/office/drawing/2014/main" id="{1A7A3616-6D2B-4F04-88B6-EF0D00E74E3C}"/>
              </a:ext>
            </a:extLst>
          </p:cNvPr>
          <p:cNvSpPr>
            <a:spLocks noGrp="1"/>
          </p:cNvSpPr>
          <p:nvPr>
            <p:ph idx="1"/>
          </p:nvPr>
        </p:nvSpPr>
        <p:spPr>
          <a:xfrm>
            <a:off x="618165" y="1268760"/>
            <a:ext cx="10972800" cy="4320480"/>
          </a:xfrm>
        </p:spPr>
        <p:txBody>
          <a:bodyPr>
            <a:normAutofit/>
          </a:bodyPr>
          <a:lstStyle/>
          <a:p>
            <a:pPr>
              <a:lnSpc>
                <a:spcPct val="100000"/>
              </a:lnSpc>
            </a:pPr>
            <a:r>
              <a:rPr lang="en-GB" dirty="0"/>
              <a:t>The following resources from the NCETM website have been referred to within this slide deck:</a:t>
            </a:r>
          </a:p>
          <a:p>
            <a:pPr lvl="1">
              <a:lnSpc>
                <a:spcPct val="100000"/>
              </a:lnSpc>
            </a:pPr>
            <a:r>
              <a:rPr lang="en-GB" b="0" i="0" u="sng" dirty="0">
                <a:solidFill>
                  <a:srgbClr val="1B6AC9"/>
                </a:solidFill>
                <a:effectLst/>
                <a:hlinkClick r:id="rId2"/>
              </a:rPr>
              <a:t>NCETM Secondary Mastery Professional Development</a:t>
            </a:r>
            <a:endParaRPr lang="en-GB" dirty="0">
              <a:hlinkClick r:id="rId3"/>
            </a:endParaRPr>
          </a:p>
          <a:p>
            <a:pPr lvl="2">
              <a:lnSpc>
                <a:spcPct val="100000"/>
              </a:lnSpc>
            </a:pPr>
            <a:r>
              <a:rPr lang="en-GB" dirty="0">
                <a:hlinkClick r:id="rId4"/>
              </a:rPr>
              <a:t>1 The Structure of the number system Theme Overview Document</a:t>
            </a:r>
            <a:endParaRPr lang="en-GB" dirty="0"/>
          </a:p>
          <a:p>
            <a:pPr lvl="2">
              <a:lnSpc>
                <a:spcPct val="100000"/>
              </a:lnSpc>
            </a:pPr>
            <a:r>
              <a:rPr lang="en-GB" dirty="0">
                <a:hlinkClick r:id="rId5"/>
              </a:rPr>
              <a:t>1.2 Properties of number Core Concept Document</a:t>
            </a:r>
            <a:endParaRPr lang="en-GB" dirty="0"/>
          </a:p>
          <a:p>
            <a:pPr lvl="1">
              <a:lnSpc>
                <a:spcPct val="100000"/>
              </a:lnSpc>
            </a:pPr>
            <a:r>
              <a:rPr lang="en-GB" dirty="0">
                <a:hlinkClick r:id="rId6"/>
              </a:rPr>
              <a:t>Using mathematical representations at KS3 | NCETM</a:t>
            </a:r>
            <a:endParaRPr lang="en-GB" dirty="0"/>
          </a:p>
          <a:p>
            <a:pPr lvl="1">
              <a:lnSpc>
                <a:spcPct val="100000"/>
              </a:lnSpc>
            </a:pPr>
            <a:r>
              <a:rPr lang="en-GB" dirty="0">
                <a:hlinkClick r:id="rId7"/>
              </a:rPr>
              <a:t>NCETM primary mastery professional development materials</a:t>
            </a:r>
            <a:endParaRPr lang="en-GB" dirty="0"/>
          </a:p>
          <a:p>
            <a:pPr lvl="1">
              <a:lnSpc>
                <a:spcPct val="100000"/>
              </a:lnSpc>
            </a:pPr>
            <a:r>
              <a:rPr lang="en-GB" dirty="0">
                <a:hlinkClick r:id="rId8"/>
              </a:rPr>
              <a:t>NCETM primary assessment materials</a:t>
            </a:r>
            <a:endParaRPr lang="en-GB" dirty="0"/>
          </a:p>
          <a:p>
            <a:pPr>
              <a:lnSpc>
                <a:spcPct val="100000"/>
              </a:lnSpc>
            </a:pPr>
            <a:r>
              <a:rPr lang="en-GB" dirty="0"/>
              <a:t>There are also references to: </a:t>
            </a:r>
          </a:p>
          <a:p>
            <a:pPr lvl="1">
              <a:lnSpc>
                <a:spcPct val="100000"/>
              </a:lnSpc>
            </a:pPr>
            <a:r>
              <a:rPr lang="en-GB" dirty="0">
                <a:hlinkClick r:id="rId9"/>
              </a:rPr>
              <a:t>Standards &amp; Testing Agency’s past mathematics papers</a:t>
            </a:r>
            <a:endParaRPr lang="en-GB" dirty="0"/>
          </a:p>
          <a:p>
            <a:pPr>
              <a:lnSpc>
                <a:spcPct val="100000"/>
              </a:lnSpc>
            </a:pPr>
            <a:endParaRPr lang="en-GB" dirty="0"/>
          </a:p>
        </p:txBody>
      </p:sp>
    </p:spTree>
    <p:extLst>
      <p:ext uri="{BB962C8B-B14F-4D97-AF65-F5344CB8AC3E}">
        <p14:creationId xmlns:p14="http://schemas.microsoft.com/office/powerpoint/2010/main" val="309275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214A89-D2D9-48E3-84D2-E57EAFF8CF3F}"/>
              </a:ext>
            </a:extLst>
          </p:cNvPr>
          <p:cNvPicPr>
            <a:picLocks noChangeAspect="1"/>
          </p:cNvPicPr>
          <p:nvPr/>
        </p:nvPicPr>
        <p:blipFill>
          <a:blip r:embed="rId3"/>
          <a:stretch>
            <a:fillRect/>
          </a:stretch>
        </p:blipFill>
        <p:spPr>
          <a:xfrm>
            <a:off x="257175" y="620688"/>
            <a:ext cx="11677650" cy="2489200"/>
          </a:xfrm>
          <a:prstGeom prst="rect">
            <a:avLst/>
          </a:prstGeom>
        </p:spPr>
      </p:pic>
      <p:sp>
        <p:nvSpPr>
          <p:cNvPr id="2" name="Title 1">
            <a:extLst>
              <a:ext uri="{FF2B5EF4-FFF2-40B4-BE49-F238E27FC236}">
                <a16:creationId xmlns:a16="http://schemas.microsoft.com/office/drawing/2014/main" id="{A0642ABA-D758-4BC0-8C63-908FEB3DBA53}"/>
              </a:ext>
            </a:extLst>
          </p:cNvPr>
          <p:cNvSpPr>
            <a:spLocks noGrp="1"/>
          </p:cNvSpPr>
          <p:nvPr>
            <p:ph type="title"/>
          </p:nvPr>
        </p:nvSpPr>
        <p:spPr/>
        <p:txBody>
          <a:bodyPr/>
          <a:lstStyle/>
          <a:p>
            <a:r>
              <a:rPr lang="en-GB" dirty="0"/>
              <a:t>Where does this fit in?</a:t>
            </a:r>
          </a:p>
        </p:txBody>
      </p:sp>
      <p:sp>
        <p:nvSpPr>
          <p:cNvPr id="4" name="Text Placeholder 3">
            <a:extLst>
              <a:ext uri="{FF2B5EF4-FFF2-40B4-BE49-F238E27FC236}">
                <a16:creationId xmlns:a16="http://schemas.microsoft.com/office/drawing/2014/main" id="{D4BE8EF1-2D65-4E3D-B92B-5E970F7EFBD9}"/>
              </a:ext>
            </a:extLst>
          </p:cNvPr>
          <p:cNvSpPr>
            <a:spLocks noGrp="1"/>
          </p:cNvSpPr>
          <p:nvPr>
            <p:ph type="body" sz="half" idx="2"/>
          </p:nvPr>
        </p:nvSpPr>
        <p:spPr/>
        <p:txBody>
          <a:bodyPr>
            <a:normAutofit/>
          </a:bodyPr>
          <a:lstStyle/>
          <a:p>
            <a:r>
              <a:rPr lang="en-GB" dirty="0"/>
              <a:t>Within this core concept, </a:t>
            </a:r>
            <a:r>
              <a:rPr lang="en-GB" dirty="0">
                <a:hlinkClick r:id="rId4"/>
              </a:rPr>
              <a:t>1.2 Properties of number</a:t>
            </a:r>
            <a:r>
              <a:rPr lang="en-GB" dirty="0"/>
              <a:t>, there are three statements of knowledge, skills and understanding. </a:t>
            </a:r>
          </a:p>
          <a:p>
            <a:r>
              <a:rPr lang="en-GB" dirty="0"/>
              <a:t>These, in turn, are broken down into eleven key ideas. The highlighted key idea is exemplified in this slide deck.</a:t>
            </a:r>
          </a:p>
          <a:p>
            <a:endParaRPr lang="en-GB" dirty="0"/>
          </a:p>
        </p:txBody>
      </p:sp>
      <p:sp>
        <p:nvSpPr>
          <p:cNvPr id="6" name="Rectangle: Rounded Corners 5">
            <a:extLst>
              <a:ext uri="{FF2B5EF4-FFF2-40B4-BE49-F238E27FC236}">
                <a16:creationId xmlns:a16="http://schemas.microsoft.com/office/drawing/2014/main" id="{653D5F66-9288-4589-B2D5-4F1DD186EDC8}"/>
              </a:ext>
            </a:extLst>
          </p:cNvPr>
          <p:cNvSpPr/>
          <p:nvPr/>
        </p:nvSpPr>
        <p:spPr>
          <a:xfrm>
            <a:off x="3215680" y="2708944"/>
            <a:ext cx="6624736" cy="216000"/>
          </a:xfrm>
          <a:prstGeom prst="roundRect">
            <a:avLst/>
          </a:prstGeom>
          <a:solidFill>
            <a:schemeClr val="accent5">
              <a:alpha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buNone/>
            </a:pPr>
            <a:endParaRPr lang="en-GB" dirty="0">
              <a:solidFill>
                <a:schemeClr val="tx1"/>
              </a:solidFill>
              <a:highlight>
                <a:srgbClr val="FFFF00"/>
              </a:highlight>
            </a:endParaRPr>
          </a:p>
        </p:txBody>
      </p:sp>
    </p:spTree>
    <p:extLst>
      <p:ext uri="{BB962C8B-B14F-4D97-AF65-F5344CB8AC3E}">
        <p14:creationId xmlns:p14="http://schemas.microsoft.com/office/powerpoint/2010/main" val="1268932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B73BF-9462-4BFE-9899-B03A2F61EC46}"/>
              </a:ext>
            </a:extLst>
          </p:cNvPr>
          <p:cNvSpPr>
            <a:spLocks noGrp="1"/>
          </p:cNvSpPr>
          <p:nvPr>
            <p:ph type="title"/>
          </p:nvPr>
        </p:nvSpPr>
        <p:spPr/>
        <p:txBody>
          <a:bodyPr/>
          <a:lstStyle/>
          <a:p>
            <a:r>
              <a:rPr lang="en-GB" dirty="0"/>
              <a:t>What do students need to understand?</a:t>
            </a:r>
          </a:p>
        </p:txBody>
      </p:sp>
      <p:sp>
        <p:nvSpPr>
          <p:cNvPr id="3" name="Content Placeholder 2">
            <a:extLst>
              <a:ext uri="{FF2B5EF4-FFF2-40B4-BE49-F238E27FC236}">
                <a16:creationId xmlns:a16="http://schemas.microsoft.com/office/drawing/2014/main" id="{0AAA1129-2DC4-4D6C-AF4A-D73E11FF54E6}"/>
              </a:ext>
            </a:extLst>
          </p:cNvPr>
          <p:cNvSpPr>
            <a:spLocks noGrp="1"/>
          </p:cNvSpPr>
          <p:nvPr>
            <p:ph idx="1"/>
          </p:nvPr>
        </p:nvSpPr>
        <p:spPr>
          <a:xfrm>
            <a:off x="6821307" y="1412776"/>
            <a:ext cx="4891318" cy="3847709"/>
          </a:xfrm>
        </p:spPr>
        <p:txBody>
          <a:bodyPr anchor="ctr">
            <a:normAutofit/>
          </a:bodyPr>
          <a:lstStyle/>
          <a:p>
            <a:pPr lvl="1"/>
            <a:r>
              <a:rPr lang="en-GB" sz="2400" dirty="0"/>
              <a:t>What prior knowledge might your students already have? </a:t>
            </a:r>
          </a:p>
          <a:p>
            <a:pPr lvl="1"/>
            <a:r>
              <a:rPr lang="en-GB" sz="2400" dirty="0"/>
              <a:t>What language might they use to describe this key idea? </a:t>
            </a:r>
          </a:p>
          <a:p>
            <a:pPr lvl="1"/>
            <a:r>
              <a:rPr lang="en-GB" sz="2400" dirty="0"/>
              <a:t>What questions might you want to ask to assess their prior learning?</a:t>
            </a:r>
          </a:p>
        </p:txBody>
      </p:sp>
      <p:sp>
        <p:nvSpPr>
          <p:cNvPr id="5" name="Content Placeholder 2">
            <a:extLst>
              <a:ext uri="{FF2B5EF4-FFF2-40B4-BE49-F238E27FC236}">
                <a16:creationId xmlns:a16="http://schemas.microsoft.com/office/drawing/2014/main" id="{90F697D0-6439-41A2-81D7-DB737B83FE8F}"/>
              </a:ext>
            </a:extLst>
          </p:cNvPr>
          <p:cNvSpPr txBox="1">
            <a:spLocks/>
          </p:cNvSpPr>
          <p:nvPr/>
        </p:nvSpPr>
        <p:spPr>
          <a:xfrm>
            <a:off x="660694" y="1268760"/>
            <a:ext cx="6160612" cy="4608511"/>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fontScale="70000" lnSpcReduction="2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600"/>
              </a:spcBef>
              <a:spcAft>
                <a:spcPts val="600"/>
              </a:spcAft>
              <a:buClrTx/>
              <a:buNone/>
            </a:pPr>
            <a:r>
              <a:rPr lang="en-GB" b="1" dirty="0">
                <a:latin typeface="+mj-lt"/>
                <a:ea typeface="Calibri" panose="020F0502020204030204" pitchFamily="34" charset="0"/>
                <a:cs typeface="Times New Roman" panose="02020603050405020304" pitchFamily="18" charset="0"/>
              </a:rPr>
              <a:t>1.2.3.4 Use the prime factorisation of two or more positive integers to efficiently identify the highest common factor</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Find the highest common factor of two numbers when they have been written as the product of their prime factors.</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Find the highest common factor of two numbers when they have been written as the product of their prime factors and simplified using indices.</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Find the highest common factor of a set of numbers when they have been written as the product of their prime factors in simplified form.</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Find the highest common factor of a pair of numbers when their prime factors are shown in a Venn diagram.</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Explore the most efficient methods of finding the highest common factor.</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Use prime factorisation to solve problems involving the highest common factor.</a:t>
            </a:r>
          </a:p>
          <a:p>
            <a:pPr fontAlgn="auto">
              <a:lnSpc>
                <a:spcPct val="100000"/>
              </a:lnSpc>
              <a:spcBef>
                <a:spcPts val="600"/>
              </a:spcBef>
              <a:spcAft>
                <a:spcPts val="600"/>
              </a:spcAft>
              <a:buClrTx/>
            </a:pPr>
            <a:endParaRPr lang="en-GB" dirty="0">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9475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B5755-BBA6-4415-8363-1E04CF4A873D}"/>
              </a:ext>
            </a:extLst>
          </p:cNvPr>
          <p:cNvSpPr>
            <a:spLocks noGrp="1"/>
          </p:cNvSpPr>
          <p:nvPr>
            <p:ph type="title"/>
          </p:nvPr>
        </p:nvSpPr>
        <p:spPr/>
        <p:txBody>
          <a:bodyPr>
            <a:normAutofit/>
          </a:bodyPr>
          <a:lstStyle/>
          <a:p>
            <a:r>
              <a:rPr lang="en-GB" dirty="0"/>
              <a:t>Why is this key idea important? (1)</a:t>
            </a:r>
          </a:p>
        </p:txBody>
      </p:sp>
      <p:sp>
        <p:nvSpPr>
          <p:cNvPr id="7" name="Content Placeholder 2">
            <a:extLst>
              <a:ext uri="{FF2B5EF4-FFF2-40B4-BE49-F238E27FC236}">
                <a16:creationId xmlns:a16="http://schemas.microsoft.com/office/drawing/2014/main" id="{3D49DB42-F019-4D91-82CA-FCADB0D760B7}"/>
              </a:ext>
            </a:extLst>
          </p:cNvPr>
          <p:cNvSpPr txBox="1">
            <a:spLocks/>
          </p:cNvSpPr>
          <p:nvPr/>
        </p:nvSpPr>
        <p:spPr>
          <a:xfrm>
            <a:off x="609600" y="1196752"/>
            <a:ext cx="10972800" cy="5158580"/>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buClrTx/>
            </a:pPr>
            <a:r>
              <a:rPr lang="en-GB" dirty="0"/>
              <a:t>Students who have a deep understanding of the structure of numbers, who can partition numbers, recombine them and represent them in different ways, are more fluent and flexible when it comes to calculating. As students learn about the mathematical structures that underpin numbers and the number system, the need to generalise these structures will arise. </a:t>
            </a:r>
          </a:p>
          <a:p>
            <a:pPr fontAlgn="auto">
              <a:spcAft>
                <a:spcPts val="0"/>
              </a:spcAft>
              <a:buClrTx/>
            </a:pPr>
            <a:r>
              <a:rPr lang="en-GB" dirty="0"/>
              <a:t>Finding factors of a number will be familiar from Key Stage 2. Students should be able to find factor pairs for a given number and know that a number which has exactly two factors is prime. Students are expected to recall prime numbers up to 19 and be able to establish prime numbers up to 100. </a:t>
            </a:r>
          </a:p>
          <a:p>
            <a:pPr fontAlgn="auto">
              <a:spcAft>
                <a:spcPts val="0"/>
              </a:spcAft>
              <a:buClrTx/>
            </a:pPr>
            <a:r>
              <a:rPr lang="en-GB" dirty="0"/>
              <a:t>The focus in this set of key ideas is to be able to identify factors and prime numbers based on a deep understanding of number structure. Where rules for divisibility are used to help these processes, the focus should be on understanding why these rules work.</a:t>
            </a:r>
          </a:p>
        </p:txBody>
      </p:sp>
    </p:spTree>
    <p:extLst>
      <p:ext uri="{BB962C8B-B14F-4D97-AF65-F5344CB8AC3E}">
        <p14:creationId xmlns:p14="http://schemas.microsoft.com/office/powerpoint/2010/main" val="2783938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B5755-BBA6-4415-8363-1E04CF4A873D}"/>
              </a:ext>
            </a:extLst>
          </p:cNvPr>
          <p:cNvSpPr>
            <a:spLocks noGrp="1"/>
          </p:cNvSpPr>
          <p:nvPr>
            <p:ph type="title"/>
          </p:nvPr>
        </p:nvSpPr>
        <p:spPr/>
        <p:txBody>
          <a:bodyPr>
            <a:normAutofit/>
          </a:bodyPr>
          <a:lstStyle/>
          <a:p>
            <a:r>
              <a:rPr lang="en-GB" dirty="0"/>
              <a:t>Why is this key idea important? (2)</a:t>
            </a:r>
          </a:p>
        </p:txBody>
      </p:sp>
      <p:sp>
        <p:nvSpPr>
          <p:cNvPr id="7" name="Content Placeholder 2">
            <a:extLst>
              <a:ext uri="{FF2B5EF4-FFF2-40B4-BE49-F238E27FC236}">
                <a16:creationId xmlns:a16="http://schemas.microsoft.com/office/drawing/2014/main" id="{3D49DB42-F019-4D91-82CA-FCADB0D760B7}"/>
              </a:ext>
            </a:extLst>
          </p:cNvPr>
          <p:cNvSpPr txBox="1">
            <a:spLocks/>
          </p:cNvSpPr>
          <p:nvPr/>
        </p:nvSpPr>
        <p:spPr>
          <a:xfrm>
            <a:off x="609600" y="1196752"/>
            <a:ext cx="10972800" cy="5158580"/>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buClrTx/>
            </a:pPr>
            <a:r>
              <a:rPr lang="en-GB" dirty="0"/>
              <a:t>Students’ experience of highest common factors and multiples at Key Stage 2 is likely to be limited to their work on simplifying fractions and checking to see if they have found the greatest number that is a factor of both the numerator and denominator. Similarly, when expressing fractions in the same denomination in order to compare them, for example, students may have identified the least common multiple of the two denominators even if this formal term has not been used. </a:t>
            </a:r>
          </a:p>
          <a:p>
            <a:pPr fontAlgn="auto">
              <a:spcAft>
                <a:spcPts val="0"/>
              </a:spcAft>
              <a:buClrTx/>
            </a:pPr>
            <a:r>
              <a:rPr lang="en-GB" dirty="0"/>
              <a:t>In Key Stage 3, students will come across the unique prime factorisation property for the first time. Students will need to recognise that any positive integer greater than one is either a prime number itself or can be expressed as a product of prime numbers, and that there is only one way of writing a number in this way. It is this property that will help students to identify efficiently the highest common factor and lowest common multiple for two or more positive integers.</a:t>
            </a:r>
          </a:p>
        </p:txBody>
      </p:sp>
    </p:spTree>
    <p:extLst>
      <p:ext uri="{BB962C8B-B14F-4D97-AF65-F5344CB8AC3E}">
        <p14:creationId xmlns:p14="http://schemas.microsoft.com/office/powerpoint/2010/main" val="3889174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A176B-7C6C-4CED-AE26-B9480C744EEE}"/>
              </a:ext>
            </a:extLst>
          </p:cNvPr>
          <p:cNvSpPr>
            <a:spLocks noGrp="1"/>
          </p:cNvSpPr>
          <p:nvPr>
            <p:ph type="title"/>
          </p:nvPr>
        </p:nvSpPr>
        <p:spPr/>
        <p:txBody>
          <a:bodyPr>
            <a:normAutofit/>
          </a:bodyPr>
          <a:lstStyle/>
          <a:p>
            <a:r>
              <a:rPr lang="en-GB" dirty="0"/>
              <a:t>Prior learning</a:t>
            </a:r>
          </a:p>
        </p:txBody>
      </p:sp>
      <p:sp>
        <p:nvSpPr>
          <p:cNvPr id="4" name="Content Placeholder 2">
            <a:extLst>
              <a:ext uri="{FF2B5EF4-FFF2-40B4-BE49-F238E27FC236}">
                <a16:creationId xmlns:a16="http://schemas.microsoft.com/office/drawing/2014/main" id="{C27B25F0-54FD-4E02-991E-9E4879F3822D}"/>
              </a:ext>
            </a:extLst>
          </p:cNvPr>
          <p:cNvSpPr>
            <a:spLocks noGrp="1"/>
          </p:cNvSpPr>
          <p:nvPr>
            <p:ph idx="1"/>
          </p:nvPr>
        </p:nvSpPr>
        <p:spPr>
          <a:xfrm>
            <a:off x="6821307" y="1412776"/>
            <a:ext cx="4891318" cy="3847709"/>
          </a:xfrm>
        </p:spPr>
        <p:txBody>
          <a:bodyPr anchor="ctr">
            <a:normAutofit/>
          </a:bodyPr>
          <a:lstStyle/>
          <a:p>
            <a:pPr lvl="1"/>
            <a:r>
              <a:rPr lang="en-GB" sz="2400" dirty="0"/>
              <a:t>What prior knowledge might your students already have? </a:t>
            </a:r>
          </a:p>
          <a:p>
            <a:pPr lvl="1"/>
            <a:r>
              <a:rPr lang="en-GB" sz="2400" dirty="0"/>
              <a:t>What language might they use to describe this key idea? </a:t>
            </a:r>
          </a:p>
          <a:p>
            <a:pPr lvl="1"/>
            <a:r>
              <a:rPr lang="en-GB" sz="2400" dirty="0"/>
              <a:t>What questions might you want to ask to assess their prior learning?</a:t>
            </a:r>
          </a:p>
        </p:txBody>
      </p:sp>
      <p:graphicFrame>
        <p:nvGraphicFramePr>
          <p:cNvPr id="5" name="Table 4">
            <a:extLst>
              <a:ext uri="{FF2B5EF4-FFF2-40B4-BE49-F238E27FC236}">
                <a16:creationId xmlns:a16="http://schemas.microsoft.com/office/drawing/2014/main" id="{C6C0EF8D-7179-4908-A493-AFD0AC666208}"/>
              </a:ext>
            </a:extLst>
          </p:cNvPr>
          <p:cNvGraphicFramePr>
            <a:graphicFrameLocks noGrp="1"/>
          </p:cNvGraphicFramePr>
          <p:nvPr>
            <p:extLst>
              <p:ext uri="{D42A27DB-BD31-4B8C-83A1-F6EECF244321}">
                <p14:modId xmlns:p14="http://schemas.microsoft.com/office/powerpoint/2010/main" val="1759590723"/>
              </p:ext>
            </p:extLst>
          </p:nvPr>
        </p:nvGraphicFramePr>
        <p:xfrm>
          <a:off x="660693" y="1411380"/>
          <a:ext cx="6160612" cy="4527879"/>
        </p:xfrm>
        <a:graphic>
          <a:graphicData uri="http://schemas.openxmlformats.org/drawingml/2006/table">
            <a:tbl>
              <a:tblPr firstRow="1" bandRow="1">
                <a:tableStyleId>{E8B1032C-EA38-4F05-BA0D-38AFFFC7BED3}</a:tableStyleId>
              </a:tblPr>
              <a:tblGrid>
                <a:gridCol w="6160612">
                  <a:extLst>
                    <a:ext uri="{9D8B030D-6E8A-4147-A177-3AD203B41FA5}">
                      <a16:colId xmlns:a16="http://schemas.microsoft.com/office/drawing/2014/main" val="590117535"/>
                    </a:ext>
                  </a:extLst>
                </a:gridCol>
              </a:tblGrid>
              <a:tr h="204344">
                <a:tc>
                  <a:txBody>
                    <a:bodyPr/>
                    <a:lstStyle/>
                    <a:p>
                      <a:r>
                        <a:rPr lang="en-GB" dirty="0"/>
                        <a:t>Upper Key Stage 2 Learning Outcome</a:t>
                      </a:r>
                    </a:p>
                  </a:txBody>
                  <a:tcPr/>
                </a:tc>
                <a:extLst>
                  <a:ext uri="{0D108BD9-81ED-4DB2-BD59-A6C34878D82A}">
                    <a16:rowId xmlns:a16="http://schemas.microsoft.com/office/drawing/2014/main" val="1564221312"/>
                  </a:ext>
                </a:extLst>
              </a:tr>
              <a:tr h="777773">
                <a:tc>
                  <a:txBody>
                    <a:bodyPr/>
                    <a:lstStyle/>
                    <a:p>
                      <a:pPr marL="285750" indent="-285750">
                        <a:buFont typeface="Arial" panose="020B0604020202020204" pitchFamily="34" charset="0"/>
                        <a:buChar char="•"/>
                      </a:pPr>
                      <a:r>
                        <a:rPr lang="en-GB" dirty="0"/>
                        <a:t>Identify multiples and factors, including finding all factor pairs of a number, and common factors of two numbers</a:t>
                      </a:r>
                    </a:p>
                  </a:txBody>
                  <a:tcPr/>
                </a:tc>
                <a:extLst>
                  <a:ext uri="{0D108BD9-81ED-4DB2-BD59-A6C34878D82A}">
                    <a16:rowId xmlns:a16="http://schemas.microsoft.com/office/drawing/2014/main" val="1387505252"/>
                  </a:ext>
                </a:extLst>
              </a:tr>
              <a:tr h="777773">
                <a:tc>
                  <a:txBody>
                    <a:bodyPr/>
                    <a:lstStyle/>
                    <a:p>
                      <a:pPr marL="285750" indent="-285750">
                        <a:buFont typeface="Arial" panose="020B0604020202020204" pitchFamily="34" charset="0"/>
                        <a:buChar char="•"/>
                      </a:pPr>
                      <a:r>
                        <a:rPr lang="en-GB" dirty="0"/>
                        <a:t>Know and use the vocabulary of prime numbers, prime factors and composite numbers (non-prime, greater than one) </a:t>
                      </a:r>
                    </a:p>
                  </a:txBody>
                  <a:tcPr/>
                </a:tc>
                <a:extLst>
                  <a:ext uri="{0D108BD9-81ED-4DB2-BD59-A6C34878D82A}">
                    <a16:rowId xmlns:a16="http://schemas.microsoft.com/office/drawing/2014/main" val="502591801"/>
                  </a:ext>
                </a:extLst>
              </a:tr>
              <a:tr h="777773">
                <a:tc>
                  <a:txBody>
                    <a:bodyPr/>
                    <a:lstStyle/>
                    <a:p>
                      <a:pPr marL="285750" indent="-285750">
                        <a:buFont typeface="Arial" panose="020B0604020202020204" pitchFamily="34" charset="0"/>
                        <a:buChar char="•"/>
                      </a:pPr>
                      <a:r>
                        <a:rPr lang="en-GB" dirty="0"/>
                        <a:t>Establish whether a number up to 100 is prime and recall prime numbers up to 19</a:t>
                      </a:r>
                    </a:p>
                  </a:txBody>
                  <a:tcPr/>
                </a:tc>
                <a:extLst>
                  <a:ext uri="{0D108BD9-81ED-4DB2-BD59-A6C34878D82A}">
                    <a16:rowId xmlns:a16="http://schemas.microsoft.com/office/drawing/2014/main" val="2537917201"/>
                  </a:ext>
                </a:extLst>
              </a:tr>
              <a:tr h="777773">
                <a:tc>
                  <a:txBody>
                    <a:bodyPr/>
                    <a:lstStyle/>
                    <a:p>
                      <a:pPr marL="285750" indent="-285750">
                        <a:buFont typeface="Arial" panose="020B0604020202020204" pitchFamily="34" charset="0"/>
                        <a:buChar char="•"/>
                      </a:pPr>
                      <a:r>
                        <a:rPr lang="en-GB" dirty="0"/>
                        <a:t>Solve problems involving multiplication and division, including using their knowledge of factors and multiples, squares and cubes</a:t>
                      </a:r>
                    </a:p>
                  </a:txBody>
                  <a:tcPr/>
                </a:tc>
                <a:extLst>
                  <a:ext uri="{0D108BD9-81ED-4DB2-BD59-A6C34878D82A}">
                    <a16:rowId xmlns:a16="http://schemas.microsoft.com/office/drawing/2014/main" val="1007555929"/>
                  </a:ext>
                </a:extLst>
              </a:tr>
              <a:tr h="777773">
                <a:tc>
                  <a:txBody>
                    <a:bodyPr/>
                    <a:lstStyle/>
                    <a:p>
                      <a:pPr marL="285750" indent="-285750">
                        <a:buFont typeface="Arial" panose="020B0604020202020204" pitchFamily="34" charset="0"/>
                        <a:buChar char="•"/>
                      </a:pPr>
                      <a:r>
                        <a:rPr lang="en-GB" dirty="0"/>
                        <a:t>Identify common factors, common multiples and prime numbers</a:t>
                      </a:r>
                    </a:p>
                  </a:txBody>
                  <a:tcPr/>
                </a:tc>
                <a:extLst>
                  <a:ext uri="{0D108BD9-81ED-4DB2-BD59-A6C34878D82A}">
                    <a16:rowId xmlns:a16="http://schemas.microsoft.com/office/drawing/2014/main" val="2960134280"/>
                  </a:ext>
                </a:extLst>
              </a:tr>
            </a:tbl>
          </a:graphicData>
        </a:graphic>
      </p:graphicFrame>
    </p:spTree>
    <p:extLst>
      <p:ext uri="{BB962C8B-B14F-4D97-AF65-F5344CB8AC3E}">
        <p14:creationId xmlns:p14="http://schemas.microsoft.com/office/powerpoint/2010/main" val="21688960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2.2|1.6"/>
</p:tagLst>
</file>

<file path=ppt/tags/tag3.xml><?xml version="1.0" encoding="utf-8"?>
<p:tagLst xmlns:a="http://schemas.openxmlformats.org/drawingml/2006/main" xmlns:r="http://schemas.openxmlformats.org/officeDocument/2006/relationships" xmlns:p="http://schemas.openxmlformats.org/presentationml/2006/main">
  <p:tag name="TIMING" val="|2.2|1.6"/>
</p:tagLst>
</file>

<file path=ppt/tags/tag4.xml><?xml version="1.0" encoding="utf-8"?>
<p:tagLst xmlns:a="http://schemas.openxmlformats.org/drawingml/2006/main" xmlns:r="http://schemas.openxmlformats.org/officeDocument/2006/relationships" xmlns:p="http://schemas.openxmlformats.org/presentationml/2006/main">
  <p:tag name="TIMING" val="|2.2|1.6"/>
</p:tagLst>
</file>

<file path=ppt/tags/tag5.xml><?xml version="1.0" encoding="utf-8"?>
<p:tagLst xmlns:a="http://schemas.openxmlformats.org/drawingml/2006/main" xmlns:r="http://schemas.openxmlformats.org/officeDocument/2006/relationships" xmlns:p="http://schemas.openxmlformats.org/presentationml/2006/main">
  <p:tag name="TIMING" val="|2.2|1.6"/>
</p:tagLst>
</file>

<file path=ppt/tags/tag6.xml><?xml version="1.0" encoding="utf-8"?>
<p:tagLst xmlns:a="http://schemas.openxmlformats.org/drawingml/2006/main" xmlns:r="http://schemas.openxmlformats.org/officeDocument/2006/relationships" xmlns:p="http://schemas.openxmlformats.org/presentationml/2006/main">
  <p:tag name="TIMING" val="|2.2|1.6"/>
</p:tagLst>
</file>

<file path=ppt/tags/tag7.xml><?xml version="1.0" encoding="utf-8"?>
<p:tagLst xmlns:a="http://schemas.openxmlformats.org/drawingml/2006/main" xmlns:r="http://schemas.openxmlformats.org/officeDocument/2006/relationships" xmlns:p="http://schemas.openxmlformats.org/presentationml/2006/main">
  <p:tag name="TIMING" val="|2.2|1.6"/>
</p:tagLst>
</file>

<file path=ppt/tags/tag8.xml><?xml version="1.0" encoding="utf-8"?>
<p:tagLst xmlns:a="http://schemas.openxmlformats.org/drawingml/2006/main" xmlns:r="http://schemas.openxmlformats.org/officeDocument/2006/relationships" xmlns:p="http://schemas.openxmlformats.org/presentationml/2006/main">
  <p:tag name="TIMING" val="|2.2|1.6"/>
</p:tagLst>
</file>

<file path=ppt/tags/tag9.xml><?xml version="1.0" encoding="utf-8"?>
<p:tagLst xmlns:a="http://schemas.openxmlformats.org/drawingml/2006/main" xmlns:r="http://schemas.openxmlformats.org/officeDocument/2006/relationships" xmlns:p="http://schemas.openxmlformats.org/presentationml/2006/main">
  <p:tag name="TIMING" val="|2.2|1.6"/>
</p:tagLst>
</file>

<file path=ppt/theme/theme1.xml><?xml version="1.0" encoding="utf-8"?>
<a:theme xmlns:a="http://schemas.openxmlformats.org/drawingml/2006/main" name="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S3 PD Materials PPT template TO USE" id="{9E276CD5-BEAC-4CCE-AE34-74AB2CA1AEBD}" vid="{BC810C90-8B54-4148-B4B6-1999428F45C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33BD7AB7B8D684D85F4D49CC0D05EEF" ma:contentTypeVersion="12" ma:contentTypeDescription="Create a new document." ma:contentTypeScope="" ma:versionID="cd3af561843256d40e6154081e43db4a">
  <xsd:schema xmlns:xsd="http://www.w3.org/2001/XMLSchema" xmlns:xs="http://www.w3.org/2001/XMLSchema" xmlns:p="http://schemas.microsoft.com/office/2006/metadata/properties" xmlns:ns2="b17c8f57-d5a2-4476-ad19-6366d61ed755" xmlns:ns3="dc9bd944-225f-43f1-96dc-d5ee43d55d1c" targetNamespace="http://schemas.microsoft.com/office/2006/metadata/properties" ma:root="true" ma:fieldsID="d01adb29e71ed870df0688fded3de582" ns2:_="" ns3:_="">
    <xsd:import namespace="b17c8f57-d5a2-4476-ad19-6366d61ed755"/>
    <xsd:import namespace="dc9bd944-225f-43f1-96dc-d5ee43d55d1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7c8f57-d5a2-4476-ad19-6366d61ed7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5CA48D5-CF87-4E62-9CFA-B8134F07C6D3}">
  <ds:schemaRefs>
    <ds:schemaRef ds:uri="http://schemas.microsoft.com/office/2006/metadata/longProperties"/>
  </ds:schemaRefs>
</ds:datastoreItem>
</file>

<file path=customXml/itemProps2.xml><?xml version="1.0" encoding="utf-8"?>
<ds:datastoreItem xmlns:ds="http://schemas.openxmlformats.org/officeDocument/2006/customXml" ds:itemID="{7C929F17-7065-44D4-BAC9-30D6CA7CBC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7c8f57-d5a2-4476-ad19-6366d61ed755"/>
    <ds:schemaRef ds:uri="dc9bd944-225f-43f1-96dc-d5ee43d55d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1B18B3D-5C68-4030-BEF3-6F927E24DA37}">
  <ds:schemaRefs>
    <ds:schemaRef ds:uri="http://purl.org/dc/elements/1.1/"/>
    <ds:schemaRef ds:uri="dc9bd944-225f-43f1-96dc-d5ee43d55d1c"/>
    <ds:schemaRef ds:uri="http://www.w3.org/XML/1998/namespace"/>
    <ds:schemaRef ds:uri="b17c8f57-d5a2-4476-ad19-6366d61ed755"/>
    <ds:schemaRef ds:uri="http://schemas.microsoft.com/office/2006/documentManagement/types"/>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purl.org/dc/dcmitype/"/>
  </ds:schemaRefs>
</ds:datastoreItem>
</file>

<file path=customXml/itemProps4.xml><?xml version="1.0" encoding="utf-8"?>
<ds:datastoreItem xmlns:ds="http://schemas.openxmlformats.org/officeDocument/2006/customXml" ds:itemID="{4614D725-2C21-4C66-9CD4-8D38560013A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KS3 PD Materials PPT template TO USE</Template>
  <TotalTime>426</TotalTime>
  <Words>8601</Words>
  <Application>Microsoft Office PowerPoint</Application>
  <PresentationFormat>Widescreen</PresentationFormat>
  <Paragraphs>638</Paragraphs>
  <Slides>45</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Arial</vt:lpstr>
      <vt:lpstr>Calibri</vt:lpstr>
      <vt:lpstr>Cambria Math</vt:lpstr>
      <vt:lpstr>Comic Sans MS</vt:lpstr>
      <vt:lpstr>Myriad Pro</vt:lpstr>
      <vt:lpstr>Times New Roman</vt:lpstr>
      <vt:lpstr>Custom Design</vt:lpstr>
      <vt:lpstr>Using prime factorisation for HCF</vt:lpstr>
      <vt:lpstr>About this resource</vt:lpstr>
      <vt:lpstr>About this resource</vt:lpstr>
      <vt:lpstr>Where does this fit in?</vt:lpstr>
      <vt:lpstr>Where does this fit in?</vt:lpstr>
      <vt:lpstr>What do students need to understand?</vt:lpstr>
      <vt:lpstr>Why is this key idea important? (1)</vt:lpstr>
      <vt:lpstr>Why is this key idea important? (2)</vt:lpstr>
      <vt:lpstr>Prior learning</vt:lpstr>
      <vt:lpstr>Checking prior learning</vt:lpstr>
      <vt:lpstr>Checking prior learning</vt:lpstr>
      <vt:lpstr>Checking prior learning</vt:lpstr>
      <vt:lpstr>Common difficulties and misconceptions</vt:lpstr>
      <vt:lpstr>Common difficulties and misconceptions (1)</vt:lpstr>
      <vt:lpstr>Common difficulties and misconceptions (2)</vt:lpstr>
      <vt:lpstr>Common difficulties and misconceptions (3)</vt:lpstr>
      <vt:lpstr>Find the highest common factor of two numbers when they have been written as the product of their prime factors</vt:lpstr>
      <vt:lpstr>Find the highest common factor of two numbers when they have been written as the product of their prime factors</vt:lpstr>
      <vt:lpstr>Find the highest common factor of two numbers when they have been written as the product of their prime factors</vt:lpstr>
      <vt:lpstr>Find the highest common factor of two numbers when they have been written as the product of their prime factors</vt:lpstr>
      <vt:lpstr>Find the highest common factor of two numbers when they have been written as the product of their prime factors and simplified using indices</vt:lpstr>
      <vt:lpstr>Find the highest common factor of two numbers when they have been written as the product of their prime factors and simplified using indices</vt:lpstr>
      <vt:lpstr>Find the highest common factor of a set of numbers when they have been written as the product of their prime factors in simplified form</vt:lpstr>
      <vt:lpstr>Find the highest common factor of a set of numbers when they have been written as the product of their prime factors in simplified form</vt:lpstr>
      <vt:lpstr>Find the highest common factor of a pair of numbers when their prime factors are shown in a Venn diagram</vt:lpstr>
      <vt:lpstr>Find the highest common factor of a pair of numbers when their prime factors are shown in a Venn diagram</vt:lpstr>
      <vt:lpstr>Find the highest common factor of a pair of numbers when their prime factors are shown in a Venn diagram</vt:lpstr>
      <vt:lpstr>Explore the most efficient methods of finding the highest common factor</vt:lpstr>
      <vt:lpstr>Explore the most efficient methods of finding the highest common factor</vt:lpstr>
      <vt:lpstr>Explore the most efficient methods of finding the highest common factor</vt:lpstr>
      <vt:lpstr>Explore the most efficient methods of finding the highest common factor</vt:lpstr>
      <vt:lpstr>Explore the most efficient methods of finding the highest common factor</vt:lpstr>
      <vt:lpstr>Explore the most efficient methods of finding the highest common factor</vt:lpstr>
      <vt:lpstr>Use prime factorisation to solve problems involving the highest common factor</vt:lpstr>
      <vt:lpstr>Use prime factorisation to solve problems involving the highest common factor</vt:lpstr>
      <vt:lpstr>Reflection questions</vt:lpstr>
      <vt:lpstr>PowerPoint Presentation</vt:lpstr>
      <vt:lpstr>Appendices</vt:lpstr>
      <vt:lpstr>Key vocabulary (1) </vt:lpstr>
      <vt:lpstr>Key vocabulary (2) </vt:lpstr>
      <vt:lpstr>Key vocabulary (3) </vt:lpstr>
      <vt:lpstr>Representations and structure</vt:lpstr>
      <vt:lpstr>Previous learning</vt:lpstr>
      <vt:lpstr>Future learning</vt:lpstr>
      <vt:lpstr>Library of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prime factorisation for HCF</dc:title>
  <dc:creator>Rebecca Donaldson</dc:creator>
  <cp:lastModifiedBy>Steve McCormack</cp:lastModifiedBy>
  <cp:revision>4</cp:revision>
  <dcterms:created xsi:type="dcterms:W3CDTF">2021-05-04T08:35:19Z</dcterms:created>
  <dcterms:modified xsi:type="dcterms:W3CDTF">2021-09-20T15:49:05Z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Natasha Chippendale</vt:lpwstr>
  </property>
  <property fmtid="{D5CDD505-2E9C-101B-9397-08002B2CF9AE}" pid="3" name="display_urn:schemas-microsoft-com:office:office#Author">
    <vt:lpwstr>Natasha Chippendale</vt:lpwstr>
  </property>
  <property fmtid="{D5CDD505-2E9C-101B-9397-08002B2CF9AE}" pid="4" name="Order">
    <vt:lpwstr>148500.000000000</vt:lpwstr>
  </property>
  <property fmtid="{D5CDD505-2E9C-101B-9397-08002B2CF9AE}" pid="5" name="ContentTypeId">
    <vt:lpwstr>0x010100D33BD7AB7B8D684D85F4D49CC0D05EEF</vt:lpwstr>
  </property>
</Properties>
</file>