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8.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6"/>
  </p:notesMasterIdLst>
  <p:sldIdLst>
    <p:sldId id="263" r:id="rId6"/>
    <p:sldId id="631" r:id="rId7"/>
    <p:sldId id="588" r:id="rId8"/>
    <p:sldId id="294" r:id="rId9"/>
    <p:sldId id="307" r:id="rId10"/>
    <p:sldId id="269" r:id="rId11"/>
    <p:sldId id="632" r:id="rId12"/>
    <p:sldId id="660" r:id="rId13"/>
    <p:sldId id="279" r:id="rId14"/>
    <p:sldId id="280" r:id="rId15"/>
    <p:sldId id="678" r:id="rId16"/>
    <p:sldId id="281" r:id="rId17"/>
    <p:sldId id="282" r:id="rId18"/>
    <p:sldId id="663" r:id="rId19"/>
    <p:sldId id="580" r:id="rId20"/>
    <p:sldId id="579" r:id="rId21"/>
    <p:sldId id="664" r:id="rId22"/>
    <p:sldId id="665" r:id="rId23"/>
    <p:sldId id="666" r:id="rId24"/>
    <p:sldId id="667" r:id="rId25"/>
    <p:sldId id="668" r:id="rId26"/>
    <p:sldId id="669" r:id="rId27"/>
    <p:sldId id="670" r:id="rId28"/>
    <p:sldId id="671" r:id="rId29"/>
    <p:sldId id="672" r:id="rId30"/>
    <p:sldId id="673" r:id="rId31"/>
    <p:sldId id="674" r:id="rId32"/>
    <p:sldId id="675" r:id="rId33"/>
    <p:sldId id="676" r:id="rId34"/>
    <p:sldId id="677" r:id="rId35"/>
    <p:sldId id="286" r:id="rId36"/>
    <p:sldId id="265" r:id="rId37"/>
    <p:sldId id="287" r:id="rId38"/>
    <p:sldId id="661" r:id="rId39"/>
    <p:sldId id="657" r:id="rId40"/>
    <p:sldId id="658" r:id="rId41"/>
    <p:sldId id="662" r:id="rId42"/>
    <p:sldId id="618" r:id="rId43"/>
    <p:sldId id="619" r:id="rId44"/>
    <p:sldId id="291" r:id="rId45"/>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Donaldson" initials="RD" lastIdx="1" clrIdx="0">
    <p:extLst>
      <p:ext uri="{19B8F6BF-5375-455C-9EA6-DF929625EA0E}">
        <p15:presenceInfo xmlns:p15="http://schemas.microsoft.com/office/powerpoint/2012/main" userId="S::rebecca.donaldson@tribalgroup.com::de1bd23b-13b3-40c7-98d3-b019b9d9da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00628C"/>
    <a:srgbClr val="DAE6E6"/>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69" autoAdjust="0"/>
    <p:restoredTop sz="64100" autoAdjust="0"/>
  </p:normalViewPr>
  <p:slideViewPr>
    <p:cSldViewPr>
      <p:cViewPr varScale="1">
        <p:scale>
          <a:sx n="57" d="100"/>
          <a:sy n="57" d="100"/>
        </p:scale>
        <p:origin x="900" y="10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3FFB4120-C158-4B2F-AF26-53AACD20787C}"/>
    <pc:docChg chg="modSld">
      <pc:chgData name="Steve McCormack" userId="a36034f6-e157-44c0-92e0-583c4185333c" providerId="ADAL" clId="{3FFB4120-C158-4B2F-AF26-53AACD20787C}" dt="2021-10-07T15:00:48.197" v="57" actId="6549"/>
      <pc:docMkLst>
        <pc:docMk/>
      </pc:docMkLst>
      <pc:sldChg chg="modSp mod">
        <pc:chgData name="Steve McCormack" userId="a36034f6-e157-44c0-92e0-583c4185333c" providerId="ADAL" clId="{3FFB4120-C158-4B2F-AF26-53AACD20787C}" dt="2021-10-07T14:56:18.075" v="27" actId="6549"/>
        <pc:sldMkLst>
          <pc:docMk/>
          <pc:sldMk cId="387169446" sldId="281"/>
        </pc:sldMkLst>
        <pc:spChg chg="mod">
          <ac:chgData name="Steve McCormack" userId="a36034f6-e157-44c0-92e0-583c4185333c" providerId="ADAL" clId="{3FFB4120-C158-4B2F-AF26-53AACD20787C}" dt="2021-10-07T14:56:18.075" v="27" actId="6549"/>
          <ac:spMkLst>
            <pc:docMk/>
            <pc:sldMk cId="387169446" sldId="281"/>
            <ac:spMk id="3" creationId="{EC771724-309D-4EC6-8089-365C4C85F6A6}"/>
          </ac:spMkLst>
        </pc:spChg>
      </pc:sldChg>
      <pc:sldChg chg="modSp mod">
        <pc:chgData name="Steve McCormack" userId="a36034f6-e157-44c0-92e0-583c4185333c" providerId="ADAL" clId="{3FFB4120-C158-4B2F-AF26-53AACD20787C}" dt="2021-10-07T15:00:48.197" v="57" actId="6549"/>
        <pc:sldMkLst>
          <pc:docMk/>
          <pc:sldMk cId="309275939" sldId="291"/>
        </pc:sldMkLst>
        <pc:spChg chg="mod">
          <ac:chgData name="Steve McCormack" userId="a36034f6-e157-44c0-92e0-583c4185333c" providerId="ADAL" clId="{3FFB4120-C158-4B2F-AF26-53AACD20787C}" dt="2021-10-07T15:00:48.197" v="57" actId="6549"/>
          <ac:spMkLst>
            <pc:docMk/>
            <pc:sldMk cId="309275939" sldId="291"/>
            <ac:spMk id="2" creationId="{2FC8153A-3089-4481-8DDB-FCA2DBF5BD26}"/>
          </ac:spMkLst>
        </pc:spChg>
      </pc:sldChg>
      <pc:sldChg chg="modSp mod">
        <pc:chgData name="Steve McCormack" userId="a36034f6-e157-44c0-92e0-583c4185333c" providerId="ADAL" clId="{3FFB4120-C158-4B2F-AF26-53AACD20787C}" dt="2021-10-07T14:57:12.998" v="31" actId="20577"/>
        <pc:sldMkLst>
          <pc:docMk/>
          <pc:sldMk cId="1972075379" sldId="579"/>
        </pc:sldMkLst>
        <pc:spChg chg="mod">
          <ac:chgData name="Steve McCormack" userId="a36034f6-e157-44c0-92e0-583c4185333c" providerId="ADAL" clId="{3FFB4120-C158-4B2F-AF26-53AACD20787C}" dt="2021-10-07T14:57:12.998" v="31" actId="20577"/>
          <ac:spMkLst>
            <pc:docMk/>
            <pc:sldMk cId="1972075379" sldId="579"/>
            <ac:spMk id="10" creationId="{872EF2DE-A5CD-4FF1-8D6E-EF8710199E88}"/>
          </ac:spMkLst>
        </pc:spChg>
      </pc:sldChg>
      <pc:sldChg chg="modSp mod">
        <pc:chgData name="Steve McCormack" userId="a36034f6-e157-44c0-92e0-583c4185333c" providerId="ADAL" clId="{3FFB4120-C158-4B2F-AF26-53AACD20787C}" dt="2021-10-07T14:56:58.704" v="28" actId="20577"/>
        <pc:sldMkLst>
          <pc:docMk/>
          <pc:sldMk cId="717258061" sldId="580"/>
        </pc:sldMkLst>
        <pc:spChg chg="mod">
          <ac:chgData name="Steve McCormack" userId="a36034f6-e157-44c0-92e0-583c4185333c" providerId="ADAL" clId="{3FFB4120-C158-4B2F-AF26-53AACD20787C}" dt="2021-10-07T14:56:58.704" v="28" actId="20577"/>
          <ac:spMkLst>
            <pc:docMk/>
            <pc:sldMk cId="717258061" sldId="580"/>
            <ac:spMk id="2" creationId="{23A84928-1FCA-4634-9C2E-8162352F2955}"/>
          </ac:spMkLst>
        </pc:spChg>
      </pc:sldChg>
      <pc:sldChg chg="modSp mod">
        <pc:chgData name="Steve McCormack" userId="a36034f6-e157-44c0-92e0-583c4185333c" providerId="ADAL" clId="{3FFB4120-C158-4B2F-AF26-53AACD20787C}" dt="2021-10-07T15:00:34.825" v="53" actId="6549"/>
        <pc:sldMkLst>
          <pc:docMk/>
          <pc:sldMk cId="2255591180" sldId="618"/>
        </pc:sldMkLst>
        <pc:spChg chg="mod">
          <ac:chgData name="Steve McCormack" userId="a36034f6-e157-44c0-92e0-583c4185333c" providerId="ADAL" clId="{3FFB4120-C158-4B2F-AF26-53AACD20787C}" dt="2021-10-07T15:00:34.825" v="53" actId="6549"/>
          <ac:spMkLst>
            <pc:docMk/>
            <pc:sldMk cId="2255591180" sldId="618"/>
            <ac:spMk id="2" creationId="{468AD34D-48AC-4C34-99A5-DF560A5DFC10}"/>
          </ac:spMkLst>
        </pc:spChg>
      </pc:sldChg>
      <pc:sldChg chg="modSp mod">
        <pc:chgData name="Steve McCormack" userId="a36034f6-e157-44c0-92e0-583c4185333c" providerId="ADAL" clId="{3FFB4120-C158-4B2F-AF26-53AACD20787C}" dt="2021-10-07T15:00:41.254" v="55" actId="6549"/>
        <pc:sldMkLst>
          <pc:docMk/>
          <pc:sldMk cId="2017104675" sldId="619"/>
        </pc:sldMkLst>
        <pc:spChg chg="mod">
          <ac:chgData name="Steve McCormack" userId="a36034f6-e157-44c0-92e0-583c4185333c" providerId="ADAL" clId="{3FFB4120-C158-4B2F-AF26-53AACD20787C}" dt="2021-10-07T15:00:41.254" v="55" actId="6549"/>
          <ac:spMkLst>
            <pc:docMk/>
            <pc:sldMk cId="2017104675" sldId="619"/>
            <ac:spMk id="2" creationId="{468AD34D-48AC-4C34-99A5-DF560A5DFC10}"/>
          </ac:spMkLst>
        </pc:spChg>
      </pc:sldChg>
      <pc:sldChg chg="modSp mod">
        <pc:chgData name="Steve McCormack" userId="a36034f6-e157-44c0-92e0-583c4185333c" providerId="ADAL" clId="{3FFB4120-C158-4B2F-AF26-53AACD20787C}" dt="2021-10-07T15:00:09.772" v="49" actId="6549"/>
        <pc:sldMkLst>
          <pc:docMk/>
          <pc:sldMk cId="367641280" sldId="657"/>
        </pc:sldMkLst>
        <pc:spChg chg="mod">
          <ac:chgData name="Steve McCormack" userId="a36034f6-e157-44c0-92e0-583c4185333c" providerId="ADAL" clId="{3FFB4120-C158-4B2F-AF26-53AACD20787C}" dt="2021-10-07T15:00:09.772" v="49" actId="6549"/>
          <ac:spMkLst>
            <pc:docMk/>
            <pc:sldMk cId="367641280" sldId="657"/>
            <ac:spMk id="2" creationId="{3D3B0D61-9420-4B06-8555-667429430C87}"/>
          </ac:spMkLst>
        </pc:spChg>
      </pc:sldChg>
      <pc:sldChg chg="modSp mod">
        <pc:chgData name="Steve McCormack" userId="a36034f6-e157-44c0-92e0-583c4185333c" providerId="ADAL" clId="{3FFB4120-C158-4B2F-AF26-53AACD20787C}" dt="2021-10-07T15:00:16.076" v="51" actId="6549"/>
        <pc:sldMkLst>
          <pc:docMk/>
          <pc:sldMk cId="997144396" sldId="658"/>
        </pc:sldMkLst>
        <pc:spChg chg="mod">
          <ac:chgData name="Steve McCormack" userId="a36034f6-e157-44c0-92e0-583c4185333c" providerId="ADAL" clId="{3FFB4120-C158-4B2F-AF26-53AACD20787C}" dt="2021-10-07T15:00:16.076" v="51" actId="6549"/>
          <ac:spMkLst>
            <pc:docMk/>
            <pc:sldMk cId="997144396" sldId="658"/>
            <ac:spMk id="2" creationId="{3D3B0D61-9420-4B06-8555-667429430C87}"/>
          </ac:spMkLst>
        </pc:spChg>
      </pc:sldChg>
      <pc:sldChg chg="modSp mod">
        <pc:chgData name="Steve McCormack" userId="a36034f6-e157-44c0-92e0-583c4185333c" providerId="ADAL" clId="{3FFB4120-C158-4B2F-AF26-53AACD20787C}" dt="2021-10-07T15:00:04.921" v="47" actId="6549"/>
        <pc:sldMkLst>
          <pc:docMk/>
          <pc:sldMk cId="3205708290" sldId="661"/>
        </pc:sldMkLst>
        <pc:spChg chg="mod">
          <ac:chgData name="Steve McCormack" userId="a36034f6-e157-44c0-92e0-583c4185333c" providerId="ADAL" clId="{3FFB4120-C158-4B2F-AF26-53AACD20787C}" dt="2021-10-07T15:00:04.921" v="47" actId="6549"/>
          <ac:spMkLst>
            <pc:docMk/>
            <pc:sldMk cId="3205708290" sldId="661"/>
            <ac:spMk id="2" creationId="{3D3B0D61-9420-4B06-8555-667429430C87}"/>
          </ac:spMkLst>
        </pc:spChg>
      </pc:sldChg>
      <pc:sldChg chg="modSp mod">
        <pc:chgData name="Steve McCormack" userId="a36034f6-e157-44c0-92e0-583c4185333c" providerId="ADAL" clId="{3FFB4120-C158-4B2F-AF26-53AACD20787C}" dt="2021-10-07T14:57:19.637" v="32" actId="20577"/>
        <pc:sldMkLst>
          <pc:docMk/>
          <pc:sldMk cId="1941003860" sldId="665"/>
        </pc:sldMkLst>
        <pc:spChg chg="mod">
          <ac:chgData name="Steve McCormack" userId="a36034f6-e157-44c0-92e0-583c4185333c" providerId="ADAL" clId="{3FFB4120-C158-4B2F-AF26-53AACD20787C}" dt="2021-10-07T14:57:19.637" v="32" actId="20577"/>
          <ac:spMkLst>
            <pc:docMk/>
            <pc:sldMk cId="1941003860" sldId="665"/>
            <ac:spMk id="9" creationId="{9FD9EF6F-2D7A-447F-9E0F-8ACD78F27738}"/>
          </ac:spMkLst>
        </pc:spChg>
      </pc:sldChg>
      <pc:sldChg chg="modSp mod">
        <pc:chgData name="Steve McCormack" userId="a36034f6-e157-44c0-92e0-583c4185333c" providerId="ADAL" clId="{3FFB4120-C158-4B2F-AF26-53AACD20787C}" dt="2021-10-07T14:57:27.095" v="33" actId="6549"/>
        <pc:sldMkLst>
          <pc:docMk/>
          <pc:sldMk cId="2806932075" sldId="666"/>
        </pc:sldMkLst>
        <pc:spChg chg="mod">
          <ac:chgData name="Steve McCormack" userId="a36034f6-e157-44c0-92e0-583c4185333c" providerId="ADAL" clId="{3FFB4120-C158-4B2F-AF26-53AACD20787C}" dt="2021-10-07T14:57:27.095" v="33" actId="6549"/>
          <ac:spMkLst>
            <pc:docMk/>
            <pc:sldMk cId="2806932075" sldId="666"/>
            <ac:spMk id="2" creationId="{23A84928-1FCA-4634-9C2E-8162352F2955}"/>
          </ac:spMkLst>
        </pc:spChg>
      </pc:sldChg>
      <pc:sldChg chg="modSp mod">
        <pc:chgData name="Steve McCormack" userId="a36034f6-e157-44c0-92e0-583c4185333c" providerId="ADAL" clId="{3FFB4120-C158-4B2F-AF26-53AACD20787C}" dt="2021-10-07T14:57:33.628" v="34" actId="20577"/>
        <pc:sldMkLst>
          <pc:docMk/>
          <pc:sldMk cId="1276457089" sldId="667"/>
        </pc:sldMkLst>
        <pc:spChg chg="mod">
          <ac:chgData name="Steve McCormack" userId="a36034f6-e157-44c0-92e0-583c4185333c" providerId="ADAL" clId="{3FFB4120-C158-4B2F-AF26-53AACD20787C}" dt="2021-10-07T14:57:33.628" v="34" actId="20577"/>
          <ac:spMkLst>
            <pc:docMk/>
            <pc:sldMk cId="1276457089" sldId="667"/>
            <ac:spMk id="11" creationId="{A401E633-189C-41FE-94B5-65109CC83EEE}"/>
          </ac:spMkLst>
        </pc:spChg>
      </pc:sldChg>
      <pc:sldChg chg="modSp mod">
        <pc:chgData name="Steve McCormack" userId="a36034f6-e157-44c0-92e0-583c4185333c" providerId="ADAL" clId="{3FFB4120-C158-4B2F-AF26-53AACD20787C}" dt="2021-10-07T14:57:40.261" v="35" actId="20577"/>
        <pc:sldMkLst>
          <pc:docMk/>
          <pc:sldMk cId="3943726503" sldId="668"/>
        </pc:sldMkLst>
        <pc:spChg chg="mod">
          <ac:chgData name="Steve McCormack" userId="a36034f6-e157-44c0-92e0-583c4185333c" providerId="ADAL" clId="{3FFB4120-C158-4B2F-AF26-53AACD20787C}" dt="2021-10-07T14:57:40.261" v="35" actId="20577"/>
          <ac:spMkLst>
            <pc:docMk/>
            <pc:sldMk cId="3943726503" sldId="668"/>
            <ac:spMk id="9" creationId="{7417A71A-9AB6-461D-BBEE-FF822842657D}"/>
          </ac:spMkLst>
        </pc:spChg>
      </pc:sldChg>
      <pc:sldChg chg="modSp mod">
        <pc:chgData name="Steve McCormack" userId="a36034f6-e157-44c0-92e0-583c4185333c" providerId="ADAL" clId="{3FFB4120-C158-4B2F-AF26-53AACD20787C}" dt="2021-10-07T14:57:51.815" v="36" actId="20577"/>
        <pc:sldMkLst>
          <pc:docMk/>
          <pc:sldMk cId="3572733032" sldId="669"/>
        </pc:sldMkLst>
        <pc:spChg chg="mod">
          <ac:chgData name="Steve McCormack" userId="a36034f6-e157-44c0-92e0-583c4185333c" providerId="ADAL" clId="{3FFB4120-C158-4B2F-AF26-53AACD20787C}" dt="2021-10-07T14:57:51.815" v="36" actId="20577"/>
          <ac:spMkLst>
            <pc:docMk/>
            <pc:sldMk cId="3572733032" sldId="669"/>
            <ac:spMk id="13" creationId="{00ABC400-A8ED-4233-BAB8-96F34BA9BECA}"/>
          </ac:spMkLst>
        </pc:spChg>
      </pc:sldChg>
      <pc:sldChg chg="modSp mod">
        <pc:chgData name="Steve McCormack" userId="a36034f6-e157-44c0-92e0-583c4185333c" providerId="ADAL" clId="{3FFB4120-C158-4B2F-AF26-53AACD20787C}" dt="2021-10-07T14:57:58.539" v="37" actId="6549"/>
        <pc:sldMkLst>
          <pc:docMk/>
          <pc:sldMk cId="3481229686" sldId="670"/>
        </pc:sldMkLst>
        <pc:spChg chg="mod">
          <ac:chgData name="Steve McCormack" userId="a36034f6-e157-44c0-92e0-583c4185333c" providerId="ADAL" clId="{3FFB4120-C158-4B2F-AF26-53AACD20787C}" dt="2021-10-07T14:57:58.539" v="37" actId="6549"/>
          <ac:spMkLst>
            <pc:docMk/>
            <pc:sldMk cId="3481229686" sldId="670"/>
            <ac:spMk id="7" creationId="{837D7AC7-A18E-40E4-B503-A40C6D566443}"/>
          </ac:spMkLst>
        </pc:spChg>
      </pc:sldChg>
      <pc:sldChg chg="modSp mod">
        <pc:chgData name="Steve McCormack" userId="a36034f6-e157-44c0-92e0-583c4185333c" providerId="ADAL" clId="{3FFB4120-C158-4B2F-AF26-53AACD20787C}" dt="2021-10-07T14:58:05.692" v="38" actId="20577"/>
        <pc:sldMkLst>
          <pc:docMk/>
          <pc:sldMk cId="98013793" sldId="671"/>
        </pc:sldMkLst>
        <pc:spChg chg="mod">
          <ac:chgData name="Steve McCormack" userId="a36034f6-e157-44c0-92e0-583c4185333c" providerId="ADAL" clId="{3FFB4120-C158-4B2F-AF26-53AACD20787C}" dt="2021-10-07T14:58:05.692" v="38" actId="20577"/>
          <ac:spMkLst>
            <pc:docMk/>
            <pc:sldMk cId="98013793" sldId="671"/>
            <ac:spMk id="6" creationId="{41D531D2-2372-442E-8089-BAD9CBAC314F}"/>
          </ac:spMkLst>
        </pc:spChg>
      </pc:sldChg>
      <pc:sldChg chg="modSp mod">
        <pc:chgData name="Steve McCormack" userId="a36034f6-e157-44c0-92e0-583c4185333c" providerId="ADAL" clId="{3FFB4120-C158-4B2F-AF26-53AACD20787C}" dt="2021-10-07T14:58:18.182" v="39" actId="6549"/>
        <pc:sldMkLst>
          <pc:docMk/>
          <pc:sldMk cId="1216520427" sldId="672"/>
        </pc:sldMkLst>
        <pc:spChg chg="mod">
          <ac:chgData name="Steve McCormack" userId="a36034f6-e157-44c0-92e0-583c4185333c" providerId="ADAL" clId="{3FFB4120-C158-4B2F-AF26-53AACD20787C}" dt="2021-10-07T14:58:18.182" v="39" actId="6549"/>
          <ac:spMkLst>
            <pc:docMk/>
            <pc:sldMk cId="1216520427" sldId="672"/>
            <ac:spMk id="2" creationId="{23A84928-1FCA-4634-9C2E-8162352F2955}"/>
          </ac:spMkLst>
        </pc:spChg>
      </pc:sldChg>
      <pc:sldChg chg="modSp mod">
        <pc:chgData name="Steve McCormack" userId="a36034f6-e157-44c0-92e0-583c4185333c" providerId="ADAL" clId="{3FFB4120-C158-4B2F-AF26-53AACD20787C}" dt="2021-10-07T14:59:19.560" v="41" actId="6549"/>
        <pc:sldMkLst>
          <pc:docMk/>
          <pc:sldMk cId="2026280506" sldId="673"/>
        </pc:sldMkLst>
        <pc:spChg chg="mod">
          <ac:chgData name="Steve McCormack" userId="a36034f6-e157-44c0-92e0-583c4185333c" providerId="ADAL" clId="{3FFB4120-C158-4B2F-AF26-53AACD20787C}" dt="2021-10-07T14:58:25.625" v="40" actId="6549"/>
          <ac:spMkLst>
            <pc:docMk/>
            <pc:sldMk cId="2026280506" sldId="673"/>
            <ac:spMk id="6" creationId="{41D531D2-2372-442E-8089-BAD9CBAC314F}"/>
          </ac:spMkLst>
        </pc:spChg>
        <pc:spChg chg="mod">
          <ac:chgData name="Steve McCormack" userId="a36034f6-e157-44c0-92e0-583c4185333c" providerId="ADAL" clId="{3FFB4120-C158-4B2F-AF26-53AACD20787C}" dt="2021-10-07T14:59:19.560" v="41" actId="6549"/>
          <ac:spMkLst>
            <pc:docMk/>
            <pc:sldMk cId="2026280506" sldId="673"/>
            <ac:spMk id="49" creationId="{1A270631-AD7A-48A2-A26A-AC3207C67C78}"/>
          </ac:spMkLst>
        </pc:spChg>
      </pc:sldChg>
      <pc:sldChg chg="modSp mod">
        <pc:chgData name="Steve McCormack" userId="a36034f6-e157-44c0-92e0-583c4185333c" providerId="ADAL" clId="{3FFB4120-C158-4B2F-AF26-53AACD20787C}" dt="2021-10-07T14:59:29.433" v="42" actId="6549"/>
        <pc:sldMkLst>
          <pc:docMk/>
          <pc:sldMk cId="3754742615" sldId="674"/>
        </pc:sldMkLst>
        <pc:spChg chg="mod">
          <ac:chgData name="Steve McCormack" userId="a36034f6-e157-44c0-92e0-583c4185333c" providerId="ADAL" clId="{3FFB4120-C158-4B2F-AF26-53AACD20787C}" dt="2021-10-07T14:59:29.433" v="42" actId="6549"/>
          <ac:spMkLst>
            <pc:docMk/>
            <pc:sldMk cId="3754742615" sldId="674"/>
            <ac:spMk id="2" creationId="{23A84928-1FCA-4634-9C2E-8162352F2955}"/>
          </ac:spMkLst>
        </pc:spChg>
      </pc:sldChg>
      <pc:sldChg chg="modSp mod">
        <pc:chgData name="Steve McCormack" userId="a36034f6-e157-44c0-92e0-583c4185333c" providerId="ADAL" clId="{3FFB4120-C158-4B2F-AF26-53AACD20787C}" dt="2021-10-07T14:59:37.016" v="43" actId="6549"/>
        <pc:sldMkLst>
          <pc:docMk/>
          <pc:sldMk cId="2326769859" sldId="675"/>
        </pc:sldMkLst>
        <pc:spChg chg="mod">
          <ac:chgData name="Steve McCormack" userId="a36034f6-e157-44c0-92e0-583c4185333c" providerId="ADAL" clId="{3FFB4120-C158-4B2F-AF26-53AACD20787C}" dt="2021-10-07T14:59:37.016" v="43" actId="6549"/>
          <ac:spMkLst>
            <pc:docMk/>
            <pc:sldMk cId="2326769859" sldId="675"/>
            <ac:spMk id="6" creationId="{41D531D2-2372-442E-8089-BAD9CBAC314F}"/>
          </ac:spMkLst>
        </pc:spChg>
      </pc:sldChg>
      <pc:sldChg chg="modSp mod">
        <pc:chgData name="Steve McCormack" userId="a36034f6-e157-44c0-92e0-583c4185333c" providerId="ADAL" clId="{3FFB4120-C158-4B2F-AF26-53AACD20787C}" dt="2021-10-07T14:59:39.766" v="44" actId="6549"/>
        <pc:sldMkLst>
          <pc:docMk/>
          <pc:sldMk cId="849153988" sldId="676"/>
        </pc:sldMkLst>
        <pc:spChg chg="mod">
          <ac:chgData name="Steve McCormack" userId="a36034f6-e157-44c0-92e0-583c4185333c" providerId="ADAL" clId="{3FFB4120-C158-4B2F-AF26-53AACD20787C}" dt="2021-10-07T14:59:39.766" v="44" actId="6549"/>
          <ac:spMkLst>
            <pc:docMk/>
            <pc:sldMk cId="849153988" sldId="676"/>
            <ac:spMk id="2" creationId="{23A84928-1FCA-4634-9C2E-8162352F2955}"/>
          </ac:spMkLst>
        </pc:spChg>
      </pc:sldChg>
      <pc:sldChg chg="modSp mod">
        <pc:chgData name="Steve McCormack" userId="a36034f6-e157-44c0-92e0-583c4185333c" providerId="ADAL" clId="{3FFB4120-C158-4B2F-AF26-53AACD20787C}" dt="2021-10-07T14:59:48.565" v="45" actId="6549"/>
        <pc:sldMkLst>
          <pc:docMk/>
          <pc:sldMk cId="363137602" sldId="677"/>
        </pc:sldMkLst>
        <pc:spChg chg="mod">
          <ac:chgData name="Steve McCormack" userId="a36034f6-e157-44c0-92e0-583c4185333c" providerId="ADAL" clId="{3FFB4120-C158-4B2F-AF26-53AACD20787C}" dt="2021-10-07T14:59:48.565" v="45" actId="6549"/>
          <ac:spMkLst>
            <pc:docMk/>
            <pc:sldMk cId="363137602" sldId="677"/>
            <ac:spMk id="6" creationId="{41D531D2-2372-442E-8089-BAD9CBAC31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07/10/2021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18 of the 4.2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2540627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same and what is different (e.g. …between a and b? …between a, b and c? …between c and d?)</a:t>
            </a:r>
          </a:p>
          <a:p>
            <a:pPr>
              <a:spcBef>
                <a:spcPts val="400"/>
              </a:spcBef>
              <a:spcAft>
                <a:spcPts val="400"/>
              </a:spcAft>
            </a:pPr>
            <a:r>
              <a:rPr lang="en-GB" sz="1200" dirty="0">
                <a:solidFill>
                  <a:srgbClr val="008080"/>
                </a:solidFill>
                <a:latin typeface="Myriad Pro"/>
              </a:rPr>
              <a:t>Is the y intercept 4 for both a and b? Why not?</a:t>
            </a:r>
          </a:p>
          <a:p>
            <a:pPr>
              <a:spcBef>
                <a:spcPts val="400"/>
              </a:spcBef>
              <a:spcAft>
                <a:spcPts val="400"/>
              </a:spcAft>
            </a:pPr>
            <a:r>
              <a:rPr lang="en-GB" sz="1200" dirty="0">
                <a:solidFill>
                  <a:srgbClr val="008080"/>
                </a:solidFill>
                <a:latin typeface="Myriad Pro"/>
              </a:rPr>
              <a:t>Does the order in which the equation is written matter? Why or why not?</a:t>
            </a:r>
          </a:p>
          <a:p>
            <a:pPr>
              <a:spcBef>
                <a:spcPts val="400"/>
              </a:spcBef>
              <a:spcAft>
                <a:spcPts val="400"/>
              </a:spcAft>
            </a:pPr>
            <a:r>
              <a:rPr lang="en-GB" sz="1200" dirty="0">
                <a:solidFill>
                  <a:srgbClr val="008080"/>
                </a:solidFill>
                <a:latin typeface="Myriad Pro"/>
              </a:rPr>
              <a:t>Why </a:t>
            </a:r>
            <a:r>
              <a:rPr lang="en-GB" sz="1200" b="1" dirty="0">
                <a:solidFill>
                  <a:srgbClr val="008080"/>
                </a:solidFill>
                <a:latin typeface="Myriad Pro"/>
              </a:rPr>
              <a:t>isn’t </a:t>
            </a:r>
            <a:r>
              <a:rPr lang="en-GB" sz="1200" b="0" dirty="0">
                <a:solidFill>
                  <a:srgbClr val="008080"/>
                </a:solidFill>
                <a:latin typeface="Myriad Pro"/>
              </a:rPr>
              <a:t>they y-intercept 1/3 for question g? Can you write some more equations where you need to manipulate the equation first to get the y-intercept?</a:t>
            </a:r>
          </a:p>
          <a:p>
            <a:pPr>
              <a:spcBef>
                <a:spcPts val="400"/>
              </a:spcBef>
              <a:spcAft>
                <a:spcPts val="400"/>
              </a:spcAft>
            </a:pPr>
            <a:r>
              <a:rPr lang="en-GB" sz="1200" b="0" dirty="0">
                <a:solidFill>
                  <a:srgbClr val="008080"/>
                </a:solidFill>
                <a:latin typeface="Myriad Pro"/>
              </a:rPr>
              <a:t>Can you write an equation where the y intercept is 0.25? And another? And another? Can you write one no-one in the class will have? Can you re-write someone else’s example another way?</a:t>
            </a:r>
            <a:endParaRPr lang="en-GB" sz="1200" dirty="0">
              <a:solidFill>
                <a:srgbClr val="008080"/>
              </a:solidFill>
              <a:latin typeface="Myriad Pro"/>
            </a:endParaRP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1, students are asked to find the value of the y-intercept. The equations are originally given in the standard y = mx + c form, but this changes as the questions progress. These equations have been carefully chosen to draw out the following nuances:</a:t>
            </a:r>
          </a:p>
          <a:p>
            <a:r>
              <a:rPr lang="en-GB" dirty="0"/>
              <a:t>• For part a) the y-intercept is +4. Students who might initially state an intercept of ‘4’ might not realise the importance of the sign; this will become clear in part b), if students continue to state +4 rather than −4. </a:t>
            </a:r>
          </a:p>
          <a:p>
            <a:r>
              <a:rPr lang="en-GB" dirty="0"/>
              <a:t>• Part c) has a y-intercept of zero.</a:t>
            </a:r>
          </a:p>
          <a:p>
            <a:r>
              <a:rPr lang="en-GB" dirty="0"/>
              <a:t>• Part d) has a y-intercept of three (it is a horizontal line). Note, you may wish to ask students, ‘What is the gradient of this graph?’ at this point.</a:t>
            </a:r>
          </a:p>
          <a:p>
            <a:r>
              <a:rPr lang="en-GB" dirty="0"/>
              <a:t>• Part e) has a decimal y-intercept and the order of terms has changed.</a:t>
            </a:r>
          </a:p>
          <a:p>
            <a:r>
              <a:rPr lang="en-GB" dirty="0"/>
              <a:t>• Part f) has the same values as part a) and is designed to challenge students’ understanding of an equation.</a:t>
            </a:r>
          </a:p>
          <a:p>
            <a:r>
              <a:rPr lang="en-GB" dirty="0"/>
              <a:t>• Part g) has a fractional y-intercept and the equation needs rearranging to get it into the form y = mx + c.</a:t>
            </a:r>
          </a:p>
          <a:p>
            <a:r>
              <a:rPr lang="en-GB" dirty="0"/>
              <a:t>All of the numbers chosen are small, so that students can visualise the lines, and so that you can sketch the graphs easily if needed.</a:t>
            </a:r>
          </a:p>
          <a:p>
            <a:r>
              <a:rPr lang="en-GB" sz="1800" dirty="0">
                <a:effectLst/>
                <a:latin typeface="Myriad Pro"/>
                <a:ea typeface="Calibri" panose="020F0502020204030204" pitchFamily="34" charset="0"/>
                <a:cs typeface="Times New Roman" panose="02020603050405020304" pitchFamily="18" charset="0"/>
              </a:rPr>
              <a:t>Students might find it beneficial to sketch or be shown sketches of these graphs and to use the images to support their mathematical thinking.</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19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the origin?</a:t>
            </a:r>
          </a:p>
          <a:p>
            <a:pPr>
              <a:spcBef>
                <a:spcPts val="400"/>
              </a:spcBef>
              <a:spcAft>
                <a:spcPts val="400"/>
              </a:spcAft>
            </a:pPr>
            <a:r>
              <a:rPr lang="en-GB" sz="1200" dirty="0">
                <a:solidFill>
                  <a:srgbClr val="008080"/>
                </a:solidFill>
                <a:latin typeface="Myriad Pro"/>
              </a:rPr>
              <a:t>What is the same about all of the lines that pass through the origin? What is different?</a:t>
            </a:r>
          </a:p>
          <a:p>
            <a:pPr>
              <a:spcBef>
                <a:spcPts val="400"/>
              </a:spcBef>
              <a:spcAft>
                <a:spcPts val="400"/>
              </a:spcAft>
            </a:pPr>
            <a:r>
              <a:rPr lang="en-GB" sz="1200" dirty="0">
                <a:solidFill>
                  <a:srgbClr val="008080"/>
                </a:solidFill>
                <a:latin typeface="Myriad Pro"/>
              </a:rPr>
              <a:t>For those lines that don’t go through the origin, at what point do they pass through the y axis? How can you tell?</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Calibri" panose="020F0502020204030204" pitchFamily="34" charset="0"/>
                <a:cs typeface="Times New Roman" panose="02020603050405020304" pitchFamily="18" charset="0"/>
              </a:rPr>
              <a:t>The options have been carefully chosen, and there are three correct answers.</a:t>
            </a:r>
          </a:p>
          <a:p>
            <a:pPr marL="285750" indent="-285750">
              <a:buFont typeface="Arial" panose="020B0604020202020204" pitchFamily="34" charset="0"/>
              <a:buChar char="•"/>
            </a:pPr>
            <a:r>
              <a:rPr lang="en-GB" sz="1800" dirty="0">
                <a:effectLst/>
                <a:latin typeface="Myriad Pro"/>
                <a:ea typeface="Calibri" panose="020F0502020204030204" pitchFamily="34" charset="0"/>
                <a:cs typeface="Times New Roman" panose="02020603050405020304" pitchFamily="18" charset="0"/>
              </a:rPr>
              <a:t>Students might choose part a) or part c) if they confuse the </a:t>
            </a:r>
            <a:r>
              <a:rPr lang="en-GB" sz="1800" i="1" dirty="0">
                <a:effectLst/>
                <a:latin typeface="Myriad Pro"/>
                <a:ea typeface="Calibri" panose="020F0502020204030204" pitchFamily="34" charset="0"/>
                <a:cs typeface="Times New Roman" panose="02020603050405020304" pitchFamily="18" charset="0"/>
              </a:rPr>
              <a:t>y</a:t>
            </a:r>
            <a:r>
              <a:rPr lang="en-GB" sz="1800" dirty="0">
                <a:effectLst/>
                <a:latin typeface="Myriad Pro"/>
                <a:ea typeface="Calibri" panose="020F0502020204030204" pitchFamily="34" charset="0"/>
                <a:cs typeface="Times New Roman" panose="02020603050405020304" pitchFamily="18" charset="0"/>
              </a:rPr>
              <a:t>-intercept with the gradient and, consequently, think the coefficient of </a:t>
            </a:r>
            <a:r>
              <a:rPr lang="en-GB" sz="1800" i="1" dirty="0">
                <a:effectLst/>
                <a:latin typeface="Myriad Pro"/>
                <a:ea typeface="Calibri" panose="020F0502020204030204" pitchFamily="34" charset="0"/>
                <a:cs typeface="Times New Roman" panose="02020603050405020304" pitchFamily="18" charset="0"/>
              </a:rPr>
              <a:t>x</a:t>
            </a:r>
            <a:r>
              <a:rPr lang="en-GB" sz="1800" dirty="0">
                <a:effectLst/>
                <a:latin typeface="Myriad Pro"/>
                <a:ea typeface="Calibri" panose="020F0502020204030204" pitchFamily="34" charset="0"/>
                <a:cs typeface="Times New Roman" panose="02020603050405020304" pitchFamily="18" charset="0"/>
              </a:rPr>
              <a:t> should be zero. </a:t>
            </a:r>
          </a:p>
          <a:p>
            <a:pPr marL="285750" indent="-285750">
              <a:buFont typeface="Arial" panose="020B0604020202020204" pitchFamily="34" charset="0"/>
              <a:buChar char="•"/>
            </a:pPr>
            <a:r>
              <a:rPr lang="en-GB" sz="1800" dirty="0">
                <a:effectLst/>
                <a:latin typeface="Myriad Pro"/>
                <a:ea typeface="Calibri" panose="020F0502020204030204" pitchFamily="34" charset="0"/>
                <a:cs typeface="Times New Roman" panose="02020603050405020304" pitchFamily="18" charset="0"/>
              </a:rPr>
              <a:t>In part a), the gradient is explicitly shown as zero, whereas in part c) there is no x term. </a:t>
            </a:r>
          </a:p>
          <a:p>
            <a:pPr marL="285750" indent="-285750">
              <a:buFont typeface="Arial" panose="020B0604020202020204" pitchFamily="34" charset="0"/>
              <a:buChar char="•"/>
            </a:pPr>
            <a:r>
              <a:rPr lang="en-GB" sz="1800" dirty="0">
                <a:effectLst/>
                <a:latin typeface="Myriad Pro"/>
                <a:ea typeface="Calibri" panose="020F0502020204030204" pitchFamily="34" charset="0"/>
                <a:cs typeface="Times New Roman" panose="02020603050405020304" pitchFamily="18" charset="0"/>
              </a:rPr>
              <a:t>Parts b), d) and e) are all correct, but are all slightly different. </a:t>
            </a:r>
          </a:p>
          <a:p>
            <a:pPr marL="285750" indent="-285750">
              <a:buFont typeface="Arial" panose="020B0604020202020204" pitchFamily="34" charset="0"/>
              <a:buChar char="•"/>
            </a:pPr>
            <a:r>
              <a:rPr lang="en-GB" sz="1800" dirty="0">
                <a:effectLst/>
                <a:latin typeface="Myriad Pro"/>
                <a:ea typeface="Calibri" panose="020F0502020204030204" pitchFamily="34" charset="0"/>
                <a:cs typeface="Times New Roman" panose="02020603050405020304" pitchFamily="18" charset="0"/>
              </a:rPr>
              <a:t>Part b) explicitly shows a y-intercept of zero and is the most obvious correct answer.</a:t>
            </a:r>
          </a:p>
          <a:p>
            <a:pPr marL="285750" indent="-285750">
              <a:buFont typeface="Arial" panose="020B0604020202020204" pitchFamily="34" charset="0"/>
              <a:buChar char="•"/>
            </a:pPr>
            <a:r>
              <a:rPr lang="en-GB" sz="1800" dirty="0">
                <a:effectLst/>
                <a:latin typeface="Myriad Pro"/>
                <a:ea typeface="Calibri" panose="020F0502020204030204" pitchFamily="34" charset="0"/>
                <a:cs typeface="Times New Roman" panose="02020603050405020304" pitchFamily="18" charset="0"/>
              </a:rPr>
              <a:t>Part d) has no constant term</a:t>
            </a:r>
          </a:p>
          <a:p>
            <a:pPr marL="285750" indent="-285750">
              <a:buFont typeface="Arial" panose="020B0604020202020204" pitchFamily="34" charset="0"/>
              <a:buChar char="•"/>
            </a:pPr>
            <a:r>
              <a:rPr lang="en-GB" sz="1800" dirty="0">
                <a:effectLst/>
                <a:latin typeface="Myriad Pro"/>
                <a:ea typeface="Calibri" panose="020F0502020204030204" pitchFamily="34" charset="0"/>
                <a:cs typeface="Times New Roman" panose="02020603050405020304" pitchFamily="18" charset="0"/>
              </a:rPr>
              <a:t>Part e) needs some rearranging to get it into the standard y = mx + c form.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Asking students to draw a pair of axes and mark the origin may help to support them in making the connection between the origin and a </a:t>
            </a:r>
            <a:r>
              <a:rPr lang="en-GB" sz="1800" i="1" dirty="0">
                <a:solidFill>
                  <a:srgbClr val="000000"/>
                </a:solidFill>
                <a:effectLst/>
                <a:latin typeface="Myriad Pro"/>
                <a:ea typeface="Calibri" panose="020F0502020204030204" pitchFamily="34" charset="0"/>
                <a:cs typeface="Arial" panose="020B0604020202020204" pitchFamily="34" charset="0"/>
              </a:rPr>
              <a:t>y</a:t>
            </a:r>
            <a:r>
              <a:rPr lang="en-GB" sz="1800" dirty="0">
                <a:solidFill>
                  <a:srgbClr val="000000"/>
                </a:solidFill>
                <a:effectLst/>
                <a:latin typeface="Myriad Pro"/>
                <a:ea typeface="Calibri" panose="020F0502020204030204" pitchFamily="34" charset="0"/>
                <a:cs typeface="Arial" panose="020B0604020202020204" pitchFamily="34" charset="0"/>
              </a:rPr>
              <a:t>-intercept of zero.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Questions with more than one correct answer are worth spending time on, and challenging students to find another correct answer will help them to think more deeply. Asking students to discuss the misconceptions behind the incorrect answer(s) will also help them to develop a deep understanding of what the concept is and what it is not.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301036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 19-20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0647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is the same/what is different about… (e.g. …parts a) and b)? …parts b) and c)? …parts c) and d)?)</a:t>
            </a:r>
          </a:p>
          <a:p>
            <a:r>
              <a:rPr lang="en-GB" sz="2000" b="0" dirty="0">
                <a:solidFill>
                  <a:srgbClr val="008080"/>
                </a:solidFill>
                <a:latin typeface="Myriad Pro"/>
              </a:rPr>
              <a:t>What might each of these look like on a graph?</a:t>
            </a:r>
          </a:p>
          <a:p>
            <a:r>
              <a:rPr lang="en-GB" sz="2000" b="0" dirty="0">
                <a:solidFill>
                  <a:srgbClr val="008080"/>
                </a:solidFill>
                <a:latin typeface="Myriad Pro"/>
              </a:rPr>
              <a:t>(Draw a line with e.g. a negative gradient.) Which of the equations could this line be?</a:t>
            </a:r>
          </a:p>
          <a:p>
            <a:r>
              <a:rPr lang="en-GB" sz="2000" b="0" dirty="0">
                <a:solidFill>
                  <a:srgbClr val="008080"/>
                </a:solidFill>
                <a:latin typeface="Myriad Pro"/>
              </a:rPr>
              <a:t>What do you notice about the question that has a gradient of zero. What might this look like on a graph?</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In Example 3, students are asked to find the value of the gradient. Again, equations are originally given in the standard y = mx + c form, but this changes as the questions progress. The equations have been carefully designed to draw students’ attention to key features:</a:t>
            </a:r>
          </a:p>
          <a:p>
            <a:pPr marL="0" indent="180000">
              <a:buFont typeface="Arial" panose="020B0604020202020204" pitchFamily="34" charset="0"/>
              <a:buChar char="•"/>
            </a:pPr>
            <a:r>
              <a:rPr lang="en-GB" dirty="0"/>
              <a:t>For part a), the gradient is positive (2).</a:t>
            </a:r>
          </a:p>
          <a:p>
            <a:pPr marL="0" indent="180000">
              <a:buFont typeface="Arial" panose="020B0604020202020204" pitchFamily="34" charset="0"/>
              <a:buChar char="•"/>
            </a:pPr>
            <a:r>
              <a:rPr lang="en-GB" dirty="0"/>
              <a:t>Part b) has a gradient of 1. Some students may find it challenging if there does not appear to be a coefficient for the x term.</a:t>
            </a:r>
          </a:p>
          <a:p>
            <a:pPr marL="0" indent="180000">
              <a:buFont typeface="Arial" panose="020B0604020202020204" pitchFamily="34" charset="0"/>
              <a:buChar char="•"/>
            </a:pPr>
            <a:r>
              <a:rPr lang="en-GB" dirty="0"/>
              <a:t>In part c), the gradient is −1. Can students apply understanding of part b) to part c)? </a:t>
            </a:r>
          </a:p>
          <a:p>
            <a:pPr marL="0" indent="180000">
              <a:buFont typeface="Arial" panose="020B0604020202020204" pitchFamily="34" charset="0"/>
              <a:buChar char="•"/>
            </a:pPr>
            <a:r>
              <a:rPr lang="en-GB" dirty="0"/>
              <a:t>For part d) the gradient is −2. This might be a good time to stop students and ask them what they notice about parts a) to d). What is the same? What is different?</a:t>
            </a:r>
          </a:p>
          <a:p>
            <a:pPr marL="0" lvl="0" indent="180000">
              <a:spcBef>
                <a:spcPts val="400"/>
              </a:spcBef>
              <a:buClr>
                <a:srgbClr val="82CBDD"/>
              </a:buClr>
              <a:buFont typeface="Arial" panose="020B0604020202020204" pitchFamily="34" charset="0"/>
              <a:buChar char="•"/>
            </a:pPr>
            <a:r>
              <a:rPr lang="en-GB" sz="1800" dirty="0">
                <a:effectLst/>
                <a:latin typeface="Myriad Pro"/>
                <a:ea typeface="Calibri" panose="020F0502020204030204" pitchFamily="34" charset="0"/>
                <a:cs typeface="Arial" panose="020B0604020202020204" pitchFamily="34" charset="0"/>
              </a:rPr>
              <a:t>Part e) has a gradient of zero. Some students may need to visualise the horizontal line to understand why this is true.</a:t>
            </a:r>
          </a:p>
          <a:p>
            <a:pPr marL="0" lvl="0" indent="180000">
              <a:buClr>
                <a:srgbClr val="82CBDD"/>
              </a:buClr>
              <a:buFont typeface="Arial" panose="020B0604020202020204" pitchFamily="34" charset="0"/>
              <a:buChar char="•"/>
            </a:pPr>
            <a:r>
              <a:rPr lang="en-GB" sz="1800" dirty="0">
                <a:effectLst/>
                <a:latin typeface="Myriad Pro"/>
                <a:ea typeface="Calibri" panose="020F0502020204030204" pitchFamily="34" charset="0"/>
                <a:cs typeface="Arial" panose="020B0604020202020204" pitchFamily="34" charset="0"/>
              </a:rPr>
              <a:t>Part f) has a decimal gradient, and the order of the terms has changed.</a:t>
            </a:r>
          </a:p>
          <a:p>
            <a:pPr marL="0" lvl="0" indent="180000">
              <a:buClr>
                <a:srgbClr val="82CBDD"/>
              </a:buClr>
              <a:buFont typeface="Arial" panose="020B0604020202020204" pitchFamily="34" charset="0"/>
              <a:buChar char="•"/>
            </a:pPr>
            <a:r>
              <a:rPr lang="en-GB" sz="1800" dirty="0">
                <a:effectLst/>
                <a:latin typeface="Myriad Pro"/>
                <a:ea typeface="Calibri" panose="020F0502020204030204" pitchFamily="34" charset="0"/>
                <a:cs typeface="Arial" panose="020B0604020202020204" pitchFamily="34" charset="0"/>
              </a:rPr>
              <a:t>Part g) has the same values as part a) and is designed to challenge students’ understanding of an equation.</a:t>
            </a:r>
          </a:p>
          <a:p>
            <a:pPr marL="0" lvl="0" indent="180000">
              <a:spcAft>
                <a:spcPts val="400"/>
              </a:spcAft>
              <a:buClr>
                <a:srgbClr val="82CBDD"/>
              </a:buClr>
              <a:buFont typeface="Arial" panose="020B0604020202020204" pitchFamily="34" charset="0"/>
              <a:buChar char="•"/>
            </a:pPr>
            <a:r>
              <a:rPr lang="en-GB" sz="1800" dirty="0">
                <a:effectLst/>
                <a:latin typeface="Myriad Pro"/>
                <a:ea typeface="Calibri" panose="020F0502020204030204" pitchFamily="34" charset="0"/>
                <a:cs typeface="Arial" panose="020B0604020202020204" pitchFamily="34" charset="0"/>
              </a:rPr>
              <a:t>Part h) has a fractional gradient and the equation needs rearranging to get it into the form </a:t>
            </a:r>
            <a:r>
              <a:rPr lang="en-GB" sz="1800" i="1" dirty="0">
                <a:effectLst/>
                <a:latin typeface="Myriad Pro"/>
                <a:ea typeface="Calibri" panose="020F0502020204030204" pitchFamily="34" charset="0"/>
                <a:cs typeface="Arial" panose="020B0604020202020204" pitchFamily="34" charset="0"/>
              </a:rPr>
              <a:t>y</a:t>
            </a:r>
            <a:r>
              <a:rPr lang="en-GB" sz="1800" dirty="0">
                <a:effectLst/>
                <a:latin typeface="Myriad Pro"/>
                <a:ea typeface="Calibri" panose="020F0502020204030204" pitchFamily="34" charset="0"/>
                <a:cs typeface="Arial" panose="020B0604020202020204" pitchFamily="34" charset="0"/>
              </a:rPr>
              <a:t> = </a:t>
            </a:r>
            <a:r>
              <a:rPr lang="en-GB" sz="1800" i="1" dirty="0">
                <a:effectLst/>
                <a:latin typeface="Myriad Pro"/>
                <a:ea typeface="Calibri" panose="020F0502020204030204" pitchFamily="34" charset="0"/>
                <a:cs typeface="Arial" panose="020B0604020202020204" pitchFamily="34" charset="0"/>
              </a:rPr>
              <a:t>mx</a:t>
            </a:r>
            <a:r>
              <a:rPr lang="en-GB" sz="1800" dirty="0">
                <a:effectLst/>
                <a:latin typeface="Myriad Pro"/>
                <a:ea typeface="Calibri" panose="020F0502020204030204" pitchFamily="34" charset="0"/>
                <a:cs typeface="Arial" panose="020B0604020202020204" pitchFamily="34" charset="0"/>
              </a:rPr>
              <a:t> + </a:t>
            </a:r>
            <a:r>
              <a:rPr lang="en-GB" sz="1800" i="1" dirty="0">
                <a:effectLst/>
                <a:latin typeface="Myriad Pro"/>
                <a:ea typeface="Calibri" panose="020F0502020204030204" pitchFamily="34" charset="0"/>
                <a:cs typeface="Arial" panose="020B0604020202020204" pitchFamily="34" charset="0"/>
              </a:rPr>
              <a:t>c</a:t>
            </a:r>
            <a:r>
              <a:rPr lang="en-GB" sz="1800" dirty="0">
                <a:effectLst/>
                <a:latin typeface="Myriad Pro"/>
                <a:ea typeface="Calibri" panose="020F0502020204030204" pitchFamily="34" charset="0"/>
                <a:cs typeface="Arial" panose="020B0604020202020204" pitchFamily="34" charset="0"/>
              </a:rPr>
              <a:t>.</a:t>
            </a:r>
          </a:p>
          <a:p>
            <a:r>
              <a:rPr lang="en-GB" dirty="0"/>
              <a:t>Students might find it beneficial to sketch or be shown sketches of these graphs and use the images to support their mathematical thinking. </a:t>
            </a:r>
          </a:p>
          <a:p>
            <a:r>
              <a:rPr lang="en-GB" sz="1800" dirty="0">
                <a:effectLst/>
                <a:latin typeface="Myriad Pro"/>
                <a:ea typeface="Calibri" panose="020F0502020204030204" pitchFamily="34" charset="0"/>
                <a:cs typeface="Times New Roman" panose="02020603050405020304" pitchFamily="18" charset="0"/>
              </a:rPr>
              <a:t>Students could use the gradients found in this example to put the equations into a logical order; sketches of the graphs might support this. They should be encouraged to discuss different methods of doing this (ascending or descending order, or by steepness, irrespective of whether it is a positive or negative gradient).</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3672862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the sequencing of this example can be found on pages 20-21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5258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What is the same? What is different?</a:t>
            </a:r>
          </a:p>
          <a:p>
            <a:pPr>
              <a:spcBef>
                <a:spcPts val="400"/>
              </a:spcBef>
              <a:spcAft>
                <a:spcPts val="400"/>
              </a:spcAft>
            </a:pPr>
            <a:r>
              <a:rPr lang="en-GB" sz="1200" dirty="0">
                <a:solidFill>
                  <a:srgbClr val="008080"/>
                </a:solidFill>
                <a:latin typeface="Myriad Pro"/>
              </a:rPr>
              <a:t>Does every equation have a matching pair? Why or why not?</a:t>
            </a:r>
          </a:p>
          <a:p>
            <a:pPr>
              <a:spcBef>
                <a:spcPts val="400"/>
              </a:spcBef>
              <a:spcAft>
                <a:spcPts val="400"/>
              </a:spcAft>
            </a:pPr>
            <a:r>
              <a:rPr lang="en-GB" sz="1200" dirty="0">
                <a:solidFill>
                  <a:srgbClr val="008080"/>
                </a:solidFill>
                <a:latin typeface="Myriad Pro"/>
              </a:rPr>
              <a:t>Do a) and b) have the same gradient? Why or why not?</a:t>
            </a:r>
          </a:p>
          <a:p>
            <a:pPr>
              <a:spcBef>
                <a:spcPts val="400"/>
              </a:spcBef>
              <a:spcAft>
                <a:spcPts val="400"/>
              </a:spcAft>
            </a:pPr>
            <a:r>
              <a:rPr lang="en-GB" sz="1200" dirty="0">
                <a:solidFill>
                  <a:srgbClr val="008080"/>
                </a:solidFill>
                <a:latin typeface="Myriad Pro"/>
              </a:rPr>
              <a:t>Write another equation to match each set.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4 targets students’ understanding of the gradient of a straight line. It has been written so that students might think they are matching pairs of equations; however, three lines – parts b), e) and f) – have the same gradient (−4); another pair – parts a) and d) –share the same gradient (+4); and one line –part c) – does not match any of the others (it has a gradient of 2). The numbers have been selected so that similar integers are used throughout.</a:t>
            </a:r>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3727374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21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3220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Who is correct? Why? What has the person with the incorrect answer done wrong?</a:t>
            </a:r>
          </a:p>
          <a:p>
            <a:pPr>
              <a:spcBef>
                <a:spcPts val="400"/>
              </a:spcBef>
              <a:spcAft>
                <a:spcPts val="400"/>
              </a:spcAft>
            </a:pPr>
            <a:r>
              <a:rPr lang="en-GB" sz="1200" dirty="0">
                <a:solidFill>
                  <a:srgbClr val="008080"/>
                </a:solidFill>
                <a:latin typeface="Myriad Pro"/>
              </a:rPr>
              <a:t>If there is no correct answer, what would you do differently? How would you explain it?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5 has been chosen to address common misconceptions relating to the gradient.</a:t>
            </a:r>
          </a:p>
          <a:p>
            <a:pPr marL="171450" indent="-171450">
              <a:buFont typeface="Arial" panose="020B0604020202020204" pitchFamily="34" charset="0"/>
              <a:buChar char="•"/>
            </a:pPr>
            <a:r>
              <a:rPr lang="en-GB" dirty="0"/>
              <a:t>In part a), students may think that the x term is the gradient rather than the coefficient of x. This example can not only be used to assess whether students know the difference between the gradient and the y-intercept, but also whether they spot that Grace has incorrectly stated the x term rather than the coefficient of x. </a:t>
            </a:r>
          </a:p>
          <a:p>
            <a:pPr marL="171450" indent="-171450">
              <a:buFont typeface="Arial" panose="020B0604020202020204" pitchFamily="34" charset="0"/>
              <a:buChar char="•"/>
            </a:pPr>
            <a:r>
              <a:rPr lang="en-GB" dirty="0"/>
              <a:t>Part b) requires students to rearrange the equation correctly to match the form y = mx + c. Again, neither statement is correct, but the example could stimulate discussion about how best to rearrange the equation.</a:t>
            </a:r>
          </a:p>
          <a:p>
            <a:pPr marL="171450" indent="-171450">
              <a:buFont typeface="Arial" panose="020B0604020202020204" pitchFamily="34" charset="0"/>
              <a:buChar char="•"/>
            </a:pPr>
            <a:r>
              <a:rPr lang="en-GB" dirty="0"/>
              <a:t>Part c) challenges the understanding of an undefined gradient as occurs in a vertical line. Students often mistakenly identify vertical lines as having a gradient of zero. A sketch can help them to understand why this is not the case. </a:t>
            </a:r>
          </a:p>
          <a:p>
            <a:r>
              <a:rPr lang="en-GB" sz="1800" dirty="0">
                <a:effectLst/>
                <a:latin typeface="Myriad Pro"/>
                <a:ea typeface="Calibri" panose="020F0502020204030204" pitchFamily="34" charset="0"/>
                <a:cs typeface="Times New Roman" panose="02020603050405020304" pitchFamily="18" charset="0"/>
              </a:rPr>
              <a:t>Asking students to discuss the statements of others is one method that allows them to engage with misconceptions without having to admit to having them themselves. Can you write similar statements to help students discuss other common misconceptions? </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23</a:t>
            </a:fld>
            <a:endParaRPr lang="en-GB"/>
          </a:p>
        </p:txBody>
      </p:sp>
    </p:spTree>
    <p:extLst>
      <p:ext uri="{BB962C8B-B14F-4D97-AF65-F5344CB8AC3E}">
        <p14:creationId xmlns:p14="http://schemas.microsoft.com/office/powerpoint/2010/main" val="2396553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Sequences and graphs.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2210164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22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248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is the y-intercept? What is the </a:t>
            </a:r>
            <a:r>
              <a:rPr lang="en-GB" sz="2000" b="1" dirty="0">
                <a:solidFill>
                  <a:srgbClr val="008080"/>
                </a:solidFill>
                <a:latin typeface="Myriad Pro"/>
              </a:rPr>
              <a:t>co-ordinate</a:t>
            </a:r>
            <a:r>
              <a:rPr lang="en-GB" sz="2000" b="0" dirty="0">
                <a:solidFill>
                  <a:srgbClr val="008080"/>
                </a:solidFill>
                <a:latin typeface="Myriad Pro"/>
              </a:rPr>
              <a:t> of the y-intercept?</a:t>
            </a:r>
          </a:p>
          <a:p>
            <a:r>
              <a:rPr lang="en-GB" sz="2000" b="0" dirty="0">
                <a:solidFill>
                  <a:srgbClr val="008080"/>
                </a:solidFill>
                <a:latin typeface="Myriad Pro"/>
              </a:rPr>
              <a:t>What might each of these lines look like on a graph?</a:t>
            </a:r>
          </a:p>
          <a:p>
            <a:r>
              <a:rPr lang="en-GB" sz="2000" b="0" dirty="0">
                <a:solidFill>
                  <a:srgbClr val="008080"/>
                </a:solidFill>
                <a:latin typeface="Myriad Pro"/>
              </a:rPr>
              <a:t>What do you notice about part g)? Does this matter?</a:t>
            </a:r>
          </a:p>
          <a:p>
            <a:r>
              <a:rPr lang="en-GB" sz="2000" b="0" dirty="0">
                <a:solidFill>
                  <a:srgbClr val="008080"/>
                </a:solidFill>
                <a:latin typeface="Myriad Pro"/>
              </a:rPr>
              <a:t>Which of these lines have negative gradients? How do you know?</a:t>
            </a:r>
          </a:p>
          <a:p>
            <a:r>
              <a:rPr lang="en-GB" sz="2000" b="0" dirty="0">
                <a:solidFill>
                  <a:srgbClr val="008080"/>
                </a:solidFill>
                <a:latin typeface="Myriad Pro"/>
              </a:rPr>
              <a:t>Which of these lines is the steepest? How do you know?</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6 asks students to identify both the gradient and the coordinate of the y-intercept from a series of equations. This is slightly different from Example 1, as students will need to express the y-intercept as a coordinate and not just read the constant value from the equation. </a:t>
            </a:r>
          </a:p>
          <a:p>
            <a:r>
              <a:rPr lang="en-GB" dirty="0"/>
              <a:t>The equations have been carefully chosen to cover a range of options with positive, negative and zero gradients and y-intercepts, as well as integer and decimal values. Part g) challenges students’ understanding of an equation. Can students verbalise why swapping the left and right sides of an equation in their entirety does not affect the gradient or y-intercept?</a:t>
            </a:r>
          </a:p>
          <a:p>
            <a:r>
              <a:rPr lang="en-GB" sz="1800" dirty="0">
                <a:effectLst/>
                <a:latin typeface="Myriad Pro"/>
                <a:ea typeface="Calibri" panose="020F0502020204030204" pitchFamily="34" charset="0"/>
                <a:cs typeface="Times New Roman" panose="02020603050405020304" pitchFamily="18" charset="0"/>
              </a:rPr>
              <a:t>Parts h) and </a:t>
            </a:r>
            <a:r>
              <a:rPr lang="en-GB" sz="1800" dirty="0" err="1">
                <a:effectLst/>
                <a:latin typeface="Myriad Pro"/>
                <a:ea typeface="Calibri" panose="020F0502020204030204" pitchFamily="34" charset="0"/>
                <a:cs typeface="Times New Roman" panose="02020603050405020304" pitchFamily="18" charset="0"/>
              </a:rPr>
              <a:t>i</a:t>
            </a:r>
            <a:r>
              <a:rPr lang="en-GB" sz="1800" dirty="0">
                <a:effectLst/>
                <a:latin typeface="Myriad Pro"/>
                <a:ea typeface="Calibri" panose="020F0502020204030204" pitchFamily="34" charset="0"/>
                <a:cs typeface="Times New Roman" panose="02020603050405020304" pitchFamily="18" charset="0"/>
              </a:rPr>
              <a:t>) are opportunities for students to explore the use of algebraic variables. These examples draw attention to the fact that it does not matter whether the coefficient of </a:t>
            </a:r>
            <a:r>
              <a:rPr lang="en-GB" sz="1800" i="1" dirty="0">
                <a:effectLst/>
                <a:latin typeface="Myriad Pro"/>
                <a:ea typeface="Calibri" panose="020F0502020204030204" pitchFamily="34" charset="0"/>
                <a:cs typeface="Times New Roman" panose="02020603050405020304" pitchFamily="18" charset="0"/>
              </a:rPr>
              <a:t>x</a:t>
            </a:r>
            <a:r>
              <a:rPr lang="en-GB" sz="1800" dirty="0">
                <a:effectLst/>
                <a:latin typeface="Myriad Pro"/>
                <a:ea typeface="Calibri" panose="020F0502020204030204" pitchFamily="34" charset="0"/>
                <a:cs typeface="Times New Roman" panose="02020603050405020304" pitchFamily="18" charset="0"/>
              </a:rPr>
              <a:t> or the constant term are known values or variables. </a:t>
            </a:r>
            <a:endParaRPr lang="en-GB" dirty="0"/>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a:p>
        </p:txBody>
      </p:sp>
    </p:spTree>
    <p:extLst>
      <p:ext uri="{BB962C8B-B14F-4D97-AF65-F5344CB8AC3E}">
        <p14:creationId xmlns:p14="http://schemas.microsoft.com/office/powerpoint/2010/main" val="578622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23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18409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Which of these equations cannot be represented on the graph? How do you know</a:t>
            </a:r>
          </a:p>
          <a:p>
            <a:pPr>
              <a:spcBef>
                <a:spcPts val="400"/>
              </a:spcBef>
              <a:spcAft>
                <a:spcPts val="400"/>
              </a:spcAft>
            </a:pPr>
            <a:r>
              <a:rPr lang="en-GB" sz="1200" dirty="0">
                <a:solidFill>
                  <a:srgbClr val="008080"/>
                </a:solidFill>
                <a:latin typeface="Myriad Pro"/>
              </a:rPr>
              <a:t>What would the missing lines look like?</a:t>
            </a:r>
          </a:p>
          <a:p>
            <a:pPr>
              <a:spcBef>
                <a:spcPts val="400"/>
              </a:spcBef>
              <a:spcAft>
                <a:spcPts val="400"/>
              </a:spcAft>
            </a:pPr>
            <a:r>
              <a:rPr lang="en-GB" sz="1200" dirty="0">
                <a:solidFill>
                  <a:srgbClr val="008080"/>
                </a:solidFill>
                <a:latin typeface="Myriad Pro"/>
              </a:rPr>
              <a:t>What do you think the scale on the axes might be? Why?</a:t>
            </a:r>
          </a:p>
          <a:p>
            <a:pPr>
              <a:spcBef>
                <a:spcPts val="400"/>
              </a:spcBef>
              <a:spcAft>
                <a:spcPts val="400"/>
              </a:spcAft>
            </a:pPr>
            <a:r>
              <a:rPr lang="en-GB" sz="1200" dirty="0">
                <a:solidFill>
                  <a:srgbClr val="008080"/>
                </a:solidFill>
                <a:latin typeface="Myriad Pro"/>
              </a:rPr>
              <a:t>Which lines are parallel? What does this mean for their equations?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It is important that students can make the connection between the gradient and the y-intercept of a line from an equation and what this looks like on a graph. Problems such as Example 7, where no scales are given on the axes, really challenge students to consider the links between equations and lines.</a:t>
            </a:r>
          </a:p>
          <a:p>
            <a:r>
              <a:rPr lang="en-GB" dirty="0"/>
              <a:t>There are many ways that students could approach this example and it is important to explore the different strategies. Some students may begin by paying attention to the y-intercepts and see that there are not enough lines passing through what could be (0, 1). Others may begin by looking at the gradients and see that there are two pairs of parallel lines – one set with a positive gradient, and another with a negative gradient – yet only one equation has a negative gradient.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ighlight>
                  <a:srgbClr val="FFFF00"/>
                </a:highlight>
              </a:rPr>
              <a:t>Problems such as this one, where the initial wording suggests that all the equations should match with lines and yet one equation does not, encourage students to question their understanding. What prompts could you offer students to help them with this? </a:t>
            </a:r>
            <a:r>
              <a:rPr lang="en-GB" dirty="0"/>
              <a:t>Encouraging students to verbalise their mathematical thinking by asking them to explain why something cannot be true is key to developing their understanding of a concept.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highlight>
                <a:srgbClr val="FFFF00"/>
              </a:highlight>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27</a:t>
            </a:fld>
            <a:endParaRPr lang="en-GB"/>
          </a:p>
        </p:txBody>
      </p:sp>
    </p:spTree>
    <p:extLst>
      <p:ext uri="{BB962C8B-B14F-4D97-AF65-F5344CB8AC3E}">
        <p14:creationId xmlns:p14="http://schemas.microsoft.com/office/powerpoint/2010/main" val="2850599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8080"/>
              </a:solidFill>
              <a:latin typeface="Myriad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24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6039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b="0" dirty="0">
                <a:solidFill>
                  <a:srgbClr val="008080"/>
                </a:solidFill>
                <a:latin typeface="Myriad Pro"/>
              </a:rPr>
              <a:t>Why might Kayla think this? Why might Luka think this? Who is correct?</a:t>
            </a:r>
          </a:p>
          <a:p>
            <a:pPr>
              <a:spcBef>
                <a:spcPts val="400"/>
              </a:spcBef>
              <a:spcAft>
                <a:spcPts val="400"/>
              </a:spcAft>
            </a:pPr>
            <a:r>
              <a:rPr lang="en-GB" sz="1200" b="0" dirty="0">
                <a:solidFill>
                  <a:srgbClr val="008080"/>
                </a:solidFill>
                <a:latin typeface="Myriad Pro"/>
              </a:rPr>
              <a:t>Why do you think we conventionally use specific letters for gradient and intercept?</a:t>
            </a:r>
          </a:p>
          <a:p>
            <a:pPr>
              <a:spcBef>
                <a:spcPts val="400"/>
              </a:spcBef>
              <a:spcAft>
                <a:spcPts val="400"/>
              </a:spcAft>
            </a:pPr>
            <a:r>
              <a:rPr lang="en-GB" sz="1200" b="0" dirty="0">
                <a:solidFill>
                  <a:srgbClr val="008080"/>
                </a:solidFill>
                <a:latin typeface="Myriad Pro"/>
              </a:rPr>
              <a:t>What do ‘gradient’, ‘co-efficient’, ‘y-intercept’ and ‘constant term’ mean? Could you use these terms in a sentence?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8 is designed to challenge students’ understanding, raising awareness that the letter name is irrelevant; it is the role it plays in the formula that is important. Students may identify Luka’s statement as correct, but it is important to explore his reasoning. Asking students whether it is always the case and encouraging them to consider examples when it is not (depending on the </a:t>
            </a:r>
            <a:r>
              <a:rPr lang="en-GB" sz="1800" dirty="0">
                <a:effectLst/>
                <a:latin typeface="Myriad Pro"/>
                <a:ea typeface="Calibri" panose="020F0502020204030204" pitchFamily="34" charset="0"/>
                <a:cs typeface="Times New Roman" panose="02020603050405020304" pitchFamily="18" charset="0"/>
              </a:rPr>
              <a:t>format of the equation) will help to develop a deep and secure understanding.</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a:p>
        </p:txBody>
      </p:sp>
    </p:spTree>
    <p:extLst>
      <p:ext uri="{BB962C8B-B14F-4D97-AF65-F5344CB8AC3E}">
        <p14:creationId xmlns:p14="http://schemas.microsoft.com/office/powerpoint/2010/main" val="1298390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24 of the 4.2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8485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5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4 Sequences and graphs Theme Overview document</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4 Sequences and graphs</a:t>
            </a:r>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a:p>
        </p:txBody>
      </p:sp>
    </p:spTree>
    <p:extLst>
      <p:ext uri="{BB962C8B-B14F-4D97-AF65-F5344CB8AC3E}">
        <p14:creationId xmlns:p14="http://schemas.microsoft.com/office/powerpoint/2010/main" val="1070516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4 Sequences and graphs</a:t>
            </a:r>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a:p>
        </p:txBody>
      </p:sp>
    </p:spTree>
    <p:extLst>
      <p:ext uri="{BB962C8B-B14F-4D97-AF65-F5344CB8AC3E}">
        <p14:creationId xmlns:p14="http://schemas.microsoft.com/office/powerpoint/2010/main" val="311426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2164128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4.2 Connect coordinates, equations and graphs can be found on pages 7-8 of the 4.2 Core Concept document. </a:t>
            </a:r>
          </a:p>
          <a:p>
            <a:endParaRPr lang="en-GB" dirty="0"/>
          </a:p>
          <a:p>
            <a:r>
              <a:rPr lang="en-GB" dirty="0"/>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4.2.1 Connect coordinates, equations and graphs – pages 7-8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4.2.2 Explore linear relationships – pages 8-9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Myriad Pro"/>
                <a:ea typeface="Times New Roman" panose="02020603050405020304" pitchFamily="18" charset="0"/>
                <a:cs typeface="Arial" panose="020B0604020202020204" pitchFamily="34" charset="0"/>
              </a:rPr>
              <a:t>4.2.3 Model and interpret a range of situations graphically – page 9</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pPr marL="342900" lvl="0" indent="-342900">
              <a:spcBef>
                <a:spcPts val="400"/>
              </a:spcBef>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5: 1.27 Negative numbers: counting, comparing and calculating</a:t>
            </a:r>
          </a:p>
          <a:p>
            <a:pPr marL="342900" lvl="0" indent="-342900">
              <a:spcAft>
                <a:spcPts val="400"/>
              </a:spcAft>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5: 1.28 Common structures and the part–part–whole relationship</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4 Sequences and graphs Theme Overview document, you can also find a broader description of students’ potential previous learning (page 2), alongside further information about key underpinning knowledge (page 3).</a:t>
            </a:r>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a) NCETM secondary assessment materials, page 18</a:t>
            </a:r>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NCETM secondary assessment materials, page 19</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3247453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18 of the 4.2 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07/10/2021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q04f0vzn/ncetm_ks3_theme_4.pdf" TargetMode="External"/><Relationship Id="rId2" Type="http://schemas.openxmlformats.org/officeDocument/2006/relationships/hyperlink" Target="https://www.ncetm.org.uk/media/s05nyur0/ncetm_ks3_cc_4_2.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q04f0vzn/ncetm_ks3_theme_4.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media/qgjdx5fo/secondary_assessment_materials_november_2017.pdf"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resources/50639" TargetMode="External"/><Relationship Id="rId5" Type="http://schemas.openxmlformats.org/officeDocument/2006/relationships/hyperlink" Target="https://www.ncetm.org.uk/media/zeeniedj/ncetm_ks3_cc_1_4.pdf" TargetMode="External"/><Relationship Id="rId4" Type="http://schemas.openxmlformats.org/officeDocument/2006/relationships/hyperlink" Target="https://www.ncetm.org.uk/media/s05nyur0/ncetm_ks3_cc_4_2.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s05nyur0/ncetm_ks3_cc_4_2.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348881"/>
            <a:ext cx="6049764" cy="648071"/>
          </a:xfrm>
        </p:spPr>
        <p:txBody>
          <a:bodyPr>
            <a:normAutofit fontScale="90000"/>
          </a:bodyPr>
          <a:lstStyle/>
          <a:p>
            <a:r>
              <a:rPr lang="en-GB" dirty="0"/>
              <a:t>Writing linear equations in the form </a:t>
            </a:r>
            <a:r>
              <a:rPr lang="en-GB" i="1" dirty="0">
                <a:latin typeface="Times New Roman" panose="02020603050405020304" pitchFamily="18" charset="0"/>
                <a:cs typeface="Times New Roman" panose="02020603050405020304" pitchFamily="18" charset="0"/>
              </a:rPr>
              <a:t>y</a:t>
            </a:r>
            <a:r>
              <a:rPr lang="en-GB" dirty="0"/>
              <a:t> = m</a:t>
            </a:r>
            <a:r>
              <a:rPr lang="en-GB" i="1" dirty="0">
                <a:latin typeface="Times New Roman" panose="02020603050405020304" pitchFamily="18" charset="0"/>
                <a:cs typeface="Times New Roman" panose="02020603050405020304" pitchFamily="18" charset="0"/>
              </a:rPr>
              <a:t>x</a:t>
            </a:r>
            <a:r>
              <a:rPr lang="en-GB" dirty="0"/>
              <a:t> + c</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4.2 Graphical representations)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(1)</a:t>
            </a:r>
          </a:p>
        </p:txBody>
      </p:sp>
      <p:sp>
        <p:nvSpPr>
          <p:cNvPr id="6" name="Content Placeholder 5">
            <a:extLst>
              <a:ext uri="{FF2B5EF4-FFF2-40B4-BE49-F238E27FC236}">
                <a16:creationId xmlns:a16="http://schemas.microsoft.com/office/drawing/2014/main" id="{893351F2-EBAF-40B1-A66F-761A1B4CAB58}"/>
              </a:ext>
            </a:extLst>
          </p:cNvPr>
          <p:cNvSpPr>
            <a:spLocks noGrp="1"/>
          </p:cNvSpPr>
          <p:nvPr>
            <p:ph idx="1"/>
          </p:nvPr>
        </p:nvSpPr>
        <p:spPr>
          <a:xfrm>
            <a:off x="1127448" y="1556792"/>
            <a:ext cx="10454952" cy="3888432"/>
          </a:xfrm>
        </p:spPr>
        <p:txBody>
          <a:bodyPr/>
          <a:lstStyle/>
          <a:p>
            <a:pPr marL="0" indent="0">
              <a:spcBef>
                <a:spcPts val="1200"/>
              </a:spcBef>
              <a:spcAft>
                <a:spcPts val="600"/>
              </a:spcAft>
              <a:buClr>
                <a:srgbClr val="00628C"/>
              </a:buClr>
              <a:buNone/>
            </a:pPr>
            <a:r>
              <a:rPr lang="en-GB" dirty="0"/>
              <a:t>Which of the following points lie on the line 2</a:t>
            </a:r>
            <a:r>
              <a:rPr lang="en-GB" i="1" dirty="0">
                <a:latin typeface="Times New Roman" panose="02020603050405020304" pitchFamily="18" charset="0"/>
                <a:cs typeface="Times New Roman" panose="02020603050405020304" pitchFamily="18" charset="0"/>
              </a:rPr>
              <a:t>x</a:t>
            </a:r>
            <a:r>
              <a:rPr lang="en-GB" dirty="0"/>
              <a:t> + </a:t>
            </a:r>
            <a:r>
              <a:rPr lang="en-GB" i="1" dirty="0">
                <a:latin typeface="Times New Roman" panose="02020603050405020304" pitchFamily="18" charset="0"/>
                <a:cs typeface="Times New Roman" panose="02020603050405020304" pitchFamily="18" charset="0"/>
              </a:rPr>
              <a:t>y</a:t>
            </a:r>
            <a:r>
              <a:rPr lang="en-GB" dirty="0"/>
              <a:t> = 7:</a:t>
            </a:r>
          </a:p>
          <a:p>
            <a:pPr marL="0" indent="0">
              <a:spcBef>
                <a:spcPts val="1200"/>
              </a:spcBef>
              <a:spcAft>
                <a:spcPts val="600"/>
              </a:spcAft>
              <a:buNone/>
            </a:pPr>
            <a:r>
              <a:rPr lang="en-GB" dirty="0"/>
              <a:t>(1,5) (5,1) (3,1) (4,1) (5,3) (5,-3)?</a:t>
            </a:r>
          </a:p>
          <a:p>
            <a:pPr marL="0" indent="0">
              <a:spcBef>
                <a:spcPts val="1200"/>
              </a:spcBef>
              <a:spcAft>
                <a:spcPts val="600"/>
              </a:spcAft>
              <a:buNone/>
            </a:pPr>
            <a:r>
              <a:rPr lang="en-GB" dirty="0"/>
              <a:t>Can you explain why or why not?</a:t>
            </a:r>
          </a:p>
          <a:p>
            <a:pPr marL="0" indent="0">
              <a:spcBef>
                <a:spcPts val="1200"/>
              </a:spcBef>
              <a:spcAft>
                <a:spcPts val="600"/>
              </a:spcAft>
              <a:buNone/>
            </a:pPr>
            <a:r>
              <a:rPr lang="en-GB" dirty="0"/>
              <a:t>Can you show this with a calculation as well as a drawing?</a:t>
            </a:r>
          </a:p>
        </p:txBody>
      </p:sp>
      <p:sp>
        <p:nvSpPr>
          <p:cNvPr id="7" name="TextBox 6">
            <a:extLst>
              <a:ext uri="{FF2B5EF4-FFF2-40B4-BE49-F238E27FC236}">
                <a16:creationId xmlns:a16="http://schemas.microsoft.com/office/drawing/2014/main" id="{833D5472-9537-458F-A7F2-52DF960E916C}"/>
              </a:ext>
            </a:extLst>
          </p:cNvPr>
          <p:cNvSpPr txBox="1"/>
          <p:nvPr/>
        </p:nvSpPr>
        <p:spPr>
          <a:xfrm>
            <a:off x="528522" y="1484784"/>
            <a:ext cx="598926" cy="461665"/>
          </a:xfrm>
          <a:prstGeom prst="rect">
            <a:avLst/>
          </a:prstGeom>
          <a:noFill/>
        </p:spPr>
        <p:txBody>
          <a:bodyPr wrap="square">
            <a:spAutoFit/>
          </a:bodyPr>
          <a:lstStyle/>
          <a:p>
            <a:pPr>
              <a:buNone/>
            </a:pPr>
            <a:r>
              <a:rPr lang="en-GB" sz="2400" dirty="0">
                <a:solidFill>
                  <a:srgbClr val="00628C"/>
                </a:solidFill>
              </a:rPr>
              <a:t>a)</a:t>
            </a:r>
          </a:p>
        </p:txBody>
      </p:sp>
    </p:spTree>
    <p:extLst>
      <p:ext uri="{BB962C8B-B14F-4D97-AF65-F5344CB8AC3E}">
        <p14:creationId xmlns:p14="http://schemas.microsoft.com/office/powerpoint/2010/main" val="193489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 (2)</a:t>
            </a:r>
          </a:p>
        </p:txBody>
      </p:sp>
      <p:pic>
        <p:nvPicPr>
          <p:cNvPr id="5" name="Picture 4">
            <a:extLst>
              <a:ext uri="{FF2B5EF4-FFF2-40B4-BE49-F238E27FC236}">
                <a16:creationId xmlns:a16="http://schemas.microsoft.com/office/drawing/2014/main" id="{66F26E86-920D-4DBD-9AED-DB1224198A42}"/>
              </a:ext>
            </a:extLst>
          </p:cNvPr>
          <p:cNvPicPr>
            <a:picLocks noChangeAspect="1"/>
          </p:cNvPicPr>
          <p:nvPr/>
        </p:nvPicPr>
        <p:blipFill rotWithShape="1">
          <a:blip r:embed="rId3"/>
          <a:srcRect l="12266" t="10797" r="15672" b="25979"/>
          <a:stretch/>
        </p:blipFill>
        <p:spPr>
          <a:xfrm>
            <a:off x="6672064" y="1451506"/>
            <a:ext cx="4991414" cy="3997270"/>
          </a:xfrm>
          <a:prstGeom prst="rect">
            <a:avLst/>
          </a:prstGeom>
        </p:spPr>
      </p:pic>
      <p:sp>
        <p:nvSpPr>
          <p:cNvPr id="7" name="Content Placeholder 5">
            <a:extLst>
              <a:ext uri="{FF2B5EF4-FFF2-40B4-BE49-F238E27FC236}">
                <a16:creationId xmlns:a16="http://schemas.microsoft.com/office/drawing/2014/main" id="{CBBFD95F-7A40-4ACE-B190-1048D29173AE}"/>
              </a:ext>
            </a:extLst>
          </p:cNvPr>
          <p:cNvSpPr txBox="1">
            <a:spLocks/>
          </p:cNvSpPr>
          <p:nvPr/>
        </p:nvSpPr>
        <p:spPr>
          <a:xfrm>
            <a:off x="1017375" y="1484784"/>
            <a:ext cx="5760640" cy="4286848"/>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0"/>
              </a:spcAft>
              <a:buClr>
                <a:srgbClr val="00628C"/>
              </a:buClr>
              <a:buFont typeface="Arial" panose="020B0604020202020204" pitchFamily="34" charset="0"/>
              <a:buNone/>
            </a:pPr>
            <a:r>
              <a:rPr lang="en-GB" dirty="0"/>
              <a:t>Two women, Rose and Violet, are running a 10km road race. Rose is shown in red and Violet is shown in blue.</a:t>
            </a:r>
          </a:p>
          <a:p>
            <a:pPr fontAlgn="auto">
              <a:lnSpc>
                <a:spcPct val="100000"/>
              </a:lnSpc>
              <a:spcBef>
                <a:spcPts val="1200"/>
              </a:spcBef>
              <a:spcAft>
                <a:spcPts val="0"/>
              </a:spcAft>
            </a:pPr>
            <a:r>
              <a:rPr lang="en-GB" sz="2200" dirty="0"/>
              <a:t>Who starts off faster? How do you know? </a:t>
            </a:r>
          </a:p>
          <a:p>
            <a:pPr fontAlgn="auto">
              <a:lnSpc>
                <a:spcPct val="100000"/>
              </a:lnSpc>
              <a:spcBef>
                <a:spcPts val="1200"/>
              </a:spcBef>
              <a:spcAft>
                <a:spcPts val="0"/>
              </a:spcAft>
            </a:pPr>
            <a:r>
              <a:rPr lang="en-GB" sz="2200" dirty="0"/>
              <a:t>Do they ever run at the same speed? How do you know? </a:t>
            </a:r>
          </a:p>
          <a:p>
            <a:pPr fontAlgn="auto">
              <a:lnSpc>
                <a:spcPct val="100000"/>
              </a:lnSpc>
              <a:spcBef>
                <a:spcPts val="1200"/>
              </a:spcBef>
              <a:spcAft>
                <a:spcPts val="0"/>
              </a:spcAft>
            </a:pPr>
            <a:r>
              <a:rPr lang="en-GB" sz="2200" dirty="0"/>
              <a:t>Did one ever overtake the other? When? </a:t>
            </a:r>
          </a:p>
          <a:p>
            <a:pPr fontAlgn="auto">
              <a:lnSpc>
                <a:spcPct val="100000"/>
              </a:lnSpc>
              <a:spcBef>
                <a:spcPts val="1200"/>
              </a:spcBef>
              <a:spcAft>
                <a:spcPts val="0"/>
              </a:spcAft>
            </a:pPr>
            <a:r>
              <a:rPr lang="en-GB" sz="2200" dirty="0"/>
              <a:t>Who wins the race? </a:t>
            </a:r>
          </a:p>
          <a:p>
            <a:pPr fontAlgn="auto">
              <a:lnSpc>
                <a:spcPct val="100000"/>
              </a:lnSpc>
              <a:spcBef>
                <a:spcPts val="1200"/>
              </a:spcBef>
              <a:spcAft>
                <a:spcPts val="0"/>
              </a:spcAft>
            </a:pPr>
            <a:r>
              <a:rPr lang="en-GB" sz="2200" dirty="0"/>
              <a:t>How far behind her was the loser?</a:t>
            </a:r>
          </a:p>
        </p:txBody>
      </p:sp>
      <p:sp>
        <p:nvSpPr>
          <p:cNvPr id="8" name="TextBox 7">
            <a:extLst>
              <a:ext uri="{FF2B5EF4-FFF2-40B4-BE49-F238E27FC236}">
                <a16:creationId xmlns:a16="http://schemas.microsoft.com/office/drawing/2014/main" id="{1CB22C3A-E06B-413D-8A59-AEFC0DCB320F}"/>
              </a:ext>
            </a:extLst>
          </p:cNvPr>
          <p:cNvSpPr txBox="1"/>
          <p:nvPr/>
        </p:nvSpPr>
        <p:spPr>
          <a:xfrm>
            <a:off x="528522" y="1484784"/>
            <a:ext cx="598926" cy="461665"/>
          </a:xfrm>
          <a:prstGeom prst="rect">
            <a:avLst/>
          </a:prstGeom>
          <a:noFill/>
        </p:spPr>
        <p:txBody>
          <a:bodyPr wrap="square">
            <a:spAutoFit/>
          </a:bodyPr>
          <a:lstStyle/>
          <a:p>
            <a:pPr>
              <a:buNone/>
            </a:pPr>
            <a:r>
              <a:rPr lang="en-GB" sz="2400" dirty="0">
                <a:solidFill>
                  <a:srgbClr val="00628C"/>
                </a:solidFill>
              </a:rPr>
              <a:t>b)</a:t>
            </a:r>
          </a:p>
        </p:txBody>
      </p:sp>
    </p:spTree>
    <p:extLst>
      <p:ext uri="{BB962C8B-B14F-4D97-AF65-F5344CB8AC3E}">
        <p14:creationId xmlns:p14="http://schemas.microsoft.com/office/powerpoint/2010/main" val="3748866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Assuming the difference between consecutive x co-ordinates can be written into the equation as an addition</a:t>
            </a:r>
          </a:p>
          <a:p>
            <a:pPr marL="457200" indent="-457200" fontAlgn="auto">
              <a:spcAft>
                <a:spcPts val="0"/>
              </a:spcAft>
              <a:buClrTx/>
              <a:buFont typeface="+mj-lt"/>
              <a:buAutoNum type="arabicParenR"/>
            </a:pPr>
            <a:r>
              <a:rPr lang="en-GB" dirty="0"/>
              <a:t>The role of the y-intercept and the gradient</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46707" y="1196752"/>
            <a:ext cx="10972800" cy="5661248"/>
          </a:xfrm>
        </p:spPr>
        <p:txBody>
          <a:bodyPr>
            <a:normAutofit/>
          </a:bodyPr>
          <a:lstStyle/>
          <a:p>
            <a:pPr>
              <a:spcBef>
                <a:spcPts val="400"/>
              </a:spcBef>
              <a:spcAft>
                <a:spcPts val="400"/>
              </a:spcAft>
            </a:pPr>
            <a:r>
              <a:rPr lang="en-GB" sz="2600" dirty="0">
                <a:effectLst/>
                <a:latin typeface="+mj-lt"/>
                <a:ea typeface="Calibri" panose="020F0502020204030204" pitchFamily="34" charset="0"/>
                <a:cs typeface="Times New Roman" panose="02020603050405020304" pitchFamily="18" charset="0"/>
              </a:rPr>
              <a:t>When examining a set of coordinates, particularly when offered in a table such as this:</a:t>
            </a:r>
          </a:p>
          <a:p>
            <a:pPr>
              <a:spcBef>
                <a:spcPts val="400"/>
              </a:spcBef>
              <a:spcAft>
                <a:spcPts val="400"/>
              </a:spcAft>
            </a:pPr>
            <a:endParaRPr lang="en-GB" sz="2600" dirty="0">
              <a:latin typeface="+mj-lt"/>
              <a:ea typeface="Calibri" panose="020F0502020204030204" pitchFamily="34" charset="0"/>
              <a:cs typeface="Times New Roman" panose="02020603050405020304" pitchFamily="18" charset="0"/>
            </a:endParaRPr>
          </a:p>
          <a:p>
            <a:pPr>
              <a:spcBef>
                <a:spcPts val="400"/>
              </a:spcBef>
              <a:spcAft>
                <a:spcPts val="400"/>
              </a:spcAft>
            </a:pPr>
            <a:endParaRPr lang="en-GB" sz="2600" dirty="0">
              <a:effectLst/>
              <a:latin typeface="+mj-lt"/>
              <a:ea typeface="Calibri" panose="020F0502020204030204" pitchFamily="34" charset="0"/>
              <a:cs typeface="Times New Roman" panose="02020603050405020304" pitchFamily="18" charset="0"/>
            </a:endParaRPr>
          </a:p>
          <a:p>
            <a:pPr>
              <a:spcBef>
                <a:spcPts val="400"/>
              </a:spcBef>
              <a:spcAft>
                <a:spcPts val="400"/>
              </a:spcAft>
            </a:pPr>
            <a:endParaRPr lang="en-GB" sz="2600" dirty="0">
              <a:effectLst/>
              <a:latin typeface="+mj-lt"/>
              <a:ea typeface="Calibri" panose="020F0502020204030204" pitchFamily="34" charset="0"/>
              <a:cs typeface="Times New Roman" panose="02020603050405020304" pitchFamily="18" charset="0"/>
            </a:endParaRPr>
          </a:p>
          <a:p>
            <a:pPr>
              <a:spcBef>
                <a:spcPts val="400"/>
              </a:spcBef>
              <a:spcAft>
                <a:spcPts val="400"/>
              </a:spcAft>
            </a:pPr>
            <a:endParaRPr lang="en-GB" sz="2600" dirty="0">
              <a:effectLst/>
              <a:latin typeface="+mj-lt"/>
              <a:ea typeface="Calibri" panose="020F0502020204030204" pitchFamily="34" charset="0"/>
              <a:cs typeface="Times New Roman" panose="02020603050405020304" pitchFamily="18" charset="0"/>
            </a:endParaRPr>
          </a:p>
          <a:p>
            <a:pPr>
              <a:spcBef>
                <a:spcPts val="400"/>
              </a:spcBef>
              <a:spcAft>
                <a:spcPts val="400"/>
              </a:spcAft>
            </a:pPr>
            <a:endParaRPr lang="en-GB" sz="2600" dirty="0">
              <a:effectLst/>
              <a:latin typeface="+mj-lt"/>
              <a:ea typeface="Calibri" panose="020F0502020204030204" pitchFamily="34" charset="0"/>
              <a:cs typeface="Times New Roman" panose="02020603050405020304" pitchFamily="18" charset="0"/>
            </a:endParaRPr>
          </a:p>
          <a:p>
            <a:pPr marL="0" indent="0">
              <a:spcBef>
                <a:spcPts val="400"/>
              </a:spcBef>
              <a:spcAft>
                <a:spcPts val="400"/>
              </a:spcAft>
              <a:buNone/>
            </a:pPr>
            <a:endParaRPr lang="en-GB" sz="2600" dirty="0">
              <a:effectLst/>
              <a:latin typeface="+mj-lt"/>
              <a:ea typeface="Calibri" panose="020F0502020204030204" pitchFamily="34" charset="0"/>
              <a:cs typeface="Times New Roman" panose="02020603050405020304" pitchFamily="18" charset="0"/>
            </a:endParaRPr>
          </a:p>
          <a:p>
            <a:pPr>
              <a:spcBef>
                <a:spcPts val="400"/>
              </a:spcBef>
              <a:spcAft>
                <a:spcPts val="400"/>
              </a:spcAft>
            </a:pPr>
            <a:r>
              <a:rPr lang="en-GB" sz="2600" dirty="0">
                <a:latin typeface="+mj-lt"/>
                <a:ea typeface="Calibri" panose="020F0502020204030204" pitchFamily="34" charset="0"/>
                <a:cs typeface="Times New Roman" panose="02020603050405020304" pitchFamily="18" charset="0"/>
              </a:rPr>
              <a:t>Drawing students’ attention to the relationship between the </a:t>
            </a:r>
            <a:r>
              <a:rPr lang="en-GB" sz="2600" i="1" dirty="0">
                <a:latin typeface="+mj-lt"/>
                <a:ea typeface="Calibri" panose="020F0502020204030204" pitchFamily="34" charset="0"/>
                <a:cs typeface="Times New Roman" panose="02020603050405020304" pitchFamily="18" charset="0"/>
              </a:rPr>
              <a:t>x</a:t>
            </a:r>
            <a:r>
              <a:rPr lang="en-GB" sz="2600" dirty="0">
                <a:latin typeface="+mj-lt"/>
                <a:ea typeface="Calibri" panose="020F0502020204030204" pitchFamily="34" charset="0"/>
                <a:cs typeface="Times New Roman" panose="02020603050405020304" pitchFamily="18" charset="0"/>
              </a:rPr>
              <a:t>- and </a:t>
            </a:r>
            <a:r>
              <a:rPr lang="en-GB" sz="2600" i="1" dirty="0">
                <a:latin typeface="+mj-lt"/>
                <a:ea typeface="Calibri" panose="020F0502020204030204" pitchFamily="34" charset="0"/>
                <a:cs typeface="Times New Roman" panose="02020603050405020304" pitchFamily="18" charset="0"/>
              </a:rPr>
              <a:t>y</a:t>
            </a:r>
            <a:r>
              <a:rPr lang="en-GB" sz="2600" dirty="0">
                <a:latin typeface="+mj-lt"/>
                <a:ea typeface="Calibri" panose="020F0502020204030204" pitchFamily="34" charset="0"/>
                <a:cs typeface="Times New Roman" panose="02020603050405020304" pitchFamily="18" charset="0"/>
              </a:rPr>
              <a:t>-values, and using a graph to illustrate the role that the ‘3’ is playing, will support students in overcoming these difficulties.</a:t>
            </a:r>
          </a:p>
          <a:p>
            <a:pPr>
              <a:spcBef>
                <a:spcPts val="400"/>
              </a:spcBef>
              <a:spcAft>
                <a:spcPts val="400"/>
              </a:spcAft>
            </a:pPr>
            <a:endParaRPr lang="en-GB" dirty="0">
              <a:effectLst/>
              <a:latin typeface="+mj-lt"/>
              <a:ea typeface="Calibri" panose="020F0502020204030204" pitchFamily="34" charset="0"/>
              <a:cs typeface="Times New Roman" panose="02020603050405020304" pitchFamily="18" charset="0"/>
            </a:endParaRPr>
          </a:p>
          <a:p>
            <a:pPr>
              <a:spcBef>
                <a:spcPts val="400"/>
              </a:spcBef>
              <a:spcAft>
                <a:spcPts val="400"/>
              </a:spcAft>
            </a:pPr>
            <a:endParaRPr lang="en-GB" sz="1800" dirty="0">
              <a:latin typeface="+mj-lt"/>
              <a:ea typeface="Calibri" panose="020F0502020204030204" pitchFamily="34" charset="0"/>
              <a:cs typeface="Times New Roman" panose="02020603050405020304" pitchFamily="18" charset="0"/>
            </a:endParaRPr>
          </a:p>
          <a:p>
            <a:pPr marL="0" indent="0">
              <a:spcBef>
                <a:spcPts val="400"/>
              </a:spcBef>
              <a:spcAft>
                <a:spcPts val="400"/>
              </a:spcAft>
              <a:buNone/>
            </a:pPr>
            <a:endParaRPr lang="en-GB" dirty="0">
              <a:effectLst/>
              <a:latin typeface="+mj-lt"/>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2C10DA9C-3242-402D-BED4-CAAEA2F7D3FB}"/>
              </a:ext>
            </a:extLst>
          </p:cNvPr>
          <p:cNvSpPr txBox="1">
            <a:spLocks/>
          </p:cNvSpPr>
          <p:nvPr/>
        </p:nvSpPr>
        <p:spPr>
          <a:xfrm>
            <a:off x="767408" y="2969568"/>
            <a:ext cx="7272808" cy="1179511"/>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400"/>
              </a:spcBef>
              <a:spcAft>
                <a:spcPts val="400"/>
              </a:spcAft>
              <a:buClrTx/>
              <a:buNone/>
            </a:pPr>
            <a:r>
              <a:rPr lang="en-GB" sz="2600" dirty="0">
                <a:latin typeface="+mj-lt"/>
                <a:ea typeface="Calibri" panose="020F0502020204030204" pitchFamily="34" charset="0"/>
                <a:cs typeface="Times New Roman" panose="02020603050405020304" pitchFamily="18" charset="0"/>
              </a:rPr>
              <a:t>students may attend to the ‘add 3’ in the sequence of y-values and conclude that the equation of the line is </a:t>
            </a:r>
            <a:r>
              <a:rPr lang="en-GB" sz="2600" i="1" dirty="0">
                <a:latin typeface="Times New Roman" panose="02020603050405020304" pitchFamily="18" charset="0"/>
                <a:ea typeface="Calibri" panose="020F0502020204030204" pitchFamily="34" charset="0"/>
                <a:cs typeface="Times New Roman" panose="02020603050405020304" pitchFamily="18" charset="0"/>
              </a:rPr>
              <a:t>y</a:t>
            </a:r>
            <a:r>
              <a:rPr lang="en-GB" sz="2600" dirty="0">
                <a:latin typeface="+mj-lt"/>
                <a:ea typeface="Calibri" panose="020F0502020204030204" pitchFamily="34" charset="0"/>
                <a:cs typeface="Times New Roman" panose="02020603050405020304" pitchFamily="18" charset="0"/>
              </a:rPr>
              <a:t> = </a:t>
            </a:r>
            <a:r>
              <a:rPr lang="en-GB" sz="2600" i="1" dirty="0">
                <a:latin typeface="Times New Roman" panose="02020603050405020304" pitchFamily="18" charset="0"/>
                <a:ea typeface="Calibri" panose="020F0502020204030204" pitchFamily="34" charset="0"/>
                <a:cs typeface="Times New Roman" panose="02020603050405020304" pitchFamily="18" charset="0"/>
              </a:rPr>
              <a:t>x </a:t>
            </a:r>
            <a:r>
              <a:rPr lang="en-GB" sz="2600" dirty="0">
                <a:latin typeface="+mj-lt"/>
                <a:ea typeface="Calibri" panose="020F0502020204030204" pitchFamily="34" charset="0"/>
                <a:cs typeface="Times New Roman" panose="02020603050405020304" pitchFamily="18" charset="0"/>
              </a:rPr>
              <a:t>+ 3, rather than the correct </a:t>
            </a:r>
            <a:r>
              <a:rPr lang="en-GB" sz="2600" i="1" dirty="0">
                <a:latin typeface="Times New Roman" panose="02020603050405020304" pitchFamily="18" charset="0"/>
                <a:ea typeface="Calibri" panose="020F0502020204030204" pitchFamily="34" charset="0"/>
                <a:cs typeface="Times New Roman" panose="02020603050405020304" pitchFamily="18" charset="0"/>
              </a:rPr>
              <a:t>y</a:t>
            </a:r>
            <a:r>
              <a:rPr lang="en-GB" sz="2600" dirty="0">
                <a:latin typeface="+mj-lt"/>
                <a:ea typeface="Calibri" panose="020F0502020204030204" pitchFamily="34" charset="0"/>
                <a:cs typeface="Times New Roman" panose="02020603050405020304" pitchFamily="18" charset="0"/>
              </a:rPr>
              <a:t> = 3</a:t>
            </a:r>
            <a:r>
              <a:rPr lang="en-GB" sz="2600" i="1" dirty="0">
                <a:latin typeface="Times New Roman" panose="02020603050405020304" pitchFamily="18" charset="0"/>
                <a:ea typeface="Calibri" panose="020F0502020204030204" pitchFamily="34" charset="0"/>
                <a:cs typeface="Times New Roman" panose="02020603050405020304" pitchFamily="18" charset="0"/>
              </a:rPr>
              <a:t>x</a:t>
            </a:r>
            <a:r>
              <a:rPr lang="en-GB" sz="2600" dirty="0">
                <a:latin typeface="+mj-lt"/>
                <a:ea typeface="Calibri" panose="020F0502020204030204" pitchFamily="34" charset="0"/>
                <a:cs typeface="Times New Roman" panose="02020603050405020304" pitchFamily="18" charset="0"/>
              </a:rPr>
              <a:t> − 2.</a:t>
            </a:r>
          </a:p>
        </p:txBody>
      </p:sp>
      <p:graphicFrame>
        <p:nvGraphicFramePr>
          <p:cNvPr id="8" name="Table 7">
            <a:extLst>
              <a:ext uri="{FF2B5EF4-FFF2-40B4-BE49-F238E27FC236}">
                <a16:creationId xmlns:a16="http://schemas.microsoft.com/office/drawing/2014/main" id="{814D9C81-655B-41DF-879F-F32023A641F9}"/>
              </a:ext>
            </a:extLst>
          </p:cNvPr>
          <p:cNvGraphicFramePr>
            <a:graphicFrameLocks noGrp="1"/>
          </p:cNvGraphicFramePr>
          <p:nvPr>
            <p:extLst>
              <p:ext uri="{D42A27DB-BD31-4B8C-83A1-F6EECF244321}">
                <p14:modId xmlns:p14="http://schemas.microsoft.com/office/powerpoint/2010/main" val="1626760464"/>
              </p:ext>
            </p:extLst>
          </p:nvPr>
        </p:nvGraphicFramePr>
        <p:xfrm>
          <a:off x="1415480" y="2009707"/>
          <a:ext cx="4824536" cy="826182"/>
        </p:xfrm>
        <a:graphic>
          <a:graphicData uri="http://schemas.openxmlformats.org/drawingml/2006/table">
            <a:tbl>
              <a:tblPr firstRow="1" firstCol="1" bandRow="1">
                <a:tableStyleId>{93296810-A885-4BE3-A3E7-6D5BEEA58F35}</a:tableStyleId>
              </a:tblPr>
              <a:tblGrid>
                <a:gridCol w="603067">
                  <a:extLst>
                    <a:ext uri="{9D8B030D-6E8A-4147-A177-3AD203B41FA5}">
                      <a16:colId xmlns:a16="http://schemas.microsoft.com/office/drawing/2014/main" val="2022151344"/>
                    </a:ext>
                  </a:extLst>
                </a:gridCol>
                <a:gridCol w="603067">
                  <a:extLst>
                    <a:ext uri="{9D8B030D-6E8A-4147-A177-3AD203B41FA5}">
                      <a16:colId xmlns:a16="http://schemas.microsoft.com/office/drawing/2014/main" val="546760841"/>
                    </a:ext>
                  </a:extLst>
                </a:gridCol>
                <a:gridCol w="603067">
                  <a:extLst>
                    <a:ext uri="{9D8B030D-6E8A-4147-A177-3AD203B41FA5}">
                      <a16:colId xmlns:a16="http://schemas.microsoft.com/office/drawing/2014/main" val="686436827"/>
                    </a:ext>
                  </a:extLst>
                </a:gridCol>
                <a:gridCol w="603067">
                  <a:extLst>
                    <a:ext uri="{9D8B030D-6E8A-4147-A177-3AD203B41FA5}">
                      <a16:colId xmlns:a16="http://schemas.microsoft.com/office/drawing/2014/main" val="2881559057"/>
                    </a:ext>
                  </a:extLst>
                </a:gridCol>
                <a:gridCol w="603067">
                  <a:extLst>
                    <a:ext uri="{9D8B030D-6E8A-4147-A177-3AD203B41FA5}">
                      <a16:colId xmlns:a16="http://schemas.microsoft.com/office/drawing/2014/main" val="2883632603"/>
                    </a:ext>
                  </a:extLst>
                </a:gridCol>
                <a:gridCol w="603067">
                  <a:extLst>
                    <a:ext uri="{9D8B030D-6E8A-4147-A177-3AD203B41FA5}">
                      <a16:colId xmlns:a16="http://schemas.microsoft.com/office/drawing/2014/main" val="3140378304"/>
                    </a:ext>
                  </a:extLst>
                </a:gridCol>
                <a:gridCol w="603067">
                  <a:extLst>
                    <a:ext uri="{9D8B030D-6E8A-4147-A177-3AD203B41FA5}">
                      <a16:colId xmlns:a16="http://schemas.microsoft.com/office/drawing/2014/main" val="2690295233"/>
                    </a:ext>
                  </a:extLst>
                </a:gridCol>
                <a:gridCol w="603067">
                  <a:extLst>
                    <a:ext uri="{9D8B030D-6E8A-4147-A177-3AD203B41FA5}">
                      <a16:colId xmlns:a16="http://schemas.microsoft.com/office/drawing/2014/main" val="86322641"/>
                    </a:ext>
                  </a:extLst>
                </a:gridCol>
              </a:tblGrid>
              <a:tr h="413091">
                <a:tc>
                  <a:txBody>
                    <a:bodyPr/>
                    <a:lstStyle/>
                    <a:p>
                      <a:pPr>
                        <a:spcBef>
                          <a:spcPts val="400"/>
                        </a:spcBef>
                        <a:spcAft>
                          <a:spcPts val="400"/>
                        </a:spcAft>
                      </a:pPr>
                      <a:r>
                        <a:rPr lang="en-GB" sz="1600" i="1" dirty="0">
                          <a:solidFill>
                            <a:srgbClr val="585858"/>
                          </a:solidFill>
                          <a:effectLst/>
                          <a:latin typeface="Times New Roman" panose="02020603050405020304" pitchFamily="18" charset="0"/>
                          <a:cs typeface="Times New Roman" panose="02020603050405020304" pitchFamily="18" charset="0"/>
                        </a:rPr>
                        <a:t>x</a:t>
                      </a:r>
                      <a:endParaRPr lang="en-GB" sz="1600" i="1" dirty="0">
                        <a:solidFill>
                          <a:srgbClr val="58585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600" b="0" i="1" dirty="0">
                          <a:solidFill>
                            <a:srgbClr val="585858"/>
                          </a:solidFill>
                          <a:effectLst/>
                        </a:rPr>
                        <a:t>…</a:t>
                      </a:r>
                      <a:endParaRPr lang="en-GB" sz="1600" b="0" i="1"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6E6"/>
                    </a:solidFill>
                  </a:tcPr>
                </a:tc>
                <a:tc>
                  <a:txBody>
                    <a:bodyPr/>
                    <a:lstStyle/>
                    <a:p>
                      <a:pPr algn="ctr">
                        <a:spcBef>
                          <a:spcPts val="400"/>
                        </a:spcBef>
                        <a:spcAft>
                          <a:spcPts val="400"/>
                        </a:spcAft>
                      </a:pPr>
                      <a:r>
                        <a:rPr lang="en-GB" sz="1600" b="0" i="1" dirty="0">
                          <a:solidFill>
                            <a:srgbClr val="585858"/>
                          </a:solidFill>
                          <a:effectLst/>
                        </a:rPr>
                        <a:t>−1</a:t>
                      </a:r>
                      <a:endParaRPr lang="en-GB" sz="1600" b="0" i="1"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6E6"/>
                    </a:solidFill>
                  </a:tcPr>
                </a:tc>
                <a:tc>
                  <a:txBody>
                    <a:bodyPr/>
                    <a:lstStyle/>
                    <a:p>
                      <a:pPr algn="ctr">
                        <a:spcBef>
                          <a:spcPts val="400"/>
                        </a:spcBef>
                        <a:spcAft>
                          <a:spcPts val="400"/>
                        </a:spcAft>
                      </a:pPr>
                      <a:r>
                        <a:rPr lang="en-GB" sz="1600" b="0" i="1" dirty="0">
                          <a:solidFill>
                            <a:srgbClr val="585858"/>
                          </a:solidFill>
                          <a:effectLst/>
                        </a:rPr>
                        <a:t>0</a:t>
                      </a:r>
                      <a:endParaRPr lang="en-GB" sz="1600" b="0" i="1"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6E6"/>
                    </a:solidFill>
                  </a:tcPr>
                </a:tc>
                <a:tc>
                  <a:txBody>
                    <a:bodyPr/>
                    <a:lstStyle/>
                    <a:p>
                      <a:pPr algn="ctr">
                        <a:spcBef>
                          <a:spcPts val="400"/>
                        </a:spcBef>
                        <a:spcAft>
                          <a:spcPts val="400"/>
                        </a:spcAft>
                      </a:pPr>
                      <a:r>
                        <a:rPr lang="en-GB" sz="1600" b="0" i="1" dirty="0">
                          <a:solidFill>
                            <a:srgbClr val="585858"/>
                          </a:solidFill>
                          <a:effectLst/>
                        </a:rPr>
                        <a:t>1</a:t>
                      </a:r>
                      <a:endParaRPr lang="en-GB" sz="1600" b="0" i="1"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6E6"/>
                    </a:solidFill>
                  </a:tcPr>
                </a:tc>
                <a:tc>
                  <a:txBody>
                    <a:bodyPr/>
                    <a:lstStyle/>
                    <a:p>
                      <a:pPr algn="ctr">
                        <a:spcBef>
                          <a:spcPts val="400"/>
                        </a:spcBef>
                        <a:spcAft>
                          <a:spcPts val="400"/>
                        </a:spcAft>
                      </a:pPr>
                      <a:r>
                        <a:rPr lang="en-GB" sz="1600" b="0" i="1" dirty="0">
                          <a:solidFill>
                            <a:srgbClr val="585858"/>
                          </a:solidFill>
                          <a:effectLst/>
                        </a:rPr>
                        <a:t>2</a:t>
                      </a:r>
                      <a:endParaRPr lang="en-GB" sz="1600" b="0" i="1"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6E6"/>
                    </a:solidFill>
                  </a:tcPr>
                </a:tc>
                <a:tc>
                  <a:txBody>
                    <a:bodyPr/>
                    <a:lstStyle/>
                    <a:p>
                      <a:pPr algn="ctr">
                        <a:spcBef>
                          <a:spcPts val="400"/>
                        </a:spcBef>
                        <a:spcAft>
                          <a:spcPts val="400"/>
                        </a:spcAft>
                      </a:pPr>
                      <a:r>
                        <a:rPr lang="en-GB" sz="1600" b="0" i="1" dirty="0">
                          <a:solidFill>
                            <a:srgbClr val="585858"/>
                          </a:solidFill>
                          <a:effectLst/>
                        </a:rPr>
                        <a:t>3</a:t>
                      </a:r>
                      <a:endParaRPr lang="en-GB" sz="1600" b="0" i="1"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6E6"/>
                    </a:solidFill>
                  </a:tcPr>
                </a:tc>
                <a:tc>
                  <a:txBody>
                    <a:bodyPr/>
                    <a:lstStyle/>
                    <a:p>
                      <a:pPr algn="ctr">
                        <a:spcBef>
                          <a:spcPts val="400"/>
                        </a:spcBef>
                        <a:spcAft>
                          <a:spcPts val="400"/>
                        </a:spcAft>
                      </a:pPr>
                      <a:r>
                        <a:rPr lang="en-GB" sz="1600" b="0" i="1" dirty="0">
                          <a:solidFill>
                            <a:srgbClr val="585858"/>
                          </a:solidFill>
                          <a:effectLst/>
                        </a:rPr>
                        <a:t>…</a:t>
                      </a:r>
                      <a:endParaRPr lang="en-GB" sz="1600" b="0" i="1"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6E6"/>
                    </a:solidFill>
                  </a:tcPr>
                </a:tc>
                <a:extLst>
                  <a:ext uri="{0D108BD9-81ED-4DB2-BD59-A6C34878D82A}">
                    <a16:rowId xmlns:a16="http://schemas.microsoft.com/office/drawing/2014/main" val="3927865268"/>
                  </a:ext>
                </a:extLst>
              </a:tr>
              <a:tr h="413091">
                <a:tc>
                  <a:txBody>
                    <a:bodyPr/>
                    <a:lstStyle/>
                    <a:p>
                      <a:pPr>
                        <a:spcBef>
                          <a:spcPts val="400"/>
                        </a:spcBef>
                        <a:spcAft>
                          <a:spcPts val="400"/>
                        </a:spcAft>
                      </a:pPr>
                      <a:r>
                        <a:rPr lang="en-GB" sz="1600" i="1" dirty="0">
                          <a:solidFill>
                            <a:srgbClr val="585858"/>
                          </a:solidFill>
                          <a:effectLst/>
                          <a:latin typeface="Times New Roman" panose="02020603050405020304" pitchFamily="18" charset="0"/>
                          <a:cs typeface="Times New Roman" panose="02020603050405020304" pitchFamily="18" charset="0"/>
                        </a:rPr>
                        <a:t>y</a:t>
                      </a:r>
                      <a:endParaRPr lang="en-GB" sz="1600" i="1" dirty="0">
                        <a:solidFill>
                          <a:srgbClr val="58585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600" i="1">
                          <a:solidFill>
                            <a:srgbClr val="585858"/>
                          </a:solidFill>
                          <a:effectLst/>
                        </a:rPr>
                        <a:t>…</a:t>
                      </a:r>
                      <a:endParaRPr lang="en-GB" sz="1600" i="1">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600" i="1">
                          <a:solidFill>
                            <a:srgbClr val="585858"/>
                          </a:solidFill>
                          <a:effectLst/>
                        </a:rPr>
                        <a:t>−5</a:t>
                      </a:r>
                      <a:endParaRPr lang="en-GB" sz="1600" i="1">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600" i="1">
                          <a:solidFill>
                            <a:srgbClr val="585858"/>
                          </a:solidFill>
                          <a:effectLst/>
                        </a:rPr>
                        <a:t>−2</a:t>
                      </a:r>
                      <a:endParaRPr lang="en-GB" sz="1600" i="1">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600" i="1">
                          <a:solidFill>
                            <a:srgbClr val="585858"/>
                          </a:solidFill>
                          <a:effectLst/>
                        </a:rPr>
                        <a:t>1</a:t>
                      </a:r>
                      <a:endParaRPr lang="en-GB" sz="1600" i="1">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600" i="1" dirty="0">
                          <a:solidFill>
                            <a:srgbClr val="585858"/>
                          </a:solidFill>
                          <a:effectLst/>
                        </a:rPr>
                        <a:t>4</a:t>
                      </a:r>
                      <a:endParaRPr lang="en-GB" sz="1600" i="1"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600" i="1">
                          <a:solidFill>
                            <a:srgbClr val="585858"/>
                          </a:solidFill>
                          <a:effectLst/>
                        </a:rPr>
                        <a:t>7</a:t>
                      </a:r>
                      <a:endParaRPr lang="en-GB" sz="1600" i="1">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600" i="1" dirty="0">
                          <a:solidFill>
                            <a:srgbClr val="585858"/>
                          </a:solidFill>
                          <a:effectLst/>
                        </a:rPr>
                        <a:t>…</a:t>
                      </a:r>
                      <a:endParaRPr lang="en-GB" sz="1600" i="1"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9975133"/>
                  </a:ext>
                </a:extLst>
              </a:tr>
            </a:tbl>
          </a:graphicData>
        </a:graphic>
      </p:graphicFrame>
      <p:pic>
        <p:nvPicPr>
          <p:cNvPr id="9" name="Picture 8">
            <a:extLst>
              <a:ext uri="{FF2B5EF4-FFF2-40B4-BE49-F238E27FC236}">
                <a16:creationId xmlns:a16="http://schemas.microsoft.com/office/drawing/2014/main" id="{E0D16C48-591A-49E9-84FB-A99C01E7E61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7470" y="1412777"/>
            <a:ext cx="6435138" cy="3528391"/>
          </a:xfrm>
          <a:prstGeom prst="rect">
            <a:avLst/>
          </a:prstGeom>
          <a:noFill/>
          <a:ln>
            <a:noFill/>
          </a:ln>
        </p:spPr>
      </p:pic>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a:xfrm>
            <a:off x="609600" y="1340768"/>
            <a:ext cx="10972800" cy="3888432"/>
          </a:xfrm>
        </p:spPr>
        <p:txBody>
          <a:bodyPr>
            <a:normAutofit/>
          </a:bodyPr>
          <a:lstStyle/>
          <a:p>
            <a:r>
              <a:rPr lang="en-GB" dirty="0"/>
              <a:t>Students should understand the key idea that the gradient is a measure of the rate at which the function is changing (i.e. as </a:t>
            </a:r>
            <a:r>
              <a:rPr lang="en-GB" i="1" dirty="0">
                <a:latin typeface="Times New Roman" panose="02020603050405020304" pitchFamily="18" charset="0"/>
                <a:cs typeface="Times New Roman" panose="02020603050405020304" pitchFamily="18" charset="0"/>
              </a:rPr>
              <a:t>x</a:t>
            </a:r>
            <a:r>
              <a:rPr lang="en-GB" dirty="0"/>
              <a:t> increases by one, how is </a:t>
            </a:r>
            <a:r>
              <a:rPr lang="en-GB" i="1" dirty="0">
                <a:latin typeface="Times New Roman" panose="02020603050405020304" pitchFamily="18" charset="0"/>
                <a:cs typeface="Times New Roman" panose="02020603050405020304" pitchFamily="18" charset="0"/>
              </a:rPr>
              <a:t>y</a:t>
            </a:r>
            <a:r>
              <a:rPr lang="en-GB" dirty="0"/>
              <a:t> increasing – or decreasing?) and that the </a:t>
            </a:r>
            <a:r>
              <a:rPr lang="en-GB" i="1" dirty="0">
                <a:latin typeface="Times New Roman" panose="02020603050405020304" pitchFamily="18" charset="0"/>
                <a:cs typeface="Times New Roman" panose="02020603050405020304" pitchFamily="18" charset="0"/>
              </a:rPr>
              <a:t>y</a:t>
            </a:r>
            <a:r>
              <a:rPr lang="en-GB" dirty="0"/>
              <a:t>-intercept is a fixed point (i.e. the value of </a:t>
            </a:r>
            <a:r>
              <a:rPr lang="en-GB" i="1" dirty="0">
                <a:latin typeface="Times New Roman" panose="02020603050405020304" pitchFamily="18" charset="0"/>
                <a:cs typeface="Times New Roman" panose="02020603050405020304" pitchFamily="18" charset="0"/>
              </a:rPr>
              <a:t>y</a:t>
            </a:r>
            <a:r>
              <a:rPr lang="en-GB" dirty="0"/>
              <a:t> when </a:t>
            </a:r>
            <a:r>
              <a:rPr lang="en-GB" i="1" dirty="0">
                <a:latin typeface="Times New Roman" panose="02020603050405020304" pitchFamily="18" charset="0"/>
                <a:cs typeface="Times New Roman" panose="02020603050405020304" pitchFamily="18" charset="0"/>
              </a:rPr>
              <a:t>x</a:t>
            </a:r>
            <a:r>
              <a:rPr lang="en-GB" dirty="0"/>
              <a:t> is zero). Students should be aware that these two pieces of information uniquely define any straight line. </a:t>
            </a:r>
          </a:p>
          <a:p>
            <a:r>
              <a:rPr lang="en-GB" dirty="0"/>
              <a:t>Another difficulty is the perceived randomness of ‘</a:t>
            </a:r>
            <a:r>
              <a:rPr lang="en-GB" i="1" dirty="0"/>
              <a:t>m</a:t>
            </a:r>
            <a:r>
              <a:rPr lang="en-GB" dirty="0"/>
              <a:t>’ and ‘</a:t>
            </a:r>
            <a:r>
              <a:rPr lang="en-GB" i="1" dirty="0"/>
              <a:t>c</a:t>
            </a:r>
            <a:r>
              <a:rPr lang="en-GB" dirty="0"/>
              <a:t>’ to represent the value of the gradient and </a:t>
            </a:r>
            <a:r>
              <a:rPr lang="en-GB" i="1" dirty="0">
                <a:latin typeface="Times New Roman" panose="02020603050405020304" pitchFamily="18" charset="0"/>
                <a:cs typeface="Times New Roman" panose="02020603050405020304" pitchFamily="18" charset="0"/>
              </a:rPr>
              <a:t>y</a:t>
            </a:r>
            <a:r>
              <a:rPr lang="en-GB" dirty="0"/>
              <a:t>-intercept. Why not </a:t>
            </a:r>
            <a:r>
              <a:rPr lang="en-GB" i="1" dirty="0">
                <a:latin typeface="Times New Roman" panose="02020603050405020304" pitchFamily="18" charset="0"/>
                <a:cs typeface="Times New Roman" panose="02020603050405020304" pitchFamily="18" charset="0"/>
              </a:rPr>
              <a:t>y</a:t>
            </a:r>
            <a:r>
              <a:rPr lang="en-GB" dirty="0"/>
              <a:t> = </a:t>
            </a:r>
            <a:r>
              <a:rPr lang="en-GB" i="1" dirty="0" err="1"/>
              <a:t>g</a:t>
            </a:r>
            <a:r>
              <a:rPr lang="en-GB" i="1" dirty="0" err="1">
                <a:latin typeface="Times New Roman" panose="02020603050405020304" pitchFamily="18" charset="0"/>
                <a:cs typeface="Times New Roman" panose="02020603050405020304" pitchFamily="18" charset="0"/>
              </a:rPr>
              <a:t>x</a:t>
            </a:r>
            <a:r>
              <a:rPr lang="en-GB" dirty="0"/>
              <a:t> + </a:t>
            </a:r>
            <a:r>
              <a:rPr lang="en-GB" i="1" dirty="0" err="1"/>
              <a:t>i</a:t>
            </a:r>
            <a:r>
              <a:rPr lang="en-GB" dirty="0"/>
              <a:t>? Exploring the historical and cultural connections, such as ‘</a:t>
            </a:r>
            <a:r>
              <a:rPr lang="en-GB" i="1" dirty="0"/>
              <a:t>m</a:t>
            </a:r>
            <a:r>
              <a:rPr lang="en-GB" dirty="0"/>
              <a:t>’ representing the French word ‘</a:t>
            </a:r>
            <a:r>
              <a:rPr lang="en-GB" dirty="0" err="1"/>
              <a:t>monter</a:t>
            </a:r>
            <a:r>
              <a:rPr lang="en-GB" dirty="0"/>
              <a:t>’ (to climb or ascend) and ‘</a:t>
            </a:r>
            <a:r>
              <a:rPr lang="en-GB" i="1" dirty="0"/>
              <a:t>c</a:t>
            </a:r>
            <a:r>
              <a:rPr lang="en-GB" dirty="0"/>
              <a:t>’ representing the French word ‘commencer’ (to start), helps students to understand this mathematical convention and make connections with </a:t>
            </a:r>
            <a:r>
              <a:rPr lang="en-GB" i="1" dirty="0">
                <a:latin typeface="Times New Roman" panose="02020603050405020304" pitchFamily="18" charset="0"/>
                <a:cs typeface="Times New Roman" panose="02020603050405020304" pitchFamily="18" charset="0"/>
              </a:rPr>
              <a:t>y</a:t>
            </a:r>
            <a:r>
              <a:rPr lang="en-GB" dirty="0"/>
              <a:t> = </a:t>
            </a:r>
            <a:r>
              <a:rPr lang="en-GB" i="1" dirty="0" err="1"/>
              <a:t>a</a:t>
            </a:r>
            <a:r>
              <a:rPr lang="en-GB" i="1" dirty="0" err="1">
                <a:latin typeface="Times New Roman" panose="02020603050405020304" pitchFamily="18" charset="0"/>
                <a:cs typeface="Times New Roman" panose="02020603050405020304" pitchFamily="18" charset="0"/>
              </a:rPr>
              <a:t>x</a:t>
            </a:r>
            <a:r>
              <a:rPr lang="en-GB" dirty="0"/>
              <a:t> + </a:t>
            </a:r>
            <a:r>
              <a:rPr lang="en-GB" i="1" dirty="0"/>
              <a:t>b</a:t>
            </a:r>
            <a:r>
              <a:rPr lang="en-GB" dirty="0"/>
              <a:t> used in statistics.</a:t>
            </a:r>
          </a:p>
        </p:txBody>
      </p:sp>
    </p:spTree>
    <p:extLst>
      <p:ext uri="{BB962C8B-B14F-4D97-AF65-F5344CB8AC3E}">
        <p14:creationId xmlns:p14="http://schemas.microsoft.com/office/powerpoint/2010/main" val="96458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The value of the constant term is the </a:t>
            </a:r>
            <a:r>
              <a:rPr lang="en-GB" sz="2000" b="1" i="1" dirty="0">
                <a:latin typeface="Times New Roman" panose="02020603050405020304" pitchFamily="18" charset="0"/>
                <a:cs typeface="Times New Roman" panose="02020603050405020304" pitchFamily="18" charset="0"/>
              </a:rPr>
              <a:t>y</a:t>
            </a:r>
            <a:r>
              <a:rPr lang="en-GB" sz="2000" b="1" dirty="0"/>
              <a:t>-intercept when the equation is in the form </a:t>
            </a:r>
            <a:r>
              <a:rPr lang="en-GB" sz="2000" b="1" i="1" dirty="0">
                <a:latin typeface="Times New Roman" panose="02020603050405020304" pitchFamily="18" charset="0"/>
                <a:cs typeface="Times New Roman" panose="02020603050405020304" pitchFamily="18" charset="0"/>
              </a:rPr>
              <a:t>y</a:t>
            </a:r>
            <a:r>
              <a:rPr lang="en-GB" sz="2000" b="1" dirty="0"/>
              <a:t> = m</a:t>
            </a:r>
            <a:r>
              <a:rPr lang="en-GB" sz="2000" b="1" i="1" dirty="0">
                <a:latin typeface="Times New Roman" panose="02020603050405020304" pitchFamily="18" charset="0"/>
                <a:cs typeface="Times New Roman" panose="02020603050405020304" pitchFamily="18" charset="0"/>
              </a:rPr>
              <a:t>x</a:t>
            </a:r>
            <a:r>
              <a:rPr lang="en-GB" sz="2000" b="1" dirty="0"/>
              <a:t> + c</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96815B1-707A-448E-B31D-473A0C9C93AA}"/>
                  </a:ext>
                </a:extLst>
              </p:cNvPr>
              <p:cNvSpPr txBox="1"/>
              <p:nvPr/>
            </p:nvSpPr>
            <p:spPr>
              <a:xfrm>
                <a:off x="335360" y="1700808"/>
                <a:ext cx="11377264" cy="3786871"/>
              </a:xfrm>
              <a:prstGeom prst="rect">
                <a:avLst/>
              </a:prstGeom>
              <a:noFill/>
            </p:spPr>
            <p:txBody>
              <a:bodyPr wrap="square">
                <a:spAutoFit/>
              </a:bodyPr>
              <a:lstStyle/>
              <a:p>
                <a:pPr>
                  <a:buNone/>
                </a:pPr>
                <a:r>
                  <a:rPr lang="en-GB" sz="2400" dirty="0"/>
                  <a:t>Find the value of the </a:t>
                </a:r>
                <a:r>
                  <a:rPr lang="en-GB" sz="2400" i="1" dirty="0">
                    <a:latin typeface="Times New Roman" panose="02020603050405020304" pitchFamily="18" charset="0"/>
                    <a:cs typeface="Times New Roman" panose="02020603050405020304" pitchFamily="18" charset="0"/>
                  </a:rPr>
                  <a:t>y</a:t>
                </a:r>
                <a:r>
                  <a:rPr lang="en-GB" sz="2400" dirty="0"/>
                  <a:t>-intercept for each of these equations:</a:t>
                </a:r>
              </a:p>
              <a:p>
                <a:pPr marL="914400" lvl="1" indent="-457200">
                  <a:buFont typeface="+mj-lt"/>
                  <a:buAutoNum type="alphaLcParenR"/>
                </a:pPr>
                <a:r>
                  <a:rPr lang="en-GB" sz="2400" dirty="0"/>
                  <a:t> </a:t>
                </a:r>
                <a:r>
                  <a:rPr lang="en-GB" sz="2400" i="1" dirty="0">
                    <a:latin typeface="Times New Roman" panose="02020603050405020304" pitchFamily="18" charset="0"/>
                    <a:cs typeface="Times New Roman" panose="02020603050405020304" pitchFamily="18" charset="0"/>
                  </a:rPr>
                  <a:t>y</a:t>
                </a:r>
                <a:r>
                  <a:rPr lang="en-GB" sz="2400" dirty="0"/>
                  <a:t> = 3</a:t>
                </a:r>
                <a:r>
                  <a:rPr lang="en-GB" sz="2400" i="1" dirty="0">
                    <a:latin typeface="Times New Roman" panose="02020603050405020304" pitchFamily="18" charset="0"/>
                    <a:cs typeface="Times New Roman" panose="02020603050405020304" pitchFamily="18" charset="0"/>
                  </a:rPr>
                  <a:t>x</a:t>
                </a:r>
                <a:r>
                  <a:rPr lang="en-GB" sz="2400" dirty="0"/>
                  <a:t> + 4</a:t>
                </a:r>
              </a:p>
              <a:p>
                <a:pPr marL="914400" lvl="1" indent="-457200">
                  <a:buFont typeface="+mj-lt"/>
                  <a:buAutoNum type="alphaLcParenR"/>
                </a:pPr>
                <a:r>
                  <a:rPr lang="en-GB" sz="2400" dirty="0"/>
                  <a:t> </a:t>
                </a:r>
                <a:r>
                  <a:rPr lang="en-GB" sz="2400" i="1" dirty="0">
                    <a:latin typeface="Times New Roman" panose="02020603050405020304" pitchFamily="18" charset="0"/>
                    <a:cs typeface="Times New Roman" panose="02020603050405020304" pitchFamily="18" charset="0"/>
                  </a:rPr>
                  <a:t>y</a:t>
                </a:r>
                <a:r>
                  <a:rPr lang="en-GB" sz="2400" dirty="0"/>
                  <a:t> = 3</a:t>
                </a:r>
                <a:r>
                  <a:rPr lang="en-GB" sz="2400" i="1" dirty="0">
                    <a:latin typeface="Times New Roman" panose="02020603050405020304" pitchFamily="18" charset="0"/>
                    <a:cs typeface="Times New Roman" panose="02020603050405020304" pitchFamily="18" charset="0"/>
                  </a:rPr>
                  <a:t>x</a:t>
                </a:r>
                <a:r>
                  <a:rPr lang="en-GB" sz="2400" dirty="0"/>
                  <a:t> − 4</a:t>
                </a:r>
              </a:p>
              <a:p>
                <a:pPr marL="914400" lvl="1" indent="-457200">
                  <a:buFont typeface="+mj-lt"/>
                  <a:buAutoNum type="alphaLcParenR"/>
                </a:pPr>
                <a:r>
                  <a:rPr lang="en-GB" sz="2400" dirty="0"/>
                  <a:t> </a:t>
                </a:r>
                <a:r>
                  <a:rPr lang="en-GB" sz="2400" i="1" dirty="0">
                    <a:latin typeface="Times New Roman" panose="02020603050405020304" pitchFamily="18" charset="0"/>
                    <a:cs typeface="Times New Roman" panose="02020603050405020304" pitchFamily="18" charset="0"/>
                  </a:rPr>
                  <a:t>y</a:t>
                </a:r>
                <a:r>
                  <a:rPr lang="en-GB" sz="2400" dirty="0"/>
                  <a:t> = </a:t>
                </a:r>
                <a:r>
                  <a:rPr lang="en-GB" sz="2400" dirty="0">
                    <a:latin typeface="+mj-lt"/>
                    <a:cs typeface="Times New Roman" panose="02020603050405020304" pitchFamily="18" charset="0"/>
                  </a:rPr>
                  <a:t>3</a:t>
                </a:r>
                <a:r>
                  <a:rPr lang="en-GB" sz="2400" i="1" dirty="0">
                    <a:latin typeface="Times New Roman" panose="02020603050405020304" pitchFamily="18" charset="0"/>
                    <a:cs typeface="Times New Roman" panose="02020603050405020304" pitchFamily="18" charset="0"/>
                  </a:rPr>
                  <a:t>x</a:t>
                </a:r>
              </a:p>
              <a:p>
                <a:pPr marL="914400" lvl="1" indent="-457200">
                  <a:buFont typeface="+mj-lt"/>
                  <a:buAutoNum type="alphaLcParenR"/>
                </a:pPr>
                <a:r>
                  <a:rPr lang="en-GB" sz="2400" dirty="0"/>
                  <a:t> </a:t>
                </a:r>
                <a:r>
                  <a:rPr lang="en-GB" sz="2400" i="1" dirty="0">
                    <a:latin typeface="Times New Roman" panose="02020603050405020304" pitchFamily="18" charset="0"/>
                    <a:cs typeface="Times New Roman" panose="02020603050405020304" pitchFamily="18" charset="0"/>
                  </a:rPr>
                  <a:t>y</a:t>
                </a:r>
                <a:r>
                  <a:rPr lang="en-GB" sz="2400" dirty="0"/>
                  <a:t> = 3</a:t>
                </a:r>
              </a:p>
              <a:p>
                <a:pPr marL="914400" lvl="1" indent="-457200">
                  <a:buFont typeface="+mj-lt"/>
                  <a:buAutoNum type="alphaLcParenR"/>
                </a:pPr>
                <a:r>
                  <a:rPr lang="en-GB" sz="2400" dirty="0"/>
                  <a:t> </a:t>
                </a:r>
                <a:r>
                  <a:rPr lang="en-GB" sz="2400" i="1" dirty="0">
                    <a:latin typeface="Times New Roman" panose="02020603050405020304" pitchFamily="18" charset="0"/>
                    <a:cs typeface="Times New Roman" panose="02020603050405020304" pitchFamily="18" charset="0"/>
                  </a:rPr>
                  <a:t>y</a:t>
                </a:r>
                <a:r>
                  <a:rPr lang="en-GB" sz="2400" dirty="0"/>
                  <a:t> = 0.5 − 3</a:t>
                </a:r>
                <a:r>
                  <a:rPr lang="en-GB" sz="2400" i="1" dirty="0">
                    <a:latin typeface="Times New Roman" panose="02020603050405020304" pitchFamily="18" charset="0"/>
                    <a:cs typeface="Times New Roman" panose="02020603050405020304" pitchFamily="18" charset="0"/>
                  </a:rPr>
                  <a:t>x</a:t>
                </a:r>
              </a:p>
              <a:p>
                <a:pPr marL="914400" lvl="1" indent="-457200">
                  <a:buFont typeface="+mj-lt"/>
                  <a:buAutoNum type="alphaLcParenR"/>
                </a:pPr>
                <a:r>
                  <a:rPr lang="en-GB" sz="2400" dirty="0"/>
                  <a:t> 3</a:t>
                </a:r>
                <a:r>
                  <a:rPr lang="en-GB" sz="2400" i="1" dirty="0">
                    <a:latin typeface="Times New Roman" panose="02020603050405020304" pitchFamily="18" charset="0"/>
                    <a:cs typeface="Times New Roman" panose="02020603050405020304" pitchFamily="18" charset="0"/>
                  </a:rPr>
                  <a:t>x</a:t>
                </a:r>
                <a:r>
                  <a:rPr lang="en-GB" sz="2400" dirty="0"/>
                  <a:t> + 4 = </a:t>
                </a:r>
                <a:r>
                  <a:rPr lang="en-GB" sz="2400" i="1" dirty="0">
                    <a:latin typeface="Times New Roman" panose="02020603050405020304" pitchFamily="18" charset="0"/>
                    <a:cs typeface="Times New Roman" panose="02020603050405020304" pitchFamily="18" charset="0"/>
                  </a:rPr>
                  <a:t>y</a:t>
                </a:r>
              </a:p>
              <a:p>
                <a:pPr marL="914400" lvl="1" indent="-457200">
                  <a:buFont typeface="+mj-lt"/>
                  <a:buAutoNum type="alphaLcParenR"/>
                </a:pPr>
                <a:r>
                  <a:rPr lang="en-GB" sz="2400" dirty="0"/>
                  <a:t> 2</a:t>
                </a:r>
                <a:r>
                  <a:rPr lang="en-GB" sz="2400" i="1" dirty="0">
                    <a:latin typeface="Times New Roman" panose="02020603050405020304" pitchFamily="18" charset="0"/>
                    <a:cs typeface="Times New Roman" panose="02020603050405020304" pitchFamily="18" charset="0"/>
                  </a:rPr>
                  <a:t>y</a:t>
                </a:r>
                <a:r>
                  <a:rPr lang="en-GB" sz="2400" dirty="0"/>
                  <a:t> = 4</a:t>
                </a:r>
                <a:r>
                  <a:rPr lang="en-GB" sz="2400" i="1" dirty="0">
                    <a:latin typeface="Times New Roman" panose="02020603050405020304" pitchFamily="18" charset="0"/>
                    <a:cs typeface="Times New Roman" panose="02020603050405020304" pitchFamily="18" charset="0"/>
                  </a:rPr>
                  <a:t>x</a:t>
                </a:r>
                <a:r>
                  <a:rPr lang="en-GB" sz="2400" dirty="0"/>
                  <a:t> − </a:t>
                </a:r>
                <a14:m>
                  <m:oMath xmlns:m="http://schemas.openxmlformats.org/officeDocument/2006/math">
                    <m:f>
                      <m:fPr>
                        <m:ctrlPr>
                          <a:rPr lang="en-GB" sz="2400" i="1" smtClean="0">
                            <a:latin typeface="Cambria Math" panose="02040503050406030204" pitchFamily="18" charset="0"/>
                          </a:rPr>
                        </m:ctrlPr>
                      </m:fPr>
                      <m:num>
                        <m:r>
                          <a:rPr lang="en-GB" sz="2400" b="0" i="0" smtClean="0">
                            <a:latin typeface="Cambria Math" panose="02040503050406030204" pitchFamily="18" charset="0"/>
                          </a:rPr>
                          <m:t>1</m:t>
                        </m:r>
                      </m:num>
                      <m:den>
                        <m:r>
                          <a:rPr lang="en-GB" sz="2400" b="0" i="0" smtClean="0">
                            <a:latin typeface="Cambria Math" panose="02040503050406030204" pitchFamily="18" charset="0"/>
                          </a:rPr>
                          <m:t>3</m:t>
                        </m:r>
                      </m:den>
                    </m:f>
                  </m:oMath>
                </a14:m>
                <a:r>
                  <a:rPr lang="en-GB" sz="2400" dirty="0"/>
                  <a:t> </a:t>
                </a:r>
              </a:p>
            </p:txBody>
          </p:sp>
        </mc:Choice>
        <mc:Fallback xmlns="">
          <p:sp>
            <p:nvSpPr>
              <p:cNvPr id="7" name="TextBox 6">
                <a:extLst>
                  <a:ext uri="{FF2B5EF4-FFF2-40B4-BE49-F238E27FC236}">
                    <a16:creationId xmlns:a16="http://schemas.microsoft.com/office/drawing/2014/main" id="{A96815B1-707A-448E-B31D-473A0C9C93AA}"/>
                  </a:ext>
                </a:extLst>
              </p:cNvPr>
              <p:cNvSpPr txBox="1">
                <a:spLocks noRot="1" noChangeAspect="1" noMove="1" noResize="1" noEditPoints="1" noAdjustHandles="1" noChangeArrowheads="1" noChangeShapeType="1" noTextEdit="1"/>
              </p:cNvSpPr>
              <p:nvPr/>
            </p:nvSpPr>
            <p:spPr>
              <a:xfrm>
                <a:off x="335360" y="1700808"/>
                <a:ext cx="11377264" cy="3786871"/>
              </a:xfrm>
              <a:prstGeom prst="rect">
                <a:avLst/>
              </a:prstGeom>
              <a:blipFill>
                <a:blip r:embed="rId3"/>
                <a:stretch>
                  <a:fillRect l="-804" t="-1288"/>
                </a:stretch>
              </a:blipFill>
            </p:spPr>
            <p:txBody>
              <a:bodyPr/>
              <a:lstStyle/>
              <a:p>
                <a:r>
                  <a:rPr lang="en-GB">
                    <a:noFill/>
                  </a:rPr>
                  <a:t> </a:t>
                </a:r>
              </a:p>
            </p:txBody>
          </p:sp>
        </mc:Fallback>
      </mc:AlternateContent>
    </p:spTree>
    <p:extLst>
      <p:ext uri="{BB962C8B-B14F-4D97-AF65-F5344CB8AC3E}">
        <p14:creationId xmlns:p14="http://schemas.microsoft.com/office/powerpoint/2010/main" val="717258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Consider the variation in this example: </a:t>
            </a:r>
          </a:p>
          <a:p>
            <a:pPr marL="817200" lvl="2" fontAlgn="auto">
              <a:lnSpc>
                <a:spcPct val="100000"/>
              </a:lnSpc>
              <a:spcBef>
                <a:spcPts val="0"/>
              </a:spcBef>
              <a:spcAft>
                <a:spcPts val="1200"/>
              </a:spcAft>
              <a:buClrTx/>
            </a:pPr>
            <a:r>
              <a:rPr lang="en-GB" sz="2200" dirty="0"/>
              <a:t>What has stayed the same? What is different?</a:t>
            </a:r>
          </a:p>
          <a:p>
            <a:pPr marL="817200" lvl="2" fontAlgn="auto">
              <a:lnSpc>
                <a:spcPct val="100000"/>
              </a:lnSpc>
              <a:spcBef>
                <a:spcPts val="0"/>
              </a:spcBef>
              <a:spcAft>
                <a:spcPts val="1200"/>
              </a:spcAft>
              <a:buClrTx/>
            </a:pPr>
            <a:r>
              <a:rPr lang="en-GB" sz="2200" dirty="0"/>
              <a:t>What nuances are being drawn out? </a:t>
            </a:r>
          </a:p>
          <a:p>
            <a:pPr marL="817200" lvl="2" fontAlgn="auto">
              <a:lnSpc>
                <a:spcPct val="100000"/>
              </a:lnSpc>
              <a:spcBef>
                <a:spcPts val="0"/>
              </a:spcBef>
              <a:spcAft>
                <a:spcPts val="1200"/>
              </a:spcAft>
              <a:buClrTx/>
            </a:pPr>
            <a:r>
              <a:rPr lang="en-GB" sz="2200" dirty="0"/>
              <a:t>What discussion points might there be for each part?</a:t>
            </a:r>
            <a:endParaRPr lang="en-GB" sz="2400" dirty="0"/>
          </a:p>
        </p:txBody>
      </p:sp>
      <p:sp>
        <p:nvSpPr>
          <p:cNvPr id="8" name="TextBox 7">
            <a:extLst>
              <a:ext uri="{FF2B5EF4-FFF2-40B4-BE49-F238E27FC236}">
                <a16:creationId xmlns:a16="http://schemas.microsoft.com/office/drawing/2014/main" id="{C920DBB0-6B6A-4F59-95CD-1AF4DEF69E33}"/>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10" name="Title 1">
            <a:extLst>
              <a:ext uri="{FF2B5EF4-FFF2-40B4-BE49-F238E27FC236}">
                <a16:creationId xmlns:a16="http://schemas.microsoft.com/office/drawing/2014/main" id="{872EF2DE-A5CD-4FF1-8D6E-EF8710199E88}"/>
              </a:ext>
            </a:extLst>
          </p:cNvPr>
          <p:cNvSpPr>
            <a:spLocks noGrp="1"/>
          </p:cNvSpPr>
          <p:nvPr>
            <p:ph type="title"/>
          </p:nvPr>
        </p:nvSpPr>
        <p:spPr>
          <a:xfrm>
            <a:off x="116849" y="443915"/>
            <a:ext cx="10593151" cy="426170"/>
          </a:xfrm>
        </p:spPr>
        <p:txBody>
          <a:bodyPr>
            <a:normAutofit fontScale="90000"/>
          </a:bodyPr>
          <a:lstStyle/>
          <a:p>
            <a:r>
              <a:rPr lang="en-GB" sz="2000" b="1" dirty="0"/>
              <a:t>The value of the constant term is the </a:t>
            </a:r>
            <a:r>
              <a:rPr lang="en-GB" sz="2000" b="1" i="1" dirty="0">
                <a:latin typeface="Times New Roman" panose="02020603050405020304" pitchFamily="18" charset="0"/>
                <a:cs typeface="Times New Roman" panose="02020603050405020304" pitchFamily="18" charset="0"/>
              </a:rPr>
              <a:t>y</a:t>
            </a:r>
            <a:r>
              <a:rPr lang="en-GB" sz="2000" b="1" dirty="0"/>
              <a:t>-intercept when the equation is in the form </a:t>
            </a:r>
            <a:r>
              <a:rPr lang="en-GB" sz="2000" b="1" i="1" dirty="0">
                <a:latin typeface="Times New Roman" panose="02020603050405020304" pitchFamily="18" charset="0"/>
                <a:cs typeface="Times New Roman" panose="02020603050405020304" pitchFamily="18" charset="0"/>
              </a:rPr>
              <a:t>y</a:t>
            </a:r>
            <a:r>
              <a:rPr lang="en-GB" sz="2000" b="1" dirty="0"/>
              <a:t> = m</a:t>
            </a:r>
            <a:r>
              <a:rPr lang="en-GB" sz="2000" b="1" i="1" dirty="0">
                <a:latin typeface="Times New Roman" panose="02020603050405020304" pitchFamily="18" charset="0"/>
                <a:cs typeface="Times New Roman" panose="02020603050405020304" pitchFamily="18" charset="0"/>
              </a:rPr>
              <a:t>x</a:t>
            </a:r>
            <a:r>
              <a:rPr lang="en-GB" sz="2000" b="1" dirty="0"/>
              <a:t> + c</a:t>
            </a:r>
            <a:endParaRPr lang="en-GB" b="1" dirty="0"/>
          </a:p>
        </p:txBody>
      </p:sp>
      <p:grpSp>
        <p:nvGrpSpPr>
          <p:cNvPr id="4" name="Group 3">
            <a:extLst>
              <a:ext uri="{FF2B5EF4-FFF2-40B4-BE49-F238E27FC236}">
                <a16:creationId xmlns:a16="http://schemas.microsoft.com/office/drawing/2014/main" id="{E09B87DB-101A-495D-8595-A882073DDA45}"/>
              </a:ext>
            </a:extLst>
          </p:cNvPr>
          <p:cNvGrpSpPr/>
          <p:nvPr/>
        </p:nvGrpSpPr>
        <p:grpSpPr>
          <a:xfrm>
            <a:off x="660695" y="1741531"/>
            <a:ext cx="6160612" cy="4318484"/>
            <a:chOff x="660695" y="1741531"/>
            <a:chExt cx="6160612" cy="4318484"/>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1"/>
              <a:ext cx="6160612" cy="4318483"/>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28D7A67-CCEE-4ACD-AE12-F20F34E3C5A0}"/>
                    </a:ext>
                  </a:extLst>
                </p:cNvPr>
                <p:cNvSpPr txBox="1"/>
                <p:nvPr/>
              </p:nvSpPr>
              <p:spPr>
                <a:xfrm>
                  <a:off x="660695" y="1941708"/>
                  <a:ext cx="5792171" cy="4118307"/>
                </a:xfrm>
                <a:prstGeom prst="rect">
                  <a:avLst/>
                </a:prstGeom>
                <a:noFill/>
              </p:spPr>
              <p:txBody>
                <a:bodyPr wrap="square">
                  <a:spAutoFit/>
                </a:bodyPr>
                <a:lstStyle/>
                <a:p>
                  <a:pPr>
                    <a:buNone/>
                  </a:pPr>
                  <a:r>
                    <a:rPr lang="en-GB" sz="2400" dirty="0"/>
                    <a:t>Find the value of the </a:t>
                  </a:r>
                  <a:r>
                    <a:rPr lang="en-GB" sz="2400" i="1" dirty="0">
                      <a:latin typeface="Times New Roman" panose="02020603050405020304" pitchFamily="18" charset="0"/>
                      <a:cs typeface="Times New Roman" panose="02020603050405020304" pitchFamily="18" charset="0"/>
                    </a:rPr>
                    <a:t>y</a:t>
                  </a:r>
                  <a:r>
                    <a:rPr lang="en-GB" sz="2400" dirty="0"/>
                    <a:t>-intercept for each of these equations:</a:t>
                  </a:r>
                </a:p>
                <a:p>
                  <a:pPr marL="914400" lvl="1" indent="-457200">
                    <a:buFont typeface="+mj-lt"/>
                    <a:buAutoNum type="alphaLcParenR"/>
                  </a:pPr>
                  <a:r>
                    <a:rPr lang="en-GB" sz="2400" dirty="0"/>
                    <a:t> </a:t>
                  </a:r>
                  <a:r>
                    <a:rPr lang="en-GB" sz="2400" i="1" dirty="0">
                      <a:latin typeface="Times New Roman" panose="02020603050405020304" pitchFamily="18" charset="0"/>
                      <a:cs typeface="Times New Roman" panose="02020603050405020304" pitchFamily="18" charset="0"/>
                    </a:rPr>
                    <a:t>y</a:t>
                  </a:r>
                  <a:r>
                    <a:rPr lang="en-GB" sz="2400" dirty="0"/>
                    <a:t> = 3</a:t>
                  </a:r>
                  <a:r>
                    <a:rPr lang="en-GB" sz="2400" i="1" dirty="0">
                      <a:latin typeface="Times New Roman" panose="02020603050405020304" pitchFamily="18" charset="0"/>
                      <a:cs typeface="Times New Roman" panose="02020603050405020304" pitchFamily="18" charset="0"/>
                    </a:rPr>
                    <a:t>x</a:t>
                  </a:r>
                  <a:r>
                    <a:rPr lang="en-GB" sz="2400" dirty="0"/>
                    <a:t> + 4</a:t>
                  </a:r>
                </a:p>
                <a:p>
                  <a:pPr marL="914400" lvl="1" indent="-457200">
                    <a:buFont typeface="+mj-lt"/>
                    <a:buAutoNum type="alphaLcParenR"/>
                  </a:pPr>
                  <a:r>
                    <a:rPr lang="en-GB" sz="2400" dirty="0"/>
                    <a:t> </a:t>
                  </a:r>
                  <a:r>
                    <a:rPr lang="en-GB" sz="2400" i="1" dirty="0">
                      <a:latin typeface="Times New Roman" panose="02020603050405020304" pitchFamily="18" charset="0"/>
                      <a:cs typeface="Times New Roman" panose="02020603050405020304" pitchFamily="18" charset="0"/>
                    </a:rPr>
                    <a:t>y</a:t>
                  </a:r>
                  <a:r>
                    <a:rPr lang="en-GB" sz="2400" dirty="0"/>
                    <a:t> = 3</a:t>
                  </a:r>
                  <a:r>
                    <a:rPr lang="en-GB" sz="2400" i="1" dirty="0">
                      <a:latin typeface="Times New Roman" panose="02020603050405020304" pitchFamily="18" charset="0"/>
                      <a:cs typeface="Times New Roman" panose="02020603050405020304" pitchFamily="18" charset="0"/>
                    </a:rPr>
                    <a:t>x</a:t>
                  </a:r>
                  <a:r>
                    <a:rPr lang="en-GB" sz="2400" dirty="0"/>
                    <a:t> − 4</a:t>
                  </a:r>
                </a:p>
                <a:p>
                  <a:pPr marL="914400" lvl="1" indent="-457200">
                    <a:buFont typeface="+mj-lt"/>
                    <a:buAutoNum type="alphaLcParenR"/>
                  </a:pPr>
                  <a:r>
                    <a:rPr lang="en-GB" sz="2400" dirty="0"/>
                    <a:t> </a:t>
                  </a:r>
                  <a:r>
                    <a:rPr lang="en-GB" sz="2400" i="1" dirty="0">
                      <a:latin typeface="Times New Roman" panose="02020603050405020304" pitchFamily="18" charset="0"/>
                      <a:cs typeface="Times New Roman" panose="02020603050405020304" pitchFamily="18" charset="0"/>
                    </a:rPr>
                    <a:t>y</a:t>
                  </a:r>
                  <a:r>
                    <a:rPr lang="en-GB" sz="2400" dirty="0"/>
                    <a:t> = </a:t>
                  </a:r>
                  <a:r>
                    <a:rPr lang="en-GB" sz="2400" dirty="0">
                      <a:latin typeface="+mj-lt"/>
                      <a:cs typeface="Times New Roman" panose="02020603050405020304" pitchFamily="18" charset="0"/>
                    </a:rPr>
                    <a:t>3</a:t>
                  </a:r>
                  <a:r>
                    <a:rPr lang="en-GB" sz="2400" i="1" dirty="0">
                      <a:latin typeface="Times New Roman" panose="02020603050405020304" pitchFamily="18" charset="0"/>
                      <a:cs typeface="Times New Roman" panose="02020603050405020304" pitchFamily="18" charset="0"/>
                    </a:rPr>
                    <a:t>x</a:t>
                  </a:r>
                </a:p>
                <a:p>
                  <a:pPr marL="914400" lvl="1" indent="-457200">
                    <a:buFont typeface="+mj-lt"/>
                    <a:buAutoNum type="alphaLcParenR"/>
                  </a:pPr>
                  <a:r>
                    <a:rPr lang="en-GB" sz="2400" dirty="0"/>
                    <a:t> </a:t>
                  </a:r>
                  <a:r>
                    <a:rPr lang="en-GB" sz="2400" i="1" dirty="0">
                      <a:latin typeface="Times New Roman" panose="02020603050405020304" pitchFamily="18" charset="0"/>
                      <a:cs typeface="Times New Roman" panose="02020603050405020304" pitchFamily="18" charset="0"/>
                    </a:rPr>
                    <a:t>y</a:t>
                  </a:r>
                  <a:r>
                    <a:rPr lang="en-GB" sz="2400" dirty="0"/>
                    <a:t> = 3</a:t>
                  </a:r>
                </a:p>
                <a:p>
                  <a:pPr marL="914400" lvl="1" indent="-457200">
                    <a:buFont typeface="+mj-lt"/>
                    <a:buAutoNum type="alphaLcParenR"/>
                  </a:pPr>
                  <a:r>
                    <a:rPr lang="en-GB" sz="2400" dirty="0"/>
                    <a:t> </a:t>
                  </a:r>
                  <a:r>
                    <a:rPr lang="en-GB" sz="2400" i="1" dirty="0">
                      <a:latin typeface="Times New Roman" panose="02020603050405020304" pitchFamily="18" charset="0"/>
                      <a:cs typeface="Times New Roman" panose="02020603050405020304" pitchFamily="18" charset="0"/>
                    </a:rPr>
                    <a:t>y</a:t>
                  </a:r>
                  <a:r>
                    <a:rPr lang="en-GB" sz="2400" dirty="0"/>
                    <a:t> = 0.5 − 3</a:t>
                  </a:r>
                  <a:r>
                    <a:rPr lang="en-GB" sz="2400" i="1" dirty="0">
                      <a:latin typeface="Times New Roman" panose="02020603050405020304" pitchFamily="18" charset="0"/>
                      <a:cs typeface="Times New Roman" panose="02020603050405020304" pitchFamily="18" charset="0"/>
                    </a:rPr>
                    <a:t>x</a:t>
                  </a:r>
                </a:p>
                <a:p>
                  <a:pPr marL="914400" lvl="1" indent="-457200">
                    <a:buFont typeface="+mj-lt"/>
                    <a:buAutoNum type="alphaLcParenR"/>
                  </a:pPr>
                  <a:r>
                    <a:rPr lang="en-GB" sz="2400" dirty="0"/>
                    <a:t> 3</a:t>
                  </a:r>
                  <a:r>
                    <a:rPr lang="en-GB" sz="2400" i="1" dirty="0">
                      <a:latin typeface="Times New Roman" panose="02020603050405020304" pitchFamily="18" charset="0"/>
                      <a:cs typeface="Times New Roman" panose="02020603050405020304" pitchFamily="18" charset="0"/>
                    </a:rPr>
                    <a:t>x</a:t>
                  </a:r>
                  <a:r>
                    <a:rPr lang="en-GB" sz="2400" dirty="0"/>
                    <a:t> + 4 = </a:t>
                  </a:r>
                  <a:r>
                    <a:rPr lang="en-GB" sz="2400" i="1" dirty="0">
                      <a:latin typeface="Times New Roman" panose="02020603050405020304" pitchFamily="18" charset="0"/>
                      <a:cs typeface="Times New Roman" panose="02020603050405020304" pitchFamily="18" charset="0"/>
                    </a:rPr>
                    <a:t>y</a:t>
                  </a:r>
                </a:p>
                <a:p>
                  <a:pPr marL="914400" lvl="1" indent="-457200">
                    <a:buFont typeface="+mj-lt"/>
                    <a:buAutoNum type="alphaLcParenR"/>
                  </a:pPr>
                  <a:r>
                    <a:rPr lang="en-GB" sz="2400" dirty="0"/>
                    <a:t> 2</a:t>
                  </a:r>
                  <a:r>
                    <a:rPr lang="en-GB" sz="2400" i="1" dirty="0">
                      <a:latin typeface="Times New Roman" panose="02020603050405020304" pitchFamily="18" charset="0"/>
                      <a:cs typeface="Times New Roman" panose="02020603050405020304" pitchFamily="18" charset="0"/>
                    </a:rPr>
                    <a:t>y</a:t>
                  </a:r>
                  <a:r>
                    <a:rPr lang="en-GB" sz="2400" dirty="0"/>
                    <a:t> = 4</a:t>
                  </a:r>
                  <a:r>
                    <a:rPr lang="en-GB" sz="2400" i="1" dirty="0">
                      <a:latin typeface="Times New Roman" panose="02020603050405020304" pitchFamily="18" charset="0"/>
                      <a:cs typeface="Times New Roman" panose="02020603050405020304" pitchFamily="18" charset="0"/>
                    </a:rPr>
                    <a:t>x</a:t>
                  </a:r>
                  <a:r>
                    <a:rPr lang="en-GB" sz="2400" dirty="0"/>
                    <a:t> − </a:t>
                  </a:r>
                  <a14:m>
                    <m:oMath xmlns:m="http://schemas.openxmlformats.org/officeDocument/2006/math">
                      <m:f>
                        <m:fPr>
                          <m:ctrlPr>
                            <a:rPr lang="en-GB" sz="2400" i="1" smtClean="0">
                              <a:latin typeface="Cambria Math" panose="02040503050406030204" pitchFamily="18" charset="0"/>
                            </a:rPr>
                          </m:ctrlPr>
                        </m:fPr>
                        <m:num>
                          <m:r>
                            <a:rPr lang="en-GB" sz="2400" b="0" i="0" smtClean="0">
                              <a:latin typeface="Cambria Math" panose="02040503050406030204" pitchFamily="18" charset="0"/>
                            </a:rPr>
                            <m:t>1</m:t>
                          </m:r>
                        </m:num>
                        <m:den>
                          <m:r>
                            <a:rPr lang="en-GB" sz="2400" b="0" i="0" smtClean="0">
                              <a:latin typeface="Cambria Math" panose="02040503050406030204" pitchFamily="18" charset="0"/>
                            </a:rPr>
                            <m:t>3</m:t>
                          </m:r>
                        </m:den>
                      </m:f>
                    </m:oMath>
                  </a14:m>
                  <a:r>
                    <a:rPr lang="en-GB" sz="2400" dirty="0"/>
                    <a:t> </a:t>
                  </a:r>
                </a:p>
              </p:txBody>
            </p:sp>
          </mc:Choice>
          <mc:Fallback xmlns="">
            <p:sp>
              <p:nvSpPr>
                <p:cNvPr id="11" name="TextBox 10">
                  <a:extLst>
                    <a:ext uri="{FF2B5EF4-FFF2-40B4-BE49-F238E27FC236}">
                      <a16:creationId xmlns:a16="http://schemas.microsoft.com/office/drawing/2014/main" id="{128D7A67-CCEE-4ACD-AE12-F20F34E3C5A0}"/>
                    </a:ext>
                  </a:extLst>
                </p:cNvPr>
                <p:cNvSpPr txBox="1">
                  <a:spLocks noRot="1" noChangeAspect="1" noMove="1" noResize="1" noEditPoints="1" noAdjustHandles="1" noChangeArrowheads="1" noChangeShapeType="1" noTextEdit="1"/>
                </p:cNvSpPr>
                <p:nvPr/>
              </p:nvSpPr>
              <p:spPr>
                <a:xfrm>
                  <a:off x="660695" y="1941708"/>
                  <a:ext cx="5792171" cy="4118307"/>
                </a:xfrm>
                <a:prstGeom prst="rect">
                  <a:avLst/>
                </a:prstGeom>
                <a:blipFill>
                  <a:blip r:embed="rId4"/>
                  <a:stretch>
                    <a:fillRect l="-1577" t="-1185" r="-105" b="-593"/>
                  </a:stretch>
                </a:blipFill>
              </p:spPr>
              <p:txBody>
                <a:bodyPr/>
                <a:lstStyle/>
                <a:p>
                  <a:r>
                    <a:rPr lang="en-GB">
                      <a:noFill/>
                    </a:rPr>
                    <a:t> </a:t>
                  </a:r>
                </a:p>
              </p:txBody>
            </p:sp>
          </mc:Fallback>
        </mc:AlternateContent>
      </p:grpSp>
    </p:spTree>
    <p:custDataLst>
      <p:tags r:id="rId1"/>
    </p:custDataLst>
    <p:extLst>
      <p:ext uri="{BB962C8B-B14F-4D97-AF65-F5344CB8AC3E}">
        <p14:creationId xmlns:p14="http://schemas.microsoft.com/office/powerpoint/2010/main" val="1972075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Equations with a </a:t>
            </a:r>
            <a:r>
              <a:rPr lang="en-GB" sz="2000" b="1" i="1" dirty="0">
                <a:latin typeface="Times New Roman" panose="02020603050405020304" pitchFamily="18" charset="0"/>
                <a:cs typeface="Times New Roman" panose="02020603050405020304" pitchFamily="18" charset="0"/>
              </a:rPr>
              <a:t>y</a:t>
            </a:r>
            <a:r>
              <a:rPr lang="en-GB" sz="2000" b="1" dirty="0"/>
              <a:t>-intercept of zero pass through the origin.</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7" name="TextBox 6">
            <a:extLst>
              <a:ext uri="{FF2B5EF4-FFF2-40B4-BE49-F238E27FC236}">
                <a16:creationId xmlns:a16="http://schemas.microsoft.com/office/drawing/2014/main" id="{24AFD7E8-DB24-403A-BD2E-6078DE1B45FD}"/>
              </a:ext>
            </a:extLst>
          </p:cNvPr>
          <p:cNvSpPr txBox="1"/>
          <p:nvPr/>
        </p:nvSpPr>
        <p:spPr>
          <a:xfrm>
            <a:off x="767408" y="1781834"/>
            <a:ext cx="10729192" cy="523220"/>
          </a:xfrm>
          <a:prstGeom prst="rect">
            <a:avLst/>
          </a:prstGeom>
          <a:noFill/>
        </p:spPr>
        <p:txBody>
          <a:bodyPr wrap="square">
            <a:spAutoFit/>
          </a:bodyPr>
          <a:lstStyle/>
          <a:p>
            <a:pPr algn="ctr">
              <a:buNone/>
            </a:pPr>
            <a:r>
              <a:rPr lang="en-GB" dirty="0">
                <a:effectLst/>
                <a:latin typeface="+mj-lt"/>
                <a:ea typeface="Calibri" panose="020F0502020204030204" pitchFamily="34" charset="0"/>
                <a:cs typeface="Times New Roman" panose="02020603050405020304" pitchFamily="18" charset="0"/>
              </a:rPr>
              <a:t>Which of these straight lines pass through the origin?</a:t>
            </a:r>
            <a:endParaRPr lang="en-GB" dirty="0">
              <a:latin typeface="+mj-lt"/>
            </a:endParaRPr>
          </a:p>
        </p:txBody>
      </p:sp>
      <p:sp>
        <p:nvSpPr>
          <p:cNvPr id="12" name="TextBox 11">
            <a:extLst>
              <a:ext uri="{FF2B5EF4-FFF2-40B4-BE49-F238E27FC236}">
                <a16:creationId xmlns:a16="http://schemas.microsoft.com/office/drawing/2014/main" id="{964D502B-21DE-43B2-BC88-31B610CDB1DE}"/>
              </a:ext>
            </a:extLst>
          </p:cNvPr>
          <p:cNvSpPr txBox="1"/>
          <p:nvPr/>
        </p:nvSpPr>
        <p:spPr>
          <a:xfrm>
            <a:off x="3210792" y="2420888"/>
            <a:ext cx="3101232" cy="3172150"/>
          </a:xfrm>
          <a:prstGeom prst="rect">
            <a:avLst/>
          </a:prstGeom>
          <a:noFill/>
        </p:spPr>
        <p:txBody>
          <a:bodyPr wrap="square">
            <a:spAutoFit/>
          </a:bodyPr>
          <a:lstStyle/>
          <a:p>
            <a:pPr marL="457200" indent="-457200">
              <a:spcAft>
                <a:spcPts val="1200"/>
              </a:spcAft>
              <a:buFont typeface="+mj-lt"/>
              <a:buAutoNum type="alphaLcParenR"/>
            </a:pPr>
            <a:r>
              <a:rPr lang="es-ES" dirty="0">
                <a:latin typeface="+mj-lt"/>
              </a:rPr>
              <a:t> </a:t>
            </a:r>
            <a:r>
              <a:rPr lang="es-ES" i="1" dirty="0">
                <a:latin typeface="Times New Roman" panose="02020603050405020304" pitchFamily="18" charset="0"/>
                <a:cs typeface="Times New Roman" panose="02020603050405020304" pitchFamily="18" charset="0"/>
              </a:rPr>
              <a:t>y</a:t>
            </a:r>
            <a:r>
              <a:rPr lang="es-ES" dirty="0">
                <a:latin typeface="+mj-lt"/>
              </a:rPr>
              <a:t> = 0</a:t>
            </a:r>
            <a:r>
              <a:rPr lang="es-ES" i="1" dirty="0">
                <a:latin typeface="Times New Roman" panose="02020603050405020304" pitchFamily="18" charset="0"/>
                <a:cs typeface="Times New Roman" panose="02020603050405020304" pitchFamily="18" charset="0"/>
              </a:rPr>
              <a:t>x</a:t>
            </a:r>
            <a:r>
              <a:rPr lang="es-ES" dirty="0">
                <a:latin typeface="+mj-lt"/>
              </a:rPr>
              <a:t> + 4</a:t>
            </a:r>
          </a:p>
          <a:p>
            <a:pPr marL="457200" indent="-457200">
              <a:spcAft>
                <a:spcPts val="1200"/>
              </a:spcAft>
              <a:buFont typeface="+mj-lt"/>
              <a:buAutoNum type="alphaLcParenR"/>
            </a:pPr>
            <a:r>
              <a:rPr lang="es-ES" dirty="0">
                <a:latin typeface="+mj-lt"/>
              </a:rPr>
              <a:t> </a:t>
            </a:r>
            <a:r>
              <a:rPr lang="es-ES" i="1" dirty="0">
                <a:latin typeface="Times New Roman" panose="02020603050405020304" pitchFamily="18" charset="0"/>
                <a:cs typeface="Times New Roman" panose="02020603050405020304" pitchFamily="18" charset="0"/>
              </a:rPr>
              <a:t>y</a:t>
            </a:r>
            <a:r>
              <a:rPr lang="es-ES" dirty="0">
                <a:latin typeface="+mj-lt"/>
              </a:rPr>
              <a:t> = 3</a:t>
            </a:r>
            <a:r>
              <a:rPr lang="es-ES" i="1" dirty="0">
                <a:latin typeface="Times New Roman" panose="02020603050405020304" pitchFamily="18" charset="0"/>
                <a:cs typeface="Times New Roman" panose="02020603050405020304" pitchFamily="18" charset="0"/>
              </a:rPr>
              <a:t>x</a:t>
            </a:r>
            <a:r>
              <a:rPr lang="es-ES" dirty="0">
                <a:latin typeface="+mj-lt"/>
              </a:rPr>
              <a:t> + 0</a:t>
            </a:r>
          </a:p>
          <a:p>
            <a:pPr marL="457200" indent="-457200">
              <a:spcAft>
                <a:spcPts val="1200"/>
              </a:spcAft>
              <a:buFont typeface="+mj-lt"/>
              <a:buAutoNum type="alphaLcParenR"/>
            </a:pPr>
            <a:r>
              <a:rPr lang="es-ES" dirty="0">
                <a:latin typeface="+mj-lt"/>
              </a:rPr>
              <a:t> 2</a:t>
            </a:r>
            <a:r>
              <a:rPr lang="es-ES" i="1" dirty="0">
                <a:latin typeface="Times New Roman" panose="02020603050405020304" pitchFamily="18" charset="0"/>
                <a:cs typeface="Times New Roman" panose="02020603050405020304" pitchFamily="18" charset="0"/>
              </a:rPr>
              <a:t>y</a:t>
            </a:r>
            <a:r>
              <a:rPr lang="es-ES" dirty="0">
                <a:latin typeface="+mj-lt"/>
              </a:rPr>
              <a:t> = 4</a:t>
            </a:r>
          </a:p>
          <a:p>
            <a:pPr marL="457200" indent="-457200">
              <a:spcBef>
                <a:spcPts val="400"/>
              </a:spcBef>
              <a:spcAft>
                <a:spcPts val="1200"/>
              </a:spcAft>
              <a:buFont typeface="+mj-lt"/>
              <a:buAutoNum type="alphaLcParenR"/>
            </a:pPr>
            <a:r>
              <a:rPr lang="en-GB" dirty="0">
                <a:effectLst/>
                <a:latin typeface="+mj-lt"/>
                <a:ea typeface="Calibri" panose="020F0502020204030204" pitchFamily="34" charset="0"/>
                <a:cs typeface="Times New Roman" panose="02020603050405020304" pitchFamily="18" charset="0"/>
              </a:rPr>
              <a:t> </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dirty="0">
                <a:effectLst/>
                <a:latin typeface="+mj-lt"/>
                <a:ea typeface="Calibri" panose="020F0502020204030204" pitchFamily="34" charset="0"/>
                <a:cs typeface="Times New Roman" panose="02020603050405020304" pitchFamily="18" charset="0"/>
              </a:rPr>
              <a:t> = −2</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dirty="0">
                <a:effectLst/>
                <a:latin typeface="+mj-lt"/>
                <a:ea typeface="Calibri" panose="020F0502020204030204" pitchFamily="34" charset="0"/>
                <a:cs typeface="Times New Roman" panose="02020603050405020304" pitchFamily="18" charset="0"/>
              </a:rPr>
              <a:t> </a:t>
            </a:r>
          </a:p>
          <a:p>
            <a:pPr marL="457200" indent="-457200">
              <a:spcAft>
                <a:spcPts val="1200"/>
              </a:spcAft>
              <a:buFont typeface="+mj-lt"/>
              <a:buAutoNum type="alphaLcParenR"/>
            </a:pPr>
            <a:r>
              <a:rPr lang="en-GB" dirty="0">
                <a:effectLst/>
                <a:latin typeface="+mj-lt"/>
                <a:ea typeface="Calibri" panose="020F0502020204030204" pitchFamily="34" charset="0"/>
                <a:cs typeface="Times New Roman" panose="02020603050405020304" pitchFamily="18" charset="0"/>
              </a:rPr>
              <a:t> 3</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dirty="0">
                <a:effectLst/>
                <a:latin typeface="+mj-lt"/>
                <a:ea typeface="Calibri" panose="020F0502020204030204" pitchFamily="34" charset="0"/>
                <a:cs typeface="Times New Roman" panose="02020603050405020304" pitchFamily="18" charset="0"/>
              </a:rPr>
              <a:t> + 5</a:t>
            </a:r>
            <a:r>
              <a:rPr lang="en-GB"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dirty="0">
                <a:effectLst/>
                <a:latin typeface="+mj-lt"/>
                <a:ea typeface="Calibri" panose="020F0502020204030204" pitchFamily="34" charset="0"/>
                <a:cs typeface="Times New Roman" panose="02020603050405020304" pitchFamily="18" charset="0"/>
              </a:rPr>
              <a:t> = 0</a:t>
            </a:r>
            <a:endParaRPr lang="es-ES" dirty="0">
              <a:latin typeface="+mj-lt"/>
            </a:endParaRPr>
          </a:p>
        </p:txBody>
      </p:sp>
    </p:spTree>
    <p:extLst>
      <p:ext uri="{BB962C8B-B14F-4D97-AF65-F5344CB8AC3E}">
        <p14:creationId xmlns:p14="http://schemas.microsoft.com/office/powerpoint/2010/main" val="3996276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might you do to model or explain this example?</a:t>
            </a:r>
          </a:p>
          <a:p>
            <a:pPr marL="360000" lvl="1" fontAlgn="auto">
              <a:lnSpc>
                <a:spcPct val="100000"/>
              </a:lnSpc>
              <a:spcBef>
                <a:spcPts val="0"/>
              </a:spcBef>
              <a:spcAft>
                <a:spcPts val="1200"/>
              </a:spcAft>
              <a:buClrTx/>
            </a:pPr>
            <a:r>
              <a:rPr lang="en-GB" sz="2400" dirty="0"/>
              <a:t>Can you write similar questions with more than one correct answer to help students develop a secure understanding of the concept?</a:t>
            </a:r>
          </a:p>
        </p:txBody>
      </p:sp>
      <p:sp>
        <p:nvSpPr>
          <p:cNvPr id="9" name="Title 1">
            <a:extLst>
              <a:ext uri="{FF2B5EF4-FFF2-40B4-BE49-F238E27FC236}">
                <a16:creationId xmlns:a16="http://schemas.microsoft.com/office/drawing/2014/main" id="{9FD9EF6F-2D7A-447F-9E0F-8ACD78F27738}"/>
              </a:ext>
            </a:extLst>
          </p:cNvPr>
          <p:cNvSpPr txBox="1">
            <a:spLocks/>
          </p:cNvSpPr>
          <p:nvPr/>
        </p:nvSpPr>
        <p:spPr>
          <a:xfrm>
            <a:off x="119336" y="443915"/>
            <a:ext cx="10593151"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Equations with a y-intercept of zero pass through the origin</a:t>
            </a:r>
          </a:p>
        </p:txBody>
      </p:sp>
      <p:sp>
        <p:nvSpPr>
          <p:cNvPr id="10" name="TextBox 9">
            <a:extLst>
              <a:ext uri="{FF2B5EF4-FFF2-40B4-BE49-F238E27FC236}">
                <a16:creationId xmlns:a16="http://schemas.microsoft.com/office/drawing/2014/main" id="{E113D450-E3C5-4B3E-BE73-FFFD125BB57D}"/>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grpSp>
        <p:nvGrpSpPr>
          <p:cNvPr id="2" name="Group 1">
            <a:extLst>
              <a:ext uri="{FF2B5EF4-FFF2-40B4-BE49-F238E27FC236}">
                <a16:creationId xmlns:a16="http://schemas.microsoft.com/office/drawing/2014/main" id="{6EDEAD91-E6B7-4820-AF77-E27D1B5EAA53}"/>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5E500707-8D4B-4506-838C-37D8C7BF062D}"/>
                </a:ext>
              </a:extLst>
            </p:cNvPr>
            <p:cNvSpPr txBox="1"/>
            <p:nvPr/>
          </p:nvSpPr>
          <p:spPr>
            <a:xfrm>
              <a:off x="660695" y="1781834"/>
              <a:ext cx="6011370" cy="830997"/>
            </a:xfrm>
            <a:prstGeom prst="rect">
              <a:avLst/>
            </a:prstGeom>
            <a:noFill/>
          </p:spPr>
          <p:txBody>
            <a:bodyPr wrap="square">
              <a:spAutoFit/>
            </a:bodyPr>
            <a:lstStyle/>
            <a:p>
              <a:pPr>
                <a:buNone/>
              </a:pPr>
              <a:r>
                <a:rPr lang="en-GB" sz="2400" dirty="0">
                  <a:effectLst/>
                  <a:latin typeface="+mj-lt"/>
                  <a:ea typeface="Calibri" panose="020F0502020204030204" pitchFamily="34" charset="0"/>
                  <a:cs typeface="Times New Roman" panose="02020603050405020304" pitchFamily="18" charset="0"/>
                </a:rPr>
                <a:t>Which of these straight lines pass through the origin?</a:t>
              </a:r>
              <a:endParaRPr lang="en-GB" sz="2400" dirty="0">
                <a:latin typeface="+mj-lt"/>
              </a:endParaRPr>
            </a:p>
          </p:txBody>
        </p:sp>
        <p:sp>
          <p:nvSpPr>
            <p:cNvPr id="13" name="TextBox 12">
              <a:extLst>
                <a:ext uri="{FF2B5EF4-FFF2-40B4-BE49-F238E27FC236}">
                  <a16:creationId xmlns:a16="http://schemas.microsoft.com/office/drawing/2014/main" id="{27AC4D6A-81E0-4C17-A512-6BCB1B8D740A}"/>
                </a:ext>
              </a:extLst>
            </p:cNvPr>
            <p:cNvSpPr txBox="1"/>
            <p:nvPr/>
          </p:nvSpPr>
          <p:spPr>
            <a:xfrm>
              <a:off x="1487488" y="2612831"/>
              <a:ext cx="3101232" cy="2901307"/>
            </a:xfrm>
            <a:prstGeom prst="rect">
              <a:avLst/>
            </a:prstGeom>
            <a:noFill/>
          </p:spPr>
          <p:txBody>
            <a:bodyPr wrap="square">
              <a:spAutoFit/>
            </a:bodyPr>
            <a:lstStyle/>
            <a:p>
              <a:pPr marL="457200" indent="-457200">
                <a:spcAft>
                  <a:spcPts val="1200"/>
                </a:spcAft>
                <a:buFont typeface="+mj-lt"/>
                <a:buAutoNum type="alphaLcParenR"/>
              </a:pPr>
              <a:r>
                <a:rPr lang="es-ES" sz="2400" dirty="0">
                  <a:latin typeface="+mj-lt"/>
                </a:rPr>
                <a:t> </a:t>
              </a:r>
              <a:r>
                <a:rPr lang="es-ES" sz="2400" i="1" dirty="0">
                  <a:latin typeface="Times New Roman" panose="02020603050405020304" pitchFamily="18" charset="0"/>
                  <a:cs typeface="Times New Roman" panose="02020603050405020304" pitchFamily="18" charset="0"/>
                </a:rPr>
                <a:t>y</a:t>
              </a:r>
              <a:r>
                <a:rPr lang="es-ES" sz="2400" dirty="0">
                  <a:latin typeface="+mj-lt"/>
                </a:rPr>
                <a:t> = 0</a:t>
              </a:r>
              <a:r>
                <a:rPr lang="es-ES" sz="2400" i="1" dirty="0">
                  <a:latin typeface="Times New Roman" panose="02020603050405020304" pitchFamily="18" charset="0"/>
                  <a:cs typeface="Times New Roman" panose="02020603050405020304" pitchFamily="18" charset="0"/>
                </a:rPr>
                <a:t>x</a:t>
              </a:r>
              <a:r>
                <a:rPr lang="es-ES" sz="2400" dirty="0">
                  <a:latin typeface="+mj-lt"/>
                </a:rPr>
                <a:t> + 4</a:t>
              </a:r>
            </a:p>
            <a:p>
              <a:pPr marL="457200" indent="-457200">
                <a:spcAft>
                  <a:spcPts val="1200"/>
                </a:spcAft>
                <a:buFont typeface="+mj-lt"/>
                <a:buAutoNum type="alphaLcParenR"/>
              </a:pPr>
              <a:r>
                <a:rPr lang="es-ES" sz="2400" dirty="0">
                  <a:latin typeface="+mj-lt"/>
                </a:rPr>
                <a:t> </a:t>
              </a:r>
              <a:r>
                <a:rPr lang="es-ES" sz="2400" i="1" dirty="0">
                  <a:latin typeface="Times New Roman" panose="02020603050405020304" pitchFamily="18" charset="0"/>
                  <a:cs typeface="Times New Roman" panose="02020603050405020304" pitchFamily="18" charset="0"/>
                </a:rPr>
                <a:t>y</a:t>
              </a:r>
              <a:r>
                <a:rPr lang="es-ES" sz="2400" dirty="0">
                  <a:latin typeface="+mj-lt"/>
                </a:rPr>
                <a:t> = 3</a:t>
              </a:r>
              <a:r>
                <a:rPr lang="es-ES" sz="2400" i="1" dirty="0">
                  <a:latin typeface="Times New Roman" panose="02020603050405020304" pitchFamily="18" charset="0"/>
                  <a:cs typeface="Times New Roman" panose="02020603050405020304" pitchFamily="18" charset="0"/>
                </a:rPr>
                <a:t>x</a:t>
              </a:r>
              <a:r>
                <a:rPr lang="es-ES" sz="2400" dirty="0">
                  <a:latin typeface="+mj-lt"/>
                </a:rPr>
                <a:t> + 0</a:t>
              </a:r>
            </a:p>
            <a:p>
              <a:pPr marL="457200" indent="-457200">
                <a:spcAft>
                  <a:spcPts val="1200"/>
                </a:spcAft>
                <a:buFont typeface="+mj-lt"/>
                <a:buAutoNum type="alphaLcParenR"/>
              </a:pPr>
              <a:r>
                <a:rPr lang="es-ES" sz="2400" dirty="0">
                  <a:latin typeface="+mj-lt"/>
                </a:rPr>
                <a:t> 2</a:t>
              </a:r>
              <a:r>
                <a:rPr lang="es-ES" sz="2400" i="1" dirty="0">
                  <a:latin typeface="Times New Roman" panose="02020603050405020304" pitchFamily="18" charset="0"/>
                  <a:cs typeface="Times New Roman" panose="02020603050405020304" pitchFamily="18" charset="0"/>
                </a:rPr>
                <a:t>y</a:t>
              </a:r>
              <a:r>
                <a:rPr lang="es-ES" sz="2400" dirty="0">
                  <a:latin typeface="+mj-lt"/>
                </a:rPr>
                <a:t> = 4</a:t>
              </a:r>
            </a:p>
            <a:p>
              <a:pPr marL="457200" indent="-457200">
                <a:spcBef>
                  <a:spcPts val="4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400" dirty="0">
                  <a:effectLst/>
                  <a:latin typeface="+mj-lt"/>
                  <a:ea typeface="Calibri" panose="020F0502020204030204" pitchFamily="34" charset="0"/>
                  <a:cs typeface="Times New Roman" panose="02020603050405020304" pitchFamily="18" charset="0"/>
                </a:rPr>
                <a:t> = −2</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400" dirty="0">
                  <a:effectLst/>
                  <a:latin typeface="+mj-lt"/>
                  <a:ea typeface="Calibri" panose="020F0502020204030204" pitchFamily="34" charset="0"/>
                  <a:cs typeface="Times New Roman" panose="02020603050405020304" pitchFamily="18" charset="0"/>
                </a:rPr>
                <a:t> </a:t>
              </a:r>
            </a:p>
            <a:p>
              <a:pPr marL="457200" indent="-457200">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 3</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400" dirty="0">
                  <a:effectLst/>
                  <a:latin typeface="+mj-lt"/>
                  <a:ea typeface="Calibri" panose="020F0502020204030204" pitchFamily="34" charset="0"/>
                  <a:cs typeface="Times New Roman" panose="02020603050405020304" pitchFamily="18" charset="0"/>
                </a:rPr>
                <a:t> + 5</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400" dirty="0">
                  <a:effectLst/>
                  <a:latin typeface="+mj-lt"/>
                  <a:ea typeface="Calibri" panose="020F0502020204030204" pitchFamily="34" charset="0"/>
                  <a:cs typeface="Times New Roman" panose="02020603050405020304" pitchFamily="18" charset="0"/>
                </a:rPr>
                <a:t> = 0</a:t>
              </a:r>
              <a:endParaRPr lang="es-ES" sz="2400" dirty="0">
                <a:latin typeface="+mj-lt"/>
              </a:endParaRPr>
            </a:p>
          </p:txBody>
        </p:sp>
      </p:grpSp>
    </p:spTree>
    <p:custDataLst>
      <p:tags r:id="rId1"/>
    </p:custDataLst>
    <p:extLst>
      <p:ext uri="{BB962C8B-B14F-4D97-AF65-F5344CB8AC3E}">
        <p14:creationId xmlns:p14="http://schemas.microsoft.com/office/powerpoint/2010/main" val="1941003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The value of the coefficient of </a:t>
            </a:r>
            <a:r>
              <a:rPr lang="en-GB" sz="2000" b="1" i="1" dirty="0">
                <a:latin typeface="Times New Roman" panose="02020603050405020304" pitchFamily="18" charset="0"/>
                <a:cs typeface="Times New Roman" panose="02020603050405020304" pitchFamily="18" charset="0"/>
              </a:rPr>
              <a:t>x</a:t>
            </a:r>
            <a:r>
              <a:rPr lang="en-GB" sz="2000" b="1" dirty="0"/>
              <a:t> is the gradient, when the equation is in the form </a:t>
            </a:r>
            <a:r>
              <a:rPr lang="en-GB" sz="2000" b="1" i="1" dirty="0">
                <a:latin typeface="Times New Roman" panose="02020603050405020304" pitchFamily="18" charset="0"/>
                <a:cs typeface="Times New Roman" panose="02020603050405020304" pitchFamily="18" charset="0"/>
              </a:rPr>
              <a:t>y</a:t>
            </a:r>
            <a:r>
              <a:rPr lang="en-GB" sz="2000" b="1" dirty="0"/>
              <a:t> = m</a:t>
            </a:r>
            <a:r>
              <a:rPr lang="en-GB" sz="2000" b="1" i="1" dirty="0">
                <a:latin typeface="Times New Roman" panose="02020603050405020304" pitchFamily="18" charset="0"/>
                <a:cs typeface="Times New Roman" panose="02020603050405020304" pitchFamily="18" charset="0"/>
              </a:rPr>
              <a:t>x</a:t>
            </a:r>
            <a:r>
              <a:rPr lang="en-GB" sz="2000" b="1" dirty="0"/>
              <a:t> + c</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5" name="TextBox 4">
            <a:extLst>
              <a:ext uri="{FF2B5EF4-FFF2-40B4-BE49-F238E27FC236}">
                <a16:creationId xmlns:a16="http://schemas.microsoft.com/office/drawing/2014/main" id="{ACF61ACA-61A6-4FCF-8152-B1DA7F11113F}"/>
              </a:ext>
            </a:extLst>
          </p:cNvPr>
          <p:cNvSpPr txBox="1"/>
          <p:nvPr/>
        </p:nvSpPr>
        <p:spPr>
          <a:xfrm>
            <a:off x="767408" y="1776430"/>
            <a:ext cx="9577064" cy="523220"/>
          </a:xfrm>
          <a:prstGeom prst="rect">
            <a:avLst/>
          </a:prstGeom>
          <a:noFill/>
        </p:spPr>
        <p:txBody>
          <a:bodyPr wrap="square">
            <a:spAutoFit/>
          </a:bodyPr>
          <a:lstStyle/>
          <a:p>
            <a:pPr>
              <a:spcBef>
                <a:spcPts val="400"/>
              </a:spcBef>
              <a:spcAft>
                <a:spcPts val="400"/>
              </a:spcAft>
              <a:buNone/>
            </a:pPr>
            <a:r>
              <a:rPr lang="en-GB" sz="2800" dirty="0">
                <a:effectLst/>
                <a:latin typeface="+mj-lt"/>
                <a:ea typeface="Calibri" panose="020F0502020204030204" pitchFamily="34" charset="0"/>
                <a:cs typeface="Times New Roman" panose="02020603050405020304" pitchFamily="18" charset="0"/>
              </a:rPr>
              <a:t>Find the gradient for each of these equations.</a:t>
            </a:r>
          </a:p>
        </p:txBody>
      </p:sp>
      <p:sp>
        <p:nvSpPr>
          <p:cNvPr id="7" name="TextBox 6">
            <a:extLst>
              <a:ext uri="{FF2B5EF4-FFF2-40B4-BE49-F238E27FC236}">
                <a16:creationId xmlns:a16="http://schemas.microsoft.com/office/drawing/2014/main" id="{55D06C61-78D9-4F57-A107-A28E5B7E30E5}"/>
              </a:ext>
            </a:extLst>
          </p:cNvPr>
          <p:cNvSpPr txBox="1"/>
          <p:nvPr/>
        </p:nvSpPr>
        <p:spPr>
          <a:xfrm>
            <a:off x="911424" y="3140968"/>
            <a:ext cx="9577064" cy="3067506"/>
          </a:xfrm>
          <a:prstGeom prst="rect">
            <a:avLst/>
          </a:prstGeom>
          <a:noFill/>
        </p:spPr>
        <p:txBody>
          <a:bodyPr wrap="square" numCol="2">
            <a:spAutoFit/>
          </a:bodyPr>
          <a:lstStyle/>
          <a:p>
            <a:pPr marL="342900" lvl="0" indent="-342900">
              <a:spcBef>
                <a:spcPts val="400"/>
              </a:spcBef>
              <a:spcAft>
                <a:spcPts val="1200"/>
              </a:spcAft>
              <a:buFont typeface="+mj-lt"/>
              <a:buAutoNum type="alphaLcParenR"/>
            </a:pPr>
            <a:r>
              <a:rPr lang="en-GB" sz="2800" dirty="0">
                <a:effectLst/>
                <a:latin typeface="+mj-lt"/>
                <a:ea typeface="Calibri" panose="020F0502020204030204" pitchFamily="34" charset="0"/>
                <a:cs typeface="Times New Roman" panose="02020603050405020304" pitchFamily="18" charset="0"/>
              </a:rPr>
              <a:t> </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800" dirty="0">
                <a:effectLst/>
                <a:latin typeface="+mj-lt"/>
                <a:ea typeface="Calibri" panose="020F0502020204030204" pitchFamily="34" charset="0"/>
                <a:cs typeface="Times New Roman" panose="02020603050405020304" pitchFamily="18" charset="0"/>
              </a:rPr>
              <a:t> = 2</a:t>
            </a:r>
            <a:r>
              <a:rPr lang="en-GB"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800" dirty="0">
                <a:effectLst/>
                <a:latin typeface="+mj-lt"/>
                <a:ea typeface="Calibri" panose="020F0502020204030204" pitchFamily="34" charset="0"/>
                <a:cs typeface="Times New Roman" panose="02020603050405020304" pitchFamily="18" charset="0"/>
              </a:rPr>
              <a:t> + 5</a:t>
            </a:r>
          </a:p>
          <a:p>
            <a:pPr marL="342900" lvl="0" indent="-342900">
              <a:spcBef>
                <a:spcPts val="400"/>
              </a:spcBef>
              <a:spcAft>
                <a:spcPts val="1200"/>
              </a:spcAft>
              <a:buFont typeface="+mj-lt"/>
              <a:buAutoNum type="alphaLcParenR"/>
            </a:pPr>
            <a:r>
              <a:rPr lang="es-ES" sz="2800" dirty="0">
                <a:effectLst/>
                <a:latin typeface="+mj-lt"/>
                <a:ea typeface="Calibri" panose="020F0502020204030204" pitchFamily="34" charset="0"/>
                <a:cs typeface="Times New Roman" panose="02020603050405020304" pitchFamily="18" charset="0"/>
              </a:rPr>
              <a:t> </a:t>
            </a:r>
            <a:r>
              <a:rPr lang="es-ES" sz="28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s-ES" sz="2800" dirty="0">
                <a:effectLst/>
                <a:latin typeface="+mj-lt"/>
                <a:ea typeface="Calibri" panose="020F0502020204030204" pitchFamily="34" charset="0"/>
                <a:cs typeface="Times New Roman" panose="02020603050405020304" pitchFamily="18" charset="0"/>
              </a:rPr>
              <a:t> = </a:t>
            </a:r>
            <a:r>
              <a:rPr lang="es-ES"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s-ES" sz="2800" dirty="0">
                <a:effectLst/>
                <a:latin typeface="+mj-lt"/>
                <a:ea typeface="Calibri" panose="020F0502020204030204" pitchFamily="34" charset="0"/>
                <a:cs typeface="Times New Roman" panose="02020603050405020304" pitchFamily="18" charset="0"/>
              </a:rPr>
              <a:t> + 3.2</a:t>
            </a:r>
          </a:p>
          <a:p>
            <a:pPr marL="342900" lvl="0" indent="-342900">
              <a:spcBef>
                <a:spcPts val="400"/>
              </a:spcBef>
              <a:spcAft>
                <a:spcPts val="1200"/>
              </a:spcAft>
              <a:buFont typeface="+mj-lt"/>
              <a:buAutoNum type="alphaLcParenR"/>
            </a:pPr>
            <a:r>
              <a:rPr lang="es-ES" sz="2800" dirty="0">
                <a:effectLst/>
                <a:latin typeface="+mj-lt"/>
                <a:ea typeface="Calibri" panose="020F0502020204030204" pitchFamily="34" charset="0"/>
                <a:cs typeface="Times New Roman" panose="02020603050405020304" pitchFamily="18" charset="0"/>
              </a:rPr>
              <a:t> </a:t>
            </a:r>
            <a:r>
              <a:rPr lang="es-ES" sz="28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s-ES" sz="2800" dirty="0">
                <a:effectLst/>
                <a:latin typeface="+mj-lt"/>
                <a:ea typeface="Calibri" panose="020F0502020204030204" pitchFamily="34" charset="0"/>
                <a:cs typeface="Times New Roman" panose="02020603050405020304" pitchFamily="18" charset="0"/>
              </a:rPr>
              <a:t> = −</a:t>
            </a:r>
            <a:r>
              <a:rPr lang="es-ES"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s-ES" sz="2800" dirty="0">
                <a:effectLst/>
                <a:latin typeface="+mj-lt"/>
                <a:ea typeface="Calibri" panose="020F0502020204030204" pitchFamily="34" charset="0"/>
                <a:cs typeface="Times New Roman" panose="02020603050405020304" pitchFamily="18" charset="0"/>
              </a:rPr>
              <a:t> − 7</a:t>
            </a:r>
          </a:p>
          <a:p>
            <a:pPr marL="342900" lvl="0" indent="-342900">
              <a:spcBef>
                <a:spcPts val="400"/>
              </a:spcBef>
              <a:spcAft>
                <a:spcPts val="1200"/>
              </a:spcAft>
              <a:buFont typeface="+mj-lt"/>
              <a:buAutoNum type="alphaLcParenR"/>
            </a:pPr>
            <a:r>
              <a:rPr lang="es-ES" sz="2800" dirty="0">
                <a:effectLst/>
                <a:latin typeface="+mj-lt"/>
                <a:ea typeface="Calibri" panose="020F0502020204030204" pitchFamily="34" charset="0"/>
                <a:cs typeface="Times New Roman" panose="02020603050405020304" pitchFamily="18" charset="0"/>
              </a:rPr>
              <a:t> </a:t>
            </a:r>
            <a:r>
              <a:rPr lang="es-ES" sz="28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s-ES" sz="2800" dirty="0">
                <a:effectLst/>
                <a:latin typeface="+mj-lt"/>
                <a:ea typeface="Calibri" panose="020F0502020204030204" pitchFamily="34" charset="0"/>
                <a:cs typeface="Times New Roman" panose="02020603050405020304" pitchFamily="18" charset="0"/>
              </a:rPr>
              <a:t> = −2</a:t>
            </a:r>
            <a:r>
              <a:rPr lang="es-ES"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s-ES" sz="2800" dirty="0">
                <a:effectLst/>
                <a:latin typeface="+mj-lt"/>
                <a:ea typeface="Calibri" panose="020F0502020204030204" pitchFamily="34" charset="0"/>
                <a:cs typeface="Times New Roman" panose="02020603050405020304" pitchFamily="18" charset="0"/>
              </a:rPr>
              <a:t> − 7</a:t>
            </a:r>
          </a:p>
          <a:p>
            <a:pPr marL="342900" lvl="0" indent="-342900">
              <a:spcBef>
                <a:spcPts val="400"/>
              </a:spcBef>
              <a:spcAft>
                <a:spcPts val="1200"/>
              </a:spcAft>
              <a:buFont typeface="+mj-lt"/>
              <a:buAutoNum type="alphaLcParenR"/>
            </a:pPr>
            <a:endParaRPr lang="es-ES" sz="2800" dirty="0">
              <a:effectLst/>
              <a:latin typeface="+mj-lt"/>
              <a:ea typeface="Calibri" panose="020F0502020204030204" pitchFamily="34" charset="0"/>
              <a:cs typeface="Times New Roman" panose="02020603050405020304" pitchFamily="18" charset="0"/>
            </a:endParaRPr>
          </a:p>
          <a:p>
            <a:pPr marL="342900" lvl="0" indent="-342900">
              <a:spcBef>
                <a:spcPts val="400"/>
              </a:spcBef>
              <a:spcAft>
                <a:spcPts val="1200"/>
              </a:spcAft>
              <a:buFont typeface="+mj-lt"/>
              <a:buAutoNum type="alphaLcParenR"/>
            </a:pPr>
            <a:r>
              <a:rPr lang="es-ES" sz="2800" dirty="0">
                <a:effectLst/>
                <a:latin typeface="+mj-lt"/>
                <a:ea typeface="Calibri" panose="020F0502020204030204" pitchFamily="34" charset="0"/>
                <a:cs typeface="Times New Roman" panose="02020603050405020304" pitchFamily="18" charset="0"/>
              </a:rPr>
              <a:t> </a:t>
            </a:r>
            <a:r>
              <a:rPr lang="es-ES" sz="28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s-ES" sz="2800" dirty="0">
                <a:effectLst/>
                <a:latin typeface="+mj-lt"/>
                <a:ea typeface="Calibri" panose="020F0502020204030204" pitchFamily="34" charset="0"/>
                <a:cs typeface="Times New Roman" panose="02020603050405020304" pitchFamily="18" charset="0"/>
              </a:rPr>
              <a:t> = −5</a:t>
            </a:r>
          </a:p>
          <a:p>
            <a:pPr marL="342900" lvl="0" indent="-342900">
              <a:spcBef>
                <a:spcPts val="400"/>
              </a:spcBef>
              <a:spcAft>
                <a:spcPts val="1200"/>
              </a:spcAft>
              <a:buFont typeface="+mj-lt"/>
              <a:buAutoNum type="alphaLcParenR"/>
            </a:pPr>
            <a:r>
              <a:rPr lang="es-ES" sz="2800" dirty="0">
                <a:effectLst/>
                <a:latin typeface="+mj-lt"/>
                <a:ea typeface="Calibri" panose="020F0502020204030204" pitchFamily="34" charset="0"/>
                <a:cs typeface="Times New Roman" panose="02020603050405020304" pitchFamily="18" charset="0"/>
              </a:rPr>
              <a:t> </a:t>
            </a:r>
            <a:r>
              <a:rPr lang="es-ES" sz="28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s-ES" sz="2800" dirty="0">
                <a:effectLst/>
                <a:latin typeface="+mj-lt"/>
                <a:ea typeface="Calibri" panose="020F0502020204030204" pitchFamily="34" charset="0"/>
                <a:cs typeface="Times New Roman" panose="02020603050405020304" pitchFamily="18" charset="0"/>
              </a:rPr>
              <a:t> = 10 + 0.5</a:t>
            </a:r>
            <a:r>
              <a:rPr lang="es-ES" sz="2800" i="1" dirty="0">
                <a:effectLst/>
                <a:latin typeface="Times New Roman" panose="02020603050405020304" pitchFamily="18" charset="0"/>
                <a:ea typeface="Calibri" panose="020F0502020204030204" pitchFamily="34" charset="0"/>
                <a:cs typeface="Times New Roman" panose="02020603050405020304" pitchFamily="18" charset="0"/>
              </a:rPr>
              <a:t>x</a:t>
            </a:r>
          </a:p>
          <a:p>
            <a:pPr marL="342900" lvl="0" indent="-342900">
              <a:spcBef>
                <a:spcPts val="400"/>
              </a:spcBef>
              <a:spcAft>
                <a:spcPts val="1200"/>
              </a:spcAft>
              <a:buFont typeface="+mj-lt"/>
              <a:buAutoNum type="alphaLcParenR"/>
            </a:pPr>
            <a:r>
              <a:rPr lang="es-ES" sz="2800" dirty="0">
                <a:effectLst/>
                <a:latin typeface="+mj-lt"/>
                <a:ea typeface="Calibri" panose="020F0502020204030204" pitchFamily="34" charset="0"/>
                <a:cs typeface="Times New Roman" panose="02020603050405020304" pitchFamily="18" charset="0"/>
              </a:rPr>
              <a:t> 2</a:t>
            </a:r>
            <a:r>
              <a:rPr lang="es-ES"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s-ES" sz="2800" dirty="0">
                <a:effectLst/>
                <a:latin typeface="+mj-lt"/>
                <a:ea typeface="Calibri" panose="020F0502020204030204" pitchFamily="34" charset="0"/>
                <a:cs typeface="Times New Roman" panose="02020603050405020304" pitchFamily="18" charset="0"/>
              </a:rPr>
              <a:t> + 5 = </a:t>
            </a:r>
            <a:r>
              <a:rPr lang="es-ES" sz="2800" i="1" dirty="0">
                <a:effectLst/>
                <a:latin typeface="Times New Roman" panose="02020603050405020304" pitchFamily="18" charset="0"/>
                <a:ea typeface="Calibri" panose="020F0502020204030204" pitchFamily="34" charset="0"/>
                <a:cs typeface="Times New Roman" panose="02020603050405020304" pitchFamily="18" charset="0"/>
              </a:rPr>
              <a:t>y</a:t>
            </a:r>
          </a:p>
          <a:p>
            <a:pPr marL="342900" lvl="0" indent="-342900">
              <a:spcBef>
                <a:spcPts val="400"/>
              </a:spcBef>
              <a:spcAft>
                <a:spcPts val="1200"/>
              </a:spcAft>
              <a:buFont typeface="+mj-lt"/>
              <a:buAutoNum type="alphaLcParenR"/>
            </a:pPr>
            <a:r>
              <a:rPr lang="es-ES" sz="2800" dirty="0">
                <a:effectLst/>
                <a:latin typeface="+mj-lt"/>
                <a:ea typeface="Calibri" panose="020F0502020204030204" pitchFamily="34" charset="0"/>
                <a:cs typeface="Times New Roman" panose="02020603050405020304" pitchFamily="18" charset="0"/>
              </a:rPr>
              <a:t> 2</a:t>
            </a:r>
            <a:r>
              <a:rPr lang="es-ES" sz="28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s-ES" sz="2800" dirty="0">
                <a:effectLst/>
                <a:latin typeface="+mj-lt"/>
                <a:ea typeface="Calibri" panose="020F0502020204030204" pitchFamily="34" charset="0"/>
                <a:cs typeface="Times New Roman" panose="02020603050405020304" pitchFamily="18" charset="0"/>
              </a:rPr>
              <a:t> =  </a:t>
            </a:r>
            <a:r>
              <a:rPr lang="es-ES" sz="28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s-ES" sz="2800" dirty="0">
                <a:effectLst/>
                <a:latin typeface="+mj-lt"/>
                <a:ea typeface="Calibri" panose="020F0502020204030204" pitchFamily="34" charset="0"/>
                <a:cs typeface="Times New Roman" panose="02020603050405020304" pitchFamily="18" charset="0"/>
              </a:rPr>
              <a:t> + 4</a:t>
            </a:r>
          </a:p>
          <a:p>
            <a:pPr marL="342900" lvl="0" indent="-342900">
              <a:spcBef>
                <a:spcPts val="400"/>
              </a:spcBef>
              <a:spcAft>
                <a:spcPts val="1200"/>
              </a:spcAft>
              <a:buFont typeface="+mj-lt"/>
              <a:buAutoNum type="alphaLcParenR"/>
            </a:pPr>
            <a:endParaRPr lang="en-GB" sz="2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6932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1035" y="1052736"/>
            <a:ext cx="10972800" cy="3888432"/>
          </a:xfrm>
        </p:spPr>
        <p:txBody>
          <a:bodyPr>
            <a:noAutofit/>
          </a:bodyPr>
          <a:lstStyle/>
          <a:p>
            <a:r>
              <a:rPr lang="en-GB" dirty="0"/>
              <a:t>These slides are designed to complement the </a:t>
            </a:r>
            <a:r>
              <a:rPr lang="en-GB" dirty="0">
                <a:hlinkClick r:id="rId2"/>
              </a:rPr>
              <a:t>4.2 Graphical representations </a:t>
            </a:r>
            <a:r>
              <a:rPr lang="en-GB" dirty="0"/>
              <a:t>Core Concept document and its associated Theme Overview document </a:t>
            </a:r>
            <a:r>
              <a:rPr lang="en-GB" dirty="0">
                <a:hlinkClick r:id="rId3"/>
              </a:rPr>
              <a:t>4 Sequences and Graphs</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extLst>
      <p:ext uri="{BB962C8B-B14F-4D97-AF65-F5344CB8AC3E}">
        <p14:creationId xmlns:p14="http://schemas.microsoft.com/office/powerpoint/2010/main" val="633055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340768"/>
            <a:ext cx="4891318" cy="4608511"/>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Consider the variation in this question:	</a:t>
            </a:r>
          </a:p>
          <a:p>
            <a:pPr marL="817200" lvl="2" fontAlgn="auto">
              <a:lnSpc>
                <a:spcPct val="100000"/>
              </a:lnSpc>
              <a:spcBef>
                <a:spcPts val="0"/>
              </a:spcBef>
              <a:spcAft>
                <a:spcPts val="1200"/>
              </a:spcAft>
              <a:buClrTx/>
            </a:pPr>
            <a:r>
              <a:rPr lang="en-GB" sz="2200" dirty="0"/>
              <a:t>What is each part drawing students’ attention to?</a:t>
            </a:r>
          </a:p>
          <a:p>
            <a:pPr marL="817200" lvl="2" fontAlgn="auto">
              <a:lnSpc>
                <a:spcPct val="100000"/>
              </a:lnSpc>
              <a:spcBef>
                <a:spcPts val="0"/>
              </a:spcBef>
              <a:spcAft>
                <a:spcPts val="1200"/>
              </a:spcAft>
              <a:buClrTx/>
            </a:pPr>
            <a:r>
              <a:rPr lang="en-GB" sz="2200" dirty="0"/>
              <a:t>What might </a:t>
            </a:r>
            <a:r>
              <a:rPr lang="en-GB" sz="2200" b="1" dirty="0"/>
              <a:t>you</a:t>
            </a:r>
            <a:r>
              <a:rPr lang="en-GB" sz="2200" dirty="0"/>
              <a:t> do to ensure that students’ have understood the point being raised?</a:t>
            </a:r>
          </a:p>
          <a:p>
            <a:pPr marL="817200" lvl="2" fontAlgn="auto">
              <a:lnSpc>
                <a:spcPct val="100000"/>
              </a:lnSpc>
              <a:spcBef>
                <a:spcPts val="0"/>
              </a:spcBef>
              <a:spcAft>
                <a:spcPts val="1200"/>
              </a:spcAft>
              <a:buClrTx/>
            </a:pPr>
            <a:r>
              <a:rPr lang="en-GB" sz="2200" dirty="0"/>
              <a:t>Which of these do you think will challenge students the most? </a:t>
            </a:r>
          </a:p>
          <a:p>
            <a:pPr marL="817200" lvl="2" fontAlgn="auto">
              <a:lnSpc>
                <a:spcPct val="100000"/>
              </a:lnSpc>
              <a:spcBef>
                <a:spcPts val="0"/>
              </a:spcBef>
              <a:spcAft>
                <a:spcPts val="1200"/>
              </a:spcAft>
              <a:buClrTx/>
            </a:pPr>
            <a:r>
              <a:rPr lang="en-GB" sz="2200" dirty="0"/>
              <a:t>What might you do to address these challenges?</a:t>
            </a:r>
          </a:p>
        </p:txBody>
      </p:sp>
      <p:sp>
        <p:nvSpPr>
          <p:cNvPr id="10" name="TextBox 9">
            <a:extLst>
              <a:ext uri="{FF2B5EF4-FFF2-40B4-BE49-F238E27FC236}">
                <a16:creationId xmlns:a16="http://schemas.microsoft.com/office/drawing/2014/main" id="{E113D450-E3C5-4B3E-BE73-FFFD125BB57D}"/>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11" name="Title 1">
            <a:extLst>
              <a:ext uri="{FF2B5EF4-FFF2-40B4-BE49-F238E27FC236}">
                <a16:creationId xmlns:a16="http://schemas.microsoft.com/office/drawing/2014/main" id="{A401E633-189C-41FE-94B5-65109CC83EEE}"/>
              </a:ext>
            </a:extLst>
          </p:cNvPr>
          <p:cNvSpPr>
            <a:spLocks noGrp="1"/>
          </p:cNvSpPr>
          <p:nvPr>
            <p:ph type="title"/>
          </p:nvPr>
        </p:nvSpPr>
        <p:spPr>
          <a:xfrm>
            <a:off x="116849" y="443915"/>
            <a:ext cx="10593151" cy="426170"/>
          </a:xfrm>
        </p:spPr>
        <p:txBody>
          <a:bodyPr>
            <a:normAutofit fontScale="90000"/>
          </a:bodyPr>
          <a:lstStyle/>
          <a:p>
            <a:r>
              <a:rPr lang="en-GB" sz="2000" b="1" dirty="0"/>
              <a:t>The value of the coefficient of </a:t>
            </a:r>
            <a:r>
              <a:rPr lang="en-GB" sz="2000" b="1" i="1" dirty="0">
                <a:latin typeface="Times New Roman" panose="02020603050405020304" pitchFamily="18" charset="0"/>
                <a:cs typeface="Times New Roman" panose="02020603050405020304" pitchFamily="18" charset="0"/>
              </a:rPr>
              <a:t>x</a:t>
            </a:r>
            <a:r>
              <a:rPr lang="en-GB" sz="2000" b="1" dirty="0"/>
              <a:t> is the gradient, when the equation is in the form </a:t>
            </a:r>
            <a:r>
              <a:rPr lang="en-GB" sz="2000" b="1" i="1" dirty="0">
                <a:latin typeface="Times New Roman" panose="02020603050405020304" pitchFamily="18" charset="0"/>
                <a:cs typeface="Times New Roman" panose="02020603050405020304" pitchFamily="18" charset="0"/>
              </a:rPr>
              <a:t>y</a:t>
            </a:r>
            <a:r>
              <a:rPr lang="en-GB" sz="2000" b="1" dirty="0"/>
              <a:t> = m</a:t>
            </a:r>
            <a:r>
              <a:rPr lang="en-GB" sz="2000" b="1" i="1" dirty="0">
                <a:latin typeface="Times New Roman" panose="02020603050405020304" pitchFamily="18" charset="0"/>
                <a:cs typeface="Times New Roman" panose="02020603050405020304" pitchFamily="18" charset="0"/>
              </a:rPr>
              <a:t>x</a:t>
            </a:r>
            <a:r>
              <a:rPr lang="en-GB" sz="2000" b="1" dirty="0"/>
              <a:t> + c</a:t>
            </a:r>
            <a:endParaRPr lang="en-GB" b="1" dirty="0"/>
          </a:p>
        </p:txBody>
      </p:sp>
      <p:grpSp>
        <p:nvGrpSpPr>
          <p:cNvPr id="4" name="Group 3">
            <a:extLst>
              <a:ext uri="{FF2B5EF4-FFF2-40B4-BE49-F238E27FC236}">
                <a16:creationId xmlns:a16="http://schemas.microsoft.com/office/drawing/2014/main" id="{0FFC4BA8-11B4-47F3-A5F5-E61D2FB098F8}"/>
              </a:ext>
            </a:extLst>
          </p:cNvPr>
          <p:cNvGrpSpPr/>
          <p:nvPr/>
        </p:nvGrpSpPr>
        <p:grpSpPr>
          <a:xfrm>
            <a:off x="335360" y="1721169"/>
            <a:ext cx="6408712" cy="3902969"/>
            <a:chOff x="695400" y="1721169"/>
            <a:chExt cx="6408712" cy="3902969"/>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95400" y="1721169"/>
              <a:ext cx="634193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18E0B1D7-1BE6-49F4-8E25-F1C41C6606DE}"/>
                </a:ext>
              </a:extLst>
            </p:cNvPr>
            <p:cNvSpPr txBox="1"/>
            <p:nvPr/>
          </p:nvSpPr>
          <p:spPr>
            <a:xfrm>
              <a:off x="767408" y="1776430"/>
              <a:ext cx="6336704" cy="461665"/>
            </a:xfrm>
            <a:prstGeom prst="rect">
              <a:avLst/>
            </a:prstGeom>
            <a:noFill/>
          </p:spPr>
          <p:txBody>
            <a:bodyPr wrap="square">
              <a:spAutoFit/>
            </a:bodyPr>
            <a:lstStyle/>
            <a:p>
              <a:pP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Find the gradient for each of these equations.</a:t>
              </a:r>
            </a:p>
          </p:txBody>
        </p:sp>
        <p:sp>
          <p:nvSpPr>
            <p:cNvPr id="13" name="TextBox 12">
              <a:extLst>
                <a:ext uri="{FF2B5EF4-FFF2-40B4-BE49-F238E27FC236}">
                  <a16:creationId xmlns:a16="http://schemas.microsoft.com/office/drawing/2014/main" id="{35962BF3-45F0-46EB-93E5-5F7E49EA7C3E}"/>
                </a:ext>
              </a:extLst>
            </p:cNvPr>
            <p:cNvSpPr txBox="1"/>
            <p:nvPr/>
          </p:nvSpPr>
          <p:spPr>
            <a:xfrm>
              <a:off x="957619" y="2864408"/>
              <a:ext cx="6048672" cy="2759730"/>
            </a:xfrm>
            <a:prstGeom prst="rect">
              <a:avLst/>
            </a:prstGeom>
            <a:noFill/>
          </p:spPr>
          <p:txBody>
            <a:bodyPr wrap="square" numCol="2">
              <a:spAutoFit/>
            </a:bodyPr>
            <a:lstStyle/>
            <a:p>
              <a:pPr marL="342900" lvl="0" indent="-342900">
                <a:spcBef>
                  <a:spcPts val="400"/>
                </a:spcBef>
                <a:spcAft>
                  <a:spcPts val="1200"/>
                </a:spcAft>
                <a:buFont typeface="+mj-lt"/>
                <a:buAutoNum type="alphaLcParenR"/>
              </a:pPr>
              <a:r>
                <a:rPr lang="en-GB" sz="2400" dirty="0">
                  <a:effectLst/>
                  <a:latin typeface="+mj-lt"/>
                  <a:ea typeface="Calibri" panose="020F0502020204030204" pitchFamily="34" charset="0"/>
                  <a:cs typeface="Times New Roman" panose="02020603050405020304" pitchFamily="18" charset="0"/>
                </a:rPr>
                <a:t>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n-GB" sz="2400" dirty="0">
                  <a:effectLst/>
                  <a:latin typeface="+mj-lt"/>
                  <a:ea typeface="Calibri" panose="020F0502020204030204" pitchFamily="34" charset="0"/>
                  <a:cs typeface="Times New Roman" panose="02020603050405020304" pitchFamily="18" charset="0"/>
                </a:rPr>
                <a:t> = 2</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n-GB" sz="2400" dirty="0">
                  <a:effectLst/>
                  <a:latin typeface="+mj-lt"/>
                  <a:ea typeface="Calibri" panose="020F0502020204030204" pitchFamily="34" charset="0"/>
                  <a:cs typeface="Times New Roman" panose="02020603050405020304" pitchFamily="18" charset="0"/>
                </a:rPr>
                <a:t> + 5</a:t>
              </a:r>
            </a:p>
            <a:p>
              <a:pPr marL="342900" lvl="0" indent="-342900">
                <a:spcBef>
                  <a:spcPts val="400"/>
                </a:spcBef>
                <a:spcAft>
                  <a:spcPts val="1200"/>
                </a:spcAft>
                <a:buFont typeface="+mj-lt"/>
                <a:buAutoNum type="alphaLcParenR"/>
              </a:pPr>
              <a:r>
                <a:rPr lang="es-ES" sz="2400" dirty="0">
                  <a:effectLst/>
                  <a:latin typeface="+mj-lt"/>
                  <a:ea typeface="Calibri" panose="020F0502020204030204" pitchFamily="34" charset="0"/>
                  <a:cs typeface="Times New Roman" panose="02020603050405020304" pitchFamily="18" charset="0"/>
                </a:rPr>
                <a:t> </a:t>
              </a:r>
              <a:r>
                <a:rPr lang="es-ES" sz="24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s-ES" sz="2400" dirty="0">
                  <a:effectLst/>
                  <a:latin typeface="+mj-lt"/>
                  <a:ea typeface="Calibri" panose="020F0502020204030204" pitchFamily="34" charset="0"/>
                  <a:cs typeface="Times New Roman" panose="02020603050405020304" pitchFamily="18" charset="0"/>
                </a:rPr>
                <a:t> = </a:t>
              </a:r>
              <a:r>
                <a:rPr lang="es-ES"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s-ES" sz="2400" dirty="0">
                  <a:effectLst/>
                  <a:latin typeface="+mj-lt"/>
                  <a:ea typeface="Calibri" panose="020F0502020204030204" pitchFamily="34" charset="0"/>
                  <a:cs typeface="Times New Roman" panose="02020603050405020304" pitchFamily="18" charset="0"/>
                </a:rPr>
                <a:t> + 3.2</a:t>
              </a:r>
            </a:p>
            <a:p>
              <a:pPr marL="342900" lvl="0" indent="-342900">
                <a:spcBef>
                  <a:spcPts val="400"/>
                </a:spcBef>
                <a:spcAft>
                  <a:spcPts val="1200"/>
                </a:spcAft>
                <a:buFont typeface="+mj-lt"/>
                <a:buAutoNum type="alphaLcParenR"/>
              </a:pPr>
              <a:r>
                <a:rPr lang="es-ES" sz="2400" dirty="0">
                  <a:effectLst/>
                  <a:latin typeface="+mj-lt"/>
                  <a:ea typeface="Calibri" panose="020F0502020204030204" pitchFamily="34" charset="0"/>
                  <a:cs typeface="Times New Roman" panose="02020603050405020304" pitchFamily="18" charset="0"/>
                </a:rPr>
                <a:t> </a:t>
              </a:r>
              <a:r>
                <a:rPr lang="es-ES" sz="24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s-ES" sz="2400" dirty="0">
                  <a:effectLst/>
                  <a:latin typeface="+mj-lt"/>
                  <a:ea typeface="Calibri" panose="020F0502020204030204" pitchFamily="34" charset="0"/>
                  <a:cs typeface="Times New Roman" panose="02020603050405020304" pitchFamily="18" charset="0"/>
                </a:rPr>
                <a:t> = −</a:t>
              </a:r>
              <a:r>
                <a:rPr lang="es-ES"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s-ES" sz="2400" dirty="0">
                  <a:effectLst/>
                  <a:latin typeface="+mj-lt"/>
                  <a:ea typeface="Calibri" panose="020F0502020204030204" pitchFamily="34" charset="0"/>
                  <a:cs typeface="Times New Roman" panose="02020603050405020304" pitchFamily="18" charset="0"/>
                </a:rPr>
                <a:t> − 7</a:t>
              </a:r>
            </a:p>
            <a:p>
              <a:pPr marL="342900" lvl="0" indent="-342900">
                <a:spcBef>
                  <a:spcPts val="400"/>
                </a:spcBef>
                <a:spcAft>
                  <a:spcPts val="1200"/>
                </a:spcAft>
                <a:buFont typeface="+mj-lt"/>
                <a:buAutoNum type="alphaLcParenR"/>
              </a:pPr>
              <a:r>
                <a:rPr lang="es-ES" sz="2400" dirty="0">
                  <a:effectLst/>
                  <a:latin typeface="+mj-lt"/>
                  <a:ea typeface="Calibri" panose="020F0502020204030204" pitchFamily="34" charset="0"/>
                  <a:cs typeface="Times New Roman" panose="02020603050405020304" pitchFamily="18" charset="0"/>
                </a:rPr>
                <a:t> </a:t>
              </a:r>
              <a:r>
                <a:rPr lang="es-ES" sz="24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s-ES" sz="2400" dirty="0">
                  <a:effectLst/>
                  <a:latin typeface="+mj-lt"/>
                  <a:ea typeface="Calibri" panose="020F0502020204030204" pitchFamily="34" charset="0"/>
                  <a:cs typeface="Times New Roman" panose="02020603050405020304" pitchFamily="18" charset="0"/>
                </a:rPr>
                <a:t> = −2</a:t>
              </a:r>
              <a:r>
                <a:rPr lang="es-ES"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s-ES" sz="2400" dirty="0">
                  <a:effectLst/>
                  <a:latin typeface="+mj-lt"/>
                  <a:ea typeface="Calibri" panose="020F0502020204030204" pitchFamily="34" charset="0"/>
                  <a:cs typeface="Times New Roman" panose="02020603050405020304" pitchFamily="18" charset="0"/>
                </a:rPr>
                <a:t> − 7</a:t>
              </a:r>
            </a:p>
            <a:p>
              <a:pPr marL="342900" lvl="0" indent="-342900">
                <a:spcBef>
                  <a:spcPts val="400"/>
                </a:spcBef>
                <a:spcAft>
                  <a:spcPts val="1200"/>
                </a:spcAft>
                <a:buFont typeface="+mj-lt"/>
                <a:buAutoNum type="alphaLcParenR"/>
              </a:pPr>
              <a:endParaRPr lang="es-ES" sz="2400" dirty="0">
                <a:effectLst/>
                <a:latin typeface="+mj-lt"/>
                <a:ea typeface="Calibri" panose="020F0502020204030204" pitchFamily="34" charset="0"/>
                <a:cs typeface="Times New Roman" panose="02020603050405020304" pitchFamily="18" charset="0"/>
              </a:endParaRPr>
            </a:p>
            <a:p>
              <a:pPr marL="342900" lvl="0" indent="-342900">
                <a:spcBef>
                  <a:spcPts val="400"/>
                </a:spcBef>
                <a:spcAft>
                  <a:spcPts val="1200"/>
                </a:spcAft>
                <a:buFont typeface="+mj-lt"/>
                <a:buAutoNum type="alphaLcParenR"/>
              </a:pPr>
              <a:r>
                <a:rPr lang="es-ES" sz="2400" dirty="0">
                  <a:effectLst/>
                  <a:latin typeface="+mj-lt"/>
                  <a:ea typeface="Calibri" panose="020F0502020204030204" pitchFamily="34" charset="0"/>
                  <a:cs typeface="Times New Roman" panose="02020603050405020304" pitchFamily="18" charset="0"/>
                </a:rPr>
                <a:t> </a:t>
              </a:r>
              <a:r>
                <a:rPr lang="es-ES" sz="24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s-ES" sz="2400" dirty="0">
                  <a:effectLst/>
                  <a:latin typeface="+mj-lt"/>
                  <a:ea typeface="Calibri" panose="020F0502020204030204" pitchFamily="34" charset="0"/>
                  <a:cs typeface="Times New Roman" panose="02020603050405020304" pitchFamily="18" charset="0"/>
                </a:rPr>
                <a:t> = −5</a:t>
              </a:r>
            </a:p>
            <a:p>
              <a:pPr marL="342900" lvl="0" indent="-342900">
                <a:spcBef>
                  <a:spcPts val="400"/>
                </a:spcBef>
                <a:spcAft>
                  <a:spcPts val="1200"/>
                </a:spcAft>
                <a:buFont typeface="+mj-lt"/>
                <a:buAutoNum type="alphaLcParenR"/>
              </a:pPr>
              <a:r>
                <a:rPr lang="es-ES" sz="2400" dirty="0">
                  <a:effectLst/>
                  <a:latin typeface="+mj-lt"/>
                  <a:ea typeface="Calibri" panose="020F0502020204030204" pitchFamily="34" charset="0"/>
                  <a:cs typeface="Times New Roman" panose="02020603050405020304" pitchFamily="18" charset="0"/>
                </a:rPr>
                <a:t> </a:t>
              </a:r>
              <a:r>
                <a:rPr lang="es-ES" sz="24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s-ES" sz="2400" dirty="0">
                  <a:effectLst/>
                  <a:latin typeface="+mj-lt"/>
                  <a:ea typeface="Calibri" panose="020F0502020204030204" pitchFamily="34" charset="0"/>
                  <a:cs typeface="Times New Roman" panose="02020603050405020304" pitchFamily="18" charset="0"/>
                </a:rPr>
                <a:t> = 10 + 0.5</a:t>
              </a:r>
              <a:r>
                <a:rPr lang="es-ES" sz="2400" i="1" dirty="0">
                  <a:effectLst/>
                  <a:latin typeface="Times New Roman" panose="02020603050405020304" pitchFamily="18" charset="0"/>
                  <a:ea typeface="Calibri" panose="020F0502020204030204" pitchFamily="34" charset="0"/>
                  <a:cs typeface="Times New Roman" panose="02020603050405020304" pitchFamily="18" charset="0"/>
                </a:rPr>
                <a:t>x</a:t>
              </a:r>
            </a:p>
            <a:p>
              <a:pPr marL="342900" lvl="0" indent="-342900">
                <a:spcBef>
                  <a:spcPts val="400"/>
                </a:spcBef>
                <a:spcAft>
                  <a:spcPts val="1200"/>
                </a:spcAft>
                <a:buFont typeface="+mj-lt"/>
                <a:buAutoNum type="alphaLcParenR"/>
              </a:pPr>
              <a:r>
                <a:rPr lang="es-ES" sz="2400" dirty="0">
                  <a:effectLst/>
                  <a:latin typeface="+mj-lt"/>
                  <a:ea typeface="Calibri" panose="020F0502020204030204" pitchFamily="34" charset="0"/>
                  <a:cs typeface="Times New Roman" panose="02020603050405020304" pitchFamily="18" charset="0"/>
                </a:rPr>
                <a:t> 2</a:t>
              </a:r>
              <a:r>
                <a:rPr lang="es-ES"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s-ES" sz="2400" dirty="0">
                  <a:effectLst/>
                  <a:latin typeface="+mj-lt"/>
                  <a:ea typeface="Calibri" panose="020F0502020204030204" pitchFamily="34" charset="0"/>
                  <a:cs typeface="Times New Roman" panose="02020603050405020304" pitchFamily="18" charset="0"/>
                </a:rPr>
                <a:t> + 5 = </a:t>
              </a:r>
              <a:r>
                <a:rPr lang="es-ES" sz="2400" i="1" dirty="0">
                  <a:effectLst/>
                  <a:latin typeface="Times New Roman" panose="02020603050405020304" pitchFamily="18" charset="0"/>
                  <a:ea typeface="Calibri" panose="020F0502020204030204" pitchFamily="34" charset="0"/>
                  <a:cs typeface="Times New Roman" panose="02020603050405020304" pitchFamily="18" charset="0"/>
                </a:rPr>
                <a:t>y</a:t>
              </a:r>
            </a:p>
            <a:p>
              <a:pPr marL="342900" lvl="0" indent="-342900">
                <a:spcBef>
                  <a:spcPts val="400"/>
                </a:spcBef>
                <a:spcAft>
                  <a:spcPts val="1200"/>
                </a:spcAft>
                <a:buFont typeface="+mj-lt"/>
                <a:buAutoNum type="alphaLcParenR"/>
              </a:pPr>
              <a:r>
                <a:rPr lang="es-ES" sz="2400" dirty="0">
                  <a:effectLst/>
                  <a:latin typeface="+mj-lt"/>
                  <a:ea typeface="Calibri" panose="020F0502020204030204" pitchFamily="34" charset="0"/>
                  <a:cs typeface="Times New Roman" panose="02020603050405020304" pitchFamily="18" charset="0"/>
                </a:rPr>
                <a:t> 2</a:t>
              </a:r>
              <a:r>
                <a:rPr lang="es-ES" sz="2400" i="1" dirty="0">
                  <a:effectLst/>
                  <a:latin typeface="Times New Roman" panose="02020603050405020304" pitchFamily="18" charset="0"/>
                  <a:ea typeface="Calibri" panose="020F0502020204030204" pitchFamily="34" charset="0"/>
                  <a:cs typeface="Times New Roman" panose="02020603050405020304" pitchFamily="18" charset="0"/>
                </a:rPr>
                <a:t>y</a:t>
              </a:r>
              <a:r>
                <a:rPr lang="es-ES" sz="2400" dirty="0">
                  <a:effectLst/>
                  <a:latin typeface="+mj-lt"/>
                  <a:ea typeface="Calibri" panose="020F0502020204030204" pitchFamily="34" charset="0"/>
                  <a:cs typeface="Times New Roman" panose="02020603050405020304" pitchFamily="18" charset="0"/>
                </a:rPr>
                <a:t> =  </a:t>
              </a:r>
              <a:r>
                <a:rPr lang="es-ES" sz="2400" i="1" dirty="0">
                  <a:effectLst/>
                  <a:latin typeface="Times New Roman" panose="02020603050405020304" pitchFamily="18" charset="0"/>
                  <a:ea typeface="Calibri" panose="020F0502020204030204" pitchFamily="34" charset="0"/>
                  <a:cs typeface="Times New Roman" panose="02020603050405020304" pitchFamily="18" charset="0"/>
                </a:rPr>
                <a:t>x</a:t>
              </a:r>
              <a:r>
                <a:rPr lang="es-ES" sz="2400" dirty="0">
                  <a:effectLst/>
                  <a:latin typeface="+mj-lt"/>
                  <a:ea typeface="Calibri" panose="020F0502020204030204" pitchFamily="34" charset="0"/>
                  <a:cs typeface="Times New Roman" panose="02020603050405020304" pitchFamily="18" charset="0"/>
                </a:rPr>
                <a:t> + 4</a:t>
              </a:r>
            </a:p>
            <a:p>
              <a:pPr marL="342900" lvl="0" indent="-342900">
                <a:spcBef>
                  <a:spcPts val="400"/>
                </a:spcBef>
                <a:spcAft>
                  <a:spcPts val="1200"/>
                </a:spcAft>
                <a:buFont typeface="+mj-lt"/>
                <a:buAutoNum type="alphaLcParenR"/>
              </a:pPr>
              <a:endParaRPr lang="en-GB" sz="2400" dirty="0">
                <a:effectLst/>
                <a:latin typeface="+mj-lt"/>
                <a:ea typeface="Calibri" panose="020F0502020204030204" pitchFamily="34"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276457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5" name="TextBox 4">
            <a:extLst>
              <a:ext uri="{FF2B5EF4-FFF2-40B4-BE49-F238E27FC236}">
                <a16:creationId xmlns:a16="http://schemas.microsoft.com/office/drawing/2014/main" id="{01D2AE40-AE0F-4310-BD47-6F646E33E471}"/>
              </a:ext>
            </a:extLst>
          </p:cNvPr>
          <p:cNvSpPr txBox="1"/>
          <p:nvPr/>
        </p:nvSpPr>
        <p:spPr>
          <a:xfrm>
            <a:off x="479376" y="2276872"/>
            <a:ext cx="4680520" cy="2012859"/>
          </a:xfrm>
          <a:prstGeom prst="rect">
            <a:avLst/>
          </a:prstGeom>
          <a:noFill/>
        </p:spPr>
        <p:txBody>
          <a:bodyPr wrap="square">
            <a:spAutoFit/>
          </a:bodyPr>
          <a:lstStyle/>
          <a:p>
            <a:pPr>
              <a:buNone/>
            </a:pPr>
            <a:r>
              <a:rPr lang="en-GB" sz="2400" dirty="0"/>
              <a:t>Match lines which have the same gradient. </a:t>
            </a:r>
          </a:p>
          <a:p>
            <a:pPr>
              <a:buNone/>
            </a:pPr>
            <a:r>
              <a:rPr lang="en-GB" sz="2400" dirty="0"/>
              <a:t>If there are any equations that do not have a match, write an equation with the same gradient.</a:t>
            </a:r>
          </a:p>
        </p:txBody>
      </p:sp>
      <p:sp>
        <p:nvSpPr>
          <p:cNvPr id="7" name="TextBox 6">
            <a:extLst>
              <a:ext uri="{FF2B5EF4-FFF2-40B4-BE49-F238E27FC236}">
                <a16:creationId xmlns:a16="http://schemas.microsoft.com/office/drawing/2014/main" id="{2DE36631-7D0B-40AF-952C-E7243CDECA27}"/>
              </a:ext>
            </a:extLst>
          </p:cNvPr>
          <p:cNvSpPr txBox="1"/>
          <p:nvPr/>
        </p:nvSpPr>
        <p:spPr>
          <a:xfrm>
            <a:off x="6744072" y="2107438"/>
            <a:ext cx="6097604" cy="3108543"/>
          </a:xfrm>
          <a:prstGeom prst="rect">
            <a:avLst/>
          </a:prstGeom>
          <a:noFill/>
        </p:spPr>
        <p:txBody>
          <a:bodyPr wrap="square">
            <a:spAutoFit/>
          </a:bodyPr>
          <a:lstStyle/>
          <a:p>
            <a:pPr marL="514350" indent="-514350">
              <a:buFont typeface="+mj-lt"/>
              <a:buAutoNum type="alphaLcParenR"/>
            </a:pPr>
            <a:r>
              <a:rPr lang="es-ES" dirty="0"/>
              <a:t> </a:t>
            </a:r>
            <a:r>
              <a:rPr lang="es-ES" i="1" dirty="0">
                <a:latin typeface="Times New Roman" panose="02020603050405020304" pitchFamily="18" charset="0"/>
                <a:cs typeface="Times New Roman" panose="02020603050405020304" pitchFamily="18" charset="0"/>
              </a:rPr>
              <a:t>y</a:t>
            </a:r>
            <a:r>
              <a:rPr lang="es-ES" dirty="0"/>
              <a:t> = 4</a:t>
            </a:r>
            <a:r>
              <a:rPr lang="es-ES" i="1" dirty="0">
                <a:latin typeface="Times New Roman" panose="02020603050405020304" pitchFamily="18" charset="0"/>
                <a:cs typeface="Times New Roman" panose="02020603050405020304" pitchFamily="18" charset="0"/>
              </a:rPr>
              <a:t>x</a:t>
            </a:r>
            <a:r>
              <a:rPr lang="es-ES" dirty="0"/>
              <a:t> − 3</a:t>
            </a:r>
          </a:p>
          <a:p>
            <a:pPr marL="514350" indent="-514350">
              <a:buFont typeface="+mj-lt"/>
              <a:buAutoNum type="alphaLcParenR"/>
            </a:pPr>
            <a:r>
              <a:rPr lang="es-ES" dirty="0"/>
              <a:t> </a:t>
            </a:r>
            <a:r>
              <a:rPr lang="es-ES" i="1" dirty="0">
                <a:latin typeface="Times New Roman" panose="02020603050405020304" pitchFamily="18" charset="0"/>
                <a:cs typeface="Times New Roman" panose="02020603050405020304" pitchFamily="18" charset="0"/>
              </a:rPr>
              <a:t>y</a:t>
            </a:r>
            <a:r>
              <a:rPr lang="es-ES" dirty="0"/>
              <a:t> = 8 − 4</a:t>
            </a:r>
            <a:r>
              <a:rPr lang="es-ES" i="1" dirty="0">
                <a:latin typeface="Times New Roman" panose="02020603050405020304" pitchFamily="18" charset="0"/>
                <a:cs typeface="Times New Roman" panose="02020603050405020304" pitchFamily="18" charset="0"/>
              </a:rPr>
              <a:t>x</a:t>
            </a:r>
          </a:p>
          <a:p>
            <a:pPr marL="514350" indent="-514350">
              <a:buFont typeface="+mj-lt"/>
              <a:buAutoNum type="alphaLcParenR"/>
            </a:pPr>
            <a:r>
              <a:rPr lang="es-ES" dirty="0"/>
              <a:t> 2</a:t>
            </a:r>
            <a:r>
              <a:rPr lang="es-ES" i="1" dirty="0">
                <a:latin typeface="Times New Roman" panose="02020603050405020304" pitchFamily="18" charset="0"/>
                <a:cs typeface="Times New Roman" panose="02020603050405020304" pitchFamily="18" charset="0"/>
              </a:rPr>
              <a:t>y</a:t>
            </a:r>
            <a:r>
              <a:rPr lang="es-ES" dirty="0"/>
              <a:t> = 4</a:t>
            </a:r>
            <a:r>
              <a:rPr lang="es-ES" i="1" dirty="0">
                <a:latin typeface="Times New Roman" panose="02020603050405020304" pitchFamily="18" charset="0"/>
                <a:cs typeface="Times New Roman" panose="02020603050405020304" pitchFamily="18" charset="0"/>
              </a:rPr>
              <a:t>x</a:t>
            </a:r>
            <a:r>
              <a:rPr lang="es-ES" dirty="0"/>
              <a:t> + 3</a:t>
            </a:r>
          </a:p>
          <a:p>
            <a:pPr marL="514350" indent="-514350">
              <a:buFont typeface="+mj-lt"/>
              <a:buAutoNum type="alphaLcParenR"/>
            </a:pPr>
            <a:r>
              <a:rPr lang="es-ES" dirty="0"/>
              <a:t> </a:t>
            </a:r>
            <a:r>
              <a:rPr lang="es-ES" i="1" dirty="0">
                <a:latin typeface="Times New Roman" panose="02020603050405020304" pitchFamily="18" charset="0"/>
                <a:cs typeface="Times New Roman" panose="02020603050405020304" pitchFamily="18" charset="0"/>
              </a:rPr>
              <a:t>y</a:t>
            </a:r>
            <a:r>
              <a:rPr lang="es-ES" dirty="0"/>
              <a:t> − 4</a:t>
            </a:r>
            <a:r>
              <a:rPr lang="es-ES" i="1" dirty="0">
                <a:latin typeface="Times New Roman" panose="02020603050405020304" pitchFamily="18" charset="0"/>
                <a:cs typeface="Times New Roman" panose="02020603050405020304" pitchFamily="18" charset="0"/>
              </a:rPr>
              <a:t>x</a:t>
            </a:r>
            <a:r>
              <a:rPr lang="es-ES" dirty="0"/>
              <a:t> = 3</a:t>
            </a:r>
          </a:p>
          <a:p>
            <a:pPr marL="514350" indent="-514350">
              <a:buFont typeface="+mj-lt"/>
              <a:buAutoNum type="alphaLcParenR"/>
            </a:pPr>
            <a:r>
              <a:rPr lang="es-ES" dirty="0"/>
              <a:t> 2</a:t>
            </a:r>
            <a:r>
              <a:rPr lang="es-ES" i="1" dirty="0">
                <a:latin typeface="Times New Roman" panose="02020603050405020304" pitchFamily="18" charset="0"/>
                <a:cs typeface="Times New Roman" panose="02020603050405020304" pitchFamily="18" charset="0"/>
              </a:rPr>
              <a:t>y</a:t>
            </a:r>
            <a:r>
              <a:rPr lang="es-ES" dirty="0"/>
              <a:t> + 8</a:t>
            </a:r>
            <a:r>
              <a:rPr lang="es-ES" i="1" dirty="0">
                <a:latin typeface="Times New Roman" panose="02020603050405020304" pitchFamily="18" charset="0"/>
                <a:cs typeface="Times New Roman" panose="02020603050405020304" pitchFamily="18" charset="0"/>
              </a:rPr>
              <a:t>x</a:t>
            </a:r>
            <a:r>
              <a:rPr lang="es-ES" dirty="0"/>
              <a:t> = 0</a:t>
            </a:r>
          </a:p>
          <a:p>
            <a:pPr marL="514350" indent="-514350">
              <a:buFont typeface="+mj-lt"/>
              <a:buAutoNum type="alphaLcParenR"/>
            </a:pPr>
            <a:r>
              <a:rPr lang="es-ES" dirty="0"/>
              <a:t> </a:t>
            </a:r>
            <a:r>
              <a:rPr lang="es-ES" i="1" dirty="0">
                <a:latin typeface="Times New Roman" panose="02020603050405020304" pitchFamily="18" charset="0"/>
                <a:cs typeface="Times New Roman" panose="02020603050405020304" pitchFamily="18" charset="0"/>
              </a:rPr>
              <a:t>y</a:t>
            </a:r>
            <a:r>
              <a:rPr lang="es-ES" dirty="0"/>
              <a:t> = −4</a:t>
            </a:r>
            <a:r>
              <a:rPr lang="es-ES" i="1" dirty="0">
                <a:latin typeface="Times New Roman" panose="02020603050405020304" pitchFamily="18" charset="0"/>
                <a:cs typeface="Times New Roman" panose="02020603050405020304" pitchFamily="18" charset="0"/>
              </a:rPr>
              <a:t>x</a:t>
            </a:r>
            <a:r>
              <a:rPr lang="es-ES" dirty="0"/>
              <a:t> + 3</a:t>
            </a:r>
          </a:p>
        </p:txBody>
      </p:sp>
      <p:sp>
        <p:nvSpPr>
          <p:cNvPr id="9" name="Title 1">
            <a:extLst>
              <a:ext uri="{FF2B5EF4-FFF2-40B4-BE49-F238E27FC236}">
                <a16:creationId xmlns:a16="http://schemas.microsoft.com/office/drawing/2014/main" id="{7417A71A-9AB6-461D-BBEE-FF822842657D}"/>
              </a:ext>
            </a:extLst>
          </p:cNvPr>
          <p:cNvSpPr>
            <a:spLocks noGrp="1"/>
          </p:cNvSpPr>
          <p:nvPr>
            <p:ph type="title"/>
          </p:nvPr>
        </p:nvSpPr>
        <p:spPr>
          <a:xfrm>
            <a:off x="116849" y="443915"/>
            <a:ext cx="10593151" cy="426170"/>
          </a:xfrm>
        </p:spPr>
        <p:txBody>
          <a:bodyPr>
            <a:normAutofit fontScale="90000"/>
          </a:bodyPr>
          <a:lstStyle/>
          <a:p>
            <a:r>
              <a:rPr lang="en-GB" sz="2000" b="1" dirty="0"/>
              <a:t>The value of the coefficient of </a:t>
            </a:r>
            <a:r>
              <a:rPr lang="en-GB" sz="2000" b="1" i="1" dirty="0">
                <a:latin typeface="Times New Roman" panose="02020603050405020304" pitchFamily="18" charset="0"/>
                <a:cs typeface="Times New Roman" panose="02020603050405020304" pitchFamily="18" charset="0"/>
              </a:rPr>
              <a:t>x</a:t>
            </a:r>
            <a:r>
              <a:rPr lang="en-GB" sz="2000" b="1" dirty="0"/>
              <a:t> is the gradient, when the equation is in the form </a:t>
            </a:r>
            <a:r>
              <a:rPr lang="en-GB" sz="2000" b="1" i="1" dirty="0">
                <a:latin typeface="Times New Roman" panose="02020603050405020304" pitchFamily="18" charset="0"/>
                <a:cs typeface="Times New Roman" panose="02020603050405020304" pitchFamily="18" charset="0"/>
              </a:rPr>
              <a:t>y</a:t>
            </a:r>
            <a:r>
              <a:rPr lang="en-GB" sz="2000" b="1" dirty="0"/>
              <a:t> = m</a:t>
            </a:r>
            <a:r>
              <a:rPr lang="en-GB" sz="2000" b="1" i="1" dirty="0">
                <a:latin typeface="Times New Roman" panose="02020603050405020304" pitchFamily="18" charset="0"/>
                <a:cs typeface="Times New Roman" panose="02020603050405020304" pitchFamily="18" charset="0"/>
              </a:rPr>
              <a:t>x</a:t>
            </a:r>
            <a:r>
              <a:rPr lang="en-GB" sz="2000" b="1" dirty="0"/>
              <a:t> + c</a:t>
            </a:r>
            <a:endParaRPr lang="en-GB" b="1" dirty="0"/>
          </a:p>
        </p:txBody>
      </p:sp>
    </p:spTree>
    <p:extLst>
      <p:ext uri="{BB962C8B-B14F-4D97-AF65-F5344CB8AC3E}">
        <p14:creationId xmlns:p14="http://schemas.microsoft.com/office/powerpoint/2010/main" val="3943726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268760"/>
            <a:ext cx="4891318" cy="4392487"/>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does this example differ from ‘traditional’ exercises you’ve seen before?</a:t>
            </a:r>
          </a:p>
          <a:p>
            <a:pPr marL="360000" lvl="1" fontAlgn="auto">
              <a:lnSpc>
                <a:spcPct val="100000"/>
              </a:lnSpc>
              <a:spcBef>
                <a:spcPts val="0"/>
              </a:spcBef>
              <a:spcAft>
                <a:spcPts val="1200"/>
              </a:spcAft>
              <a:buClrTx/>
            </a:pPr>
            <a:r>
              <a:rPr lang="en-GB" sz="2400" dirty="0"/>
              <a:t>You might want to particularly think about…</a:t>
            </a:r>
          </a:p>
          <a:p>
            <a:pPr marL="817200" lvl="2" fontAlgn="auto">
              <a:lnSpc>
                <a:spcPct val="100000"/>
              </a:lnSpc>
              <a:spcBef>
                <a:spcPts val="0"/>
              </a:spcBef>
              <a:spcAft>
                <a:spcPts val="1200"/>
              </a:spcAft>
              <a:buClrTx/>
            </a:pPr>
            <a:r>
              <a:rPr lang="en-GB" sz="2200" dirty="0"/>
              <a:t>the effect of using similar integers throughout </a:t>
            </a:r>
          </a:p>
          <a:p>
            <a:pPr marL="817200" lvl="2" fontAlgn="auto">
              <a:lnSpc>
                <a:spcPct val="100000"/>
              </a:lnSpc>
              <a:spcBef>
                <a:spcPts val="0"/>
              </a:spcBef>
              <a:spcAft>
                <a:spcPts val="1200"/>
              </a:spcAft>
              <a:buClrTx/>
            </a:pPr>
            <a:r>
              <a:rPr lang="en-GB" sz="2200" dirty="0"/>
              <a:t>the effect of a ‘matching’ exercise where the equations do </a:t>
            </a:r>
            <a:r>
              <a:rPr lang="en-GB" sz="2200" b="1" dirty="0"/>
              <a:t>not</a:t>
            </a:r>
            <a:r>
              <a:rPr lang="en-GB" sz="2200" dirty="0"/>
              <a:t> match neatly into pairs</a:t>
            </a:r>
          </a:p>
        </p:txBody>
      </p:sp>
      <p:sp>
        <p:nvSpPr>
          <p:cNvPr id="10" name="TextBox 9">
            <a:extLst>
              <a:ext uri="{FF2B5EF4-FFF2-40B4-BE49-F238E27FC236}">
                <a16:creationId xmlns:a16="http://schemas.microsoft.com/office/drawing/2014/main" id="{E113D450-E3C5-4B3E-BE73-FFFD125BB57D}"/>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grpSp>
        <p:nvGrpSpPr>
          <p:cNvPr id="4" name="Group 3">
            <a:extLst>
              <a:ext uri="{FF2B5EF4-FFF2-40B4-BE49-F238E27FC236}">
                <a16:creationId xmlns:a16="http://schemas.microsoft.com/office/drawing/2014/main" id="{9579B926-0501-48D9-A8E8-7A68D8CD81F5}"/>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5510E19-BABF-4807-BF28-D9D323BDB167}"/>
                </a:ext>
              </a:extLst>
            </p:cNvPr>
            <p:cNvSpPr txBox="1"/>
            <p:nvPr/>
          </p:nvSpPr>
          <p:spPr>
            <a:xfrm>
              <a:off x="758459" y="1920293"/>
              <a:ext cx="2554985" cy="3490186"/>
            </a:xfrm>
            <a:prstGeom prst="rect">
              <a:avLst/>
            </a:prstGeom>
            <a:noFill/>
          </p:spPr>
          <p:txBody>
            <a:bodyPr wrap="square">
              <a:spAutoFit/>
            </a:bodyPr>
            <a:lstStyle/>
            <a:p>
              <a:pPr>
                <a:buNone/>
              </a:pPr>
              <a:r>
                <a:rPr lang="en-GB" sz="2400" dirty="0"/>
                <a:t>Match lines which have the same gradient. </a:t>
              </a:r>
            </a:p>
            <a:p>
              <a:pPr>
                <a:buNone/>
              </a:pPr>
              <a:r>
                <a:rPr lang="en-GB" sz="2400" dirty="0"/>
                <a:t>If there are any equations that do not have a match, write an equation with the same gradient.</a:t>
              </a:r>
            </a:p>
          </p:txBody>
        </p:sp>
        <p:sp>
          <p:nvSpPr>
            <p:cNvPr id="12" name="TextBox 11">
              <a:extLst>
                <a:ext uri="{FF2B5EF4-FFF2-40B4-BE49-F238E27FC236}">
                  <a16:creationId xmlns:a16="http://schemas.microsoft.com/office/drawing/2014/main" id="{9F10294C-174A-4E60-BE6B-7204BFC9EB45}"/>
                </a:ext>
              </a:extLst>
            </p:cNvPr>
            <p:cNvSpPr txBox="1"/>
            <p:nvPr/>
          </p:nvSpPr>
          <p:spPr>
            <a:xfrm>
              <a:off x="3930040" y="2029564"/>
              <a:ext cx="2742024" cy="3108543"/>
            </a:xfrm>
            <a:prstGeom prst="rect">
              <a:avLst/>
            </a:prstGeom>
            <a:noFill/>
          </p:spPr>
          <p:txBody>
            <a:bodyPr wrap="square">
              <a:spAutoFit/>
            </a:bodyPr>
            <a:lstStyle/>
            <a:p>
              <a:pPr marL="514350" indent="-514350">
                <a:buFont typeface="+mj-lt"/>
                <a:buAutoNum type="alphaLcParenR"/>
              </a:pPr>
              <a:r>
                <a:rPr lang="es-ES" dirty="0"/>
                <a:t> </a:t>
              </a:r>
              <a:r>
                <a:rPr lang="es-ES" i="1" dirty="0">
                  <a:latin typeface="Times New Roman" panose="02020603050405020304" pitchFamily="18" charset="0"/>
                  <a:cs typeface="Times New Roman" panose="02020603050405020304" pitchFamily="18" charset="0"/>
                </a:rPr>
                <a:t>y</a:t>
              </a:r>
              <a:r>
                <a:rPr lang="es-ES" dirty="0"/>
                <a:t> = 4</a:t>
              </a:r>
              <a:r>
                <a:rPr lang="es-ES" i="1" dirty="0">
                  <a:latin typeface="Times New Roman" panose="02020603050405020304" pitchFamily="18" charset="0"/>
                  <a:cs typeface="Times New Roman" panose="02020603050405020304" pitchFamily="18" charset="0"/>
                </a:rPr>
                <a:t>x</a:t>
              </a:r>
              <a:r>
                <a:rPr lang="es-ES" dirty="0"/>
                <a:t> − 3</a:t>
              </a:r>
            </a:p>
            <a:p>
              <a:pPr marL="514350" indent="-514350">
                <a:buFont typeface="+mj-lt"/>
                <a:buAutoNum type="alphaLcParenR"/>
              </a:pPr>
              <a:r>
                <a:rPr lang="es-ES" dirty="0"/>
                <a:t> </a:t>
              </a:r>
              <a:r>
                <a:rPr lang="es-ES" i="1" dirty="0">
                  <a:latin typeface="Times New Roman" panose="02020603050405020304" pitchFamily="18" charset="0"/>
                  <a:cs typeface="Times New Roman" panose="02020603050405020304" pitchFamily="18" charset="0"/>
                </a:rPr>
                <a:t>y</a:t>
              </a:r>
              <a:r>
                <a:rPr lang="es-ES" dirty="0"/>
                <a:t> = 8 − 4</a:t>
              </a:r>
              <a:r>
                <a:rPr lang="es-ES" i="1" dirty="0">
                  <a:latin typeface="Times New Roman" panose="02020603050405020304" pitchFamily="18" charset="0"/>
                  <a:cs typeface="Times New Roman" panose="02020603050405020304" pitchFamily="18" charset="0"/>
                </a:rPr>
                <a:t>x</a:t>
              </a:r>
            </a:p>
            <a:p>
              <a:pPr marL="514350" indent="-514350">
                <a:buFont typeface="+mj-lt"/>
                <a:buAutoNum type="alphaLcParenR"/>
              </a:pPr>
              <a:r>
                <a:rPr lang="es-ES" dirty="0"/>
                <a:t> 2</a:t>
              </a:r>
              <a:r>
                <a:rPr lang="es-ES" i="1" dirty="0">
                  <a:latin typeface="Times New Roman" panose="02020603050405020304" pitchFamily="18" charset="0"/>
                  <a:cs typeface="Times New Roman" panose="02020603050405020304" pitchFamily="18" charset="0"/>
                </a:rPr>
                <a:t>y</a:t>
              </a:r>
              <a:r>
                <a:rPr lang="es-ES" dirty="0"/>
                <a:t> = 4</a:t>
              </a:r>
              <a:r>
                <a:rPr lang="es-ES" i="1" dirty="0">
                  <a:latin typeface="Times New Roman" panose="02020603050405020304" pitchFamily="18" charset="0"/>
                  <a:cs typeface="Times New Roman" panose="02020603050405020304" pitchFamily="18" charset="0"/>
                </a:rPr>
                <a:t>x</a:t>
              </a:r>
              <a:r>
                <a:rPr lang="es-ES" dirty="0"/>
                <a:t> + 3</a:t>
              </a:r>
            </a:p>
            <a:p>
              <a:pPr marL="514350" indent="-514350">
                <a:buFont typeface="+mj-lt"/>
                <a:buAutoNum type="alphaLcParenR"/>
              </a:pPr>
              <a:r>
                <a:rPr lang="es-ES" dirty="0"/>
                <a:t> </a:t>
              </a:r>
              <a:r>
                <a:rPr lang="es-ES" i="1" dirty="0">
                  <a:latin typeface="Times New Roman" panose="02020603050405020304" pitchFamily="18" charset="0"/>
                  <a:cs typeface="Times New Roman" panose="02020603050405020304" pitchFamily="18" charset="0"/>
                </a:rPr>
                <a:t>y</a:t>
              </a:r>
              <a:r>
                <a:rPr lang="es-ES" dirty="0"/>
                <a:t> − 4</a:t>
              </a:r>
              <a:r>
                <a:rPr lang="es-ES" i="1" dirty="0">
                  <a:latin typeface="Times New Roman" panose="02020603050405020304" pitchFamily="18" charset="0"/>
                  <a:cs typeface="Times New Roman" panose="02020603050405020304" pitchFamily="18" charset="0"/>
                </a:rPr>
                <a:t>x</a:t>
              </a:r>
              <a:r>
                <a:rPr lang="es-ES" dirty="0"/>
                <a:t> = 3</a:t>
              </a:r>
            </a:p>
            <a:p>
              <a:pPr marL="514350" indent="-514350">
                <a:buFont typeface="+mj-lt"/>
                <a:buAutoNum type="alphaLcParenR"/>
              </a:pPr>
              <a:r>
                <a:rPr lang="es-ES" dirty="0"/>
                <a:t> 2</a:t>
              </a:r>
              <a:r>
                <a:rPr lang="es-ES" i="1" dirty="0">
                  <a:latin typeface="Times New Roman" panose="02020603050405020304" pitchFamily="18" charset="0"/>
                  <a:cs typeface="Times New Roman" panose="02020603050405020304" pitchFamily="18" charset="0"/>
                </a:rPr>
                <a:t>y</a:t>
              </a:r>
              <a:r>
                <a:rPr lang="es-ES" dirty="0"/>
                <a:t> + 8</a:t>
              </a:r>
              <a:r>
                <a:rPr lang="es-ES" i="1" dirty="0">
                  <a:latin typeface="Times New Roman" panose="02020603050405020304" pitchFamily="18" charset="0"/>
                  <a:cs typeface="Times New Roman" panose="02020603050405020304" pitchFamily="18" charset="0"/>
                </a:rPr>
                <a:t>x</a:t>
              </a:r>
              <a:r>
                <a:rPr lang="es-ES" dirty="0"/>
                <a:t> = 0</a:t>
              </a:r>
            </a:p>
            <a:p>
              <a:pPr marL="514350" indent="-514350">
                <a:buFont typeface="+mj-lt"/>
                <a:buAutoNum type="alphaLcParenR"/>
              </a:pPr>
              <a:r>
                <a:rPr lang="es-ES" dirty="0"/>
                <a:t> </a:t>
              </a:r>
              <a:r>
                <a:rPr lang="es-ES" i="1" dirty="0">
                  <a:latin typeface="Times New Roman" panose="02020603050405020304" pitchFamily="18" charset="0"/>
                  <a:cs typeface="Times New Roman" panose="02020603050405020304" pitchFamily="18" charset="0"/>
                </a:rPr>
                <a:t>y</a:t>
              </a:r>
              <a:r>
                <a:rPr lang="es-ES" dirty="0"/>
                <a:t> = −4</a:t>
              </a:r>
              <a:r>
                <a:rPr lang="es-ES" i="1" dirty="0">
                  <a:latin typeface="Times New Roman" panose="02020603050405020304" pitchFamily="18" charset="0"/>
                  <a:cs typeface="Times New Roman" panose="02020603050405020304" pitchFamily="18" charset="0"/>
                </a:rPr>
                <a:t>x</a:t>
              </a:r>
              <a:r>
                <a:rPr lang="es-ES" dirty="0"/>
                <a:t> + 3</a:t>
              </a:r>
            </a:p>
          </p:txBody>
        </p:sp>
      </p:grpSp>
      <p:sp>
        <p:nvSpPr>
          <p:cNvPr id="13" name="Title 1">
            <a:extLst>
              <a:ext uri="{FF2B5EF4-FFF2-40B4-BE49-F238E27FC236}">
                <a16:creationId xmlns:a16="http://schemas.microsoft.com/office/drawing/2014/main" id="{00ABC400-A8ED-4233-BAB8-96F34BA9BECA}"/>
              </a:ext>
            </a:extLst>
          </p:cNvPr>
          <p:cNvSpPr>
            <a:spLocks noGrp="1"/>
          </p:cNvSpPr>
          <p:nvPr>
            <p:ph type="title"/>
          </p:nvPr>
        </p:nvSpPr>
        <p:spPr>
          <a:xfrm>
            <a:off x="116849" y="443915"/>
            <a:ext cx="10593151" cy="426170"/>
          </a:xfrm>
        </p:spPr>
        <p:txBody>
          <a:bodyPr>
            <a:normAutofit fontScale="90000"/>
          </a:bodyPr>
          <a:lstStyle/>
          <a:p>
            <a:r>
              <a:rPr lang="en-GB" sz="2000" b="1" dirty="0"/>
              <a:t>The value of the coefficient of </a:t>
            </a:r>
            <a:r>
              <a:rPr lang="en-GB" sz="2000" b="1" i="1" dirty="0">
                <a:latin typeface="Times New Roman" panose="02020603050405020304" pitchFamily="18" charset="0"/>
                <a:cs typeface="Times New Roman" panose="02020603050405020304" pitchFamily="18" charset="0"/>
              </a:rPr>
              <a:t>x</a:t>
            </a:r>
            <a:r>
              <a:rPr lang="en-GB" sz="2000" b="1" dirty="0"/>
              <a:t> is the gradient, when the equation is in the form </a:t>
            </a:r>
            <a:r>
              <a:rPr lang="en-GB" sz="2000" b="1" i="1" dirty="0">
                <a:latin typeface="Times New Roman" panose="02020603050405020304" pitchFamily="18" charset="0"/>
                <a:cs typeface="Times New Roman" panose="02020603050405020304" pitchFamily="18" charset="0"/>
              </a:rPr>
              <a:t>y</a:t>
            </a:r>
            <a:r>
              <a:rPr lang="en-GB" sz="2000" b="1" dirty="0"/>
              <a:t> = m</a:t>
            </a:r>
            <a:r>
              <a:rPr lang="en-GB" sz="2000" b="1" i="1" dirty="0">
                <a:latin typeface="Times New Roman" panose="02020603050405020304" pitchFamily="18" charset="0"/>
                <a:cs typeface="Times New Roman" panose="02020603050405020304" pitchFamily="18" charset="0"/>
              </a:rPr>
              <a:t>x</a:t>
            </a:r>
            <a:r>
              <a:rPr lang="en-GB" sz="2000" b="1" dirty="0"/>
              <a:t> + c</a:t>
            </a:r>
            <a:endParaRPr lang="en-GB" b="1" dirty="0"/>
          </a:p>
        </p:txBody>
      </p:sp>
    </p:spTree>
    <p:custDataLst>
      <p:tags r:id="rId1"/>
    </p:custDataLst>
    <p:extLst>
      <p:ext uri="{BB962C8B-B14F-4D97-AF65-F5344CB8AC3E}">
        <p14:creationId xmlns:p14="http://schemas.microsoft.com/office/powerpoint/2010/main" val="3572733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5" name="TextBox 4">
            <a:extLst>
              <a:ext uri="{FF2B5EF4-FFF2-40B4-BE49-F238E27FC236}">
                <a16:creationId xmlns:a16="http://schemas.microsoft.com/office/drawing/2014/main" id="{A010690F-24DA-42FD-A3E9-4EAD0EDC426D}"/>
              </a:ext>
            </a:extLst>
          </p:cNvPr>
          <p:cNvSpPr txBox="1"/>
          <p:nvPr/>
        </p:nvSpPr>
        <p:spPr>
          <a:xfrm>
            <a:off x="335360" y="1556792"/>
            <a:ext cx="11521280" cy="4315027"/>
          </a:xfrm>
          <a:prstGeom prst="rect">
            <a:avLst/>
          </a:prstGeom>
          <a:noFill/>
        </p:spPr>
        <p:txBody>
          <a:bodyPr wrap="square">
            <a:spAutoFit/>
          </a:bodyPr>
          <a:lstStyle/>
          <a:p>
            <a:pPr>
              <a:buNone/>
            </a:pPr>
            <a:r>
              <a:rPr lang="en-GB" sz="2400" dirty="0">
                <a:solidFill>
                  <a:srgbClr val="00628C"/>
                </a:solidFill>
              </a:rPr>
              <a:t>a) </a:t>
            </a:r>
            <a:r>
              <a:rPr lang="en-GB" sz="2400" dirty="0"/>
              <a:t>	Grace thinks that the gradient of the line with equation </a:t>
            </a:r>
            <a:r>
              <a:rPr lang="en-GB" sz="2400" i="1" dirty="0">
                <a:latin typeface="Times New Roman" panose="02020603050405020304" pitchFamily="18" charset="0"/>
                <a:cs typeface="Times New Roman" panose="02020603050405020304" pitchFamily="18" charset="0"/>
              </a:rPr>
              <a:t>y</a:t>
            </a:r>
            <a:r>
              <a:rPr lang="en-GB" sz="2400" dirty="0"/>
              <a:t> = 7</a:t>
            </a:r>
            <a:r>
              <a:rPr lang="en-GB" sz="2400" i="1" dirty="0">
                <a:latin typeface="Times New Roman" panose="02020603050405020304" pitchFamily="18" charset="0"/>
                <a:cs typeface="Times New Roman" panose="02020603050405020304" pitchFamily="18" charset="0"/>
              </a:rPr>
              <a:t>x</a:t>
            </a:r>
            <a:r>
              <a:rPr lang="en-GB" sz="2400" dirty="0"/>
              <a:t> + 3 is 7</a:t>
            </a:r>
            <a:r>
              <a:rPr lang="en-GB" sz="2400" i="1" dirty="0">
                <a:latin typeface="Times New Roman" panose="02020603050405020304" pitchFamily="18" charset="0"/>
                <a:cs typeface="Times New Roman" panose="02020603050405020304" pitchFamily="18" charset="0"/>
              </a:rPr>
              <a:t>x</a:t>
            </a:r>
            <a:r>
              <a:rPr lang="en-GB" sz="2400" dirty="0"/>
              <a:t>.</a:t>
            </a:r>
          </a:p>
          <a:p>
            <a:pPr>
              <a:buNone/>
            </a:pPr>
            <a:r>
              <a:rPr lang="en-GB" sz="2400" dirty="0"/>
              <a:t>	Dylan says it is +3.</a:t>
            </a:r>
          </a:p>
          <a:p>
            <a:pPr>
              <a:spcAft>
                <a:spcPts val="1200"/>
              </a:spcAft>
              <a:buNone/>
            </a:pPr>
            <a:r>
              <a:rPr lang="en-GB" sz="2400" dirty="0"/>
              <a:t>	Who is correct? </a:t>
            </a:r>
          </a:p>
          <a:p>
            <a:pPr>
              <a:buNone/>
            </a:pPr>
            <a:r>
              <a:rPr lang="en-GB" sz="2400" dirty="0">
                <a:solidFill>
                  <a:srgbClr val="00628C"/>
                </a:solidFill>
              </a:rPr>
              <a:t>b) </a:t>
            </a:r>
            <a:r>
              <a:rPr lang="en-GB" sz="2400" dirty="0"/>
              <a:t>	Evie thinks the gradient of the line with equation 4</a:t>
            </a:r>
            <a:r>
              <a:rPr lang="en-GB" sz="2400" i="1" dirty="0">
                <a:latin typeface="Times New Roman" panose="02020603050405020304" pitchFamily="18" charset="0"/>
                <a:cs typeface="Times New Roman" panose="02020603050405020304" pitchFamily="18" charset="0"/>
              </a:rPr>
              <a:t>y</a:t>
            </a:r>
            <a:r>
              <a:rPr lang="en-GB" sz="2400" dirty="0"/>
              <a:t> + 2</a:t>
            </a:r>
            <a:r>
              <a:rPr lang="en-GB" sz="2400" i="1" dirty="0">
                <a:latin typeface="Times New Roman" panose="02020603050405020304" pitchFamily="18" charset="0"/>
                <a:cs typeface="Times New Roman" panose="02020603050405020304" pitchFamily="18" charset="0"/>
              </a:rPr>
              <a:t>x</a:t>
            </a:r>
            <a:r>
              <a:rPr lang="en-GB" sz="2400" dirty="0"/>
              <a:t> = −5 is +2.</a:t>
            </a:r>
          </a:p>
          <a:p>
            <a:pPr>
              <a:buNone/>
            </a:pPr>
            <a:r>
              <a:rPr lang="en-GB" sz="2400" dirty="0"/>
              <a:t>	Ffion says it is −2.</a:t>
            </a:r>
          </a:p>
          <a:p>
            <a:pPr>
              <a:spcAft>
                <a:spcPts val="1200"/>
              </a:spcAft>
              <a:buNone/>
            </a:pPr>
            <a:r>
              <a:rPr lang="en-GB" sz="2400" dirty="0"/>
              <a:t>	Who is correct?</a:t>
            </a:r>
          </a:p>
          <a:p>
            <a:pPr>
              <a:buNone/>
            </a:pPr>
            <a:r>
              <a:rPr lang="en-GB" sz="2400" dirty="0">
                <a:solidFill>
                  <a:srgbClr val="00628C"/>
                </a:solidFill>
              </a:rPr>
              <a:t>c) </a:t>
            </a:r>
            <a:r>
              <a:rPr lang="en-GB" sz="2400" dirty="0"/>
              <a:t>	Billy thinks the gradient of the line with equation </a:t>
            </a:r>
            <a:r>
              <a:rPr lang="en-GB" sz="2400" i="1" dirty="0">
                <a:latin typeface="Times New Roman" panose="02020603050405020304" pitchFamily="18" charset="0"/>
                <a:cs typeface="Times New Roman" panose="02020603050405020304" pitchFamily="18" charset="0"/>
              </a:rPr>
              <a:t>x</a:t>
            </a:r>
            <a:r>
              <a:rPr lang="en-GB" sz="2400" dirty="0"/>
              <a:t> = 7 is 0.</a:t>
            </a:r>
          </a:p>
          <a:p>
            <a:pPr>
              <a:buNone/>
            </a:pPr>
            <a:r>
              <a:rPr lang="en-GB" sz="2400" dirty="0"/>
              <a:t>	Haider thinks the gradient is 7.</a:t>
            </a:r>
          </a:p>
          <a:p>
            <a:pPr>
              <a:buNone/>
            </a:pPr>
            <a:r>
              <a:rPr lang="en-GB" sz="2400" dirty="0"/>
              <a:t>	Who is correct?</a:t>
            </a:r>
          </a:p>
        </p:txBody>
      </p:sp>
      <p:sp>
        <p:nvSpPr>
          <p:cNvPr id="7" name="Title 1">
            <a:extLst>
              <a:ext uri="{FF2B5EF4-FFF2-40B4-BE49-F238E27FC236}">
                <a16:creationId xmlns:a16="http://schemas.microsoft.com/office/drawing/2014/main" id="{837D7AC7-A18E-40E4-B503-A40C6D566443}"/>
              </a:ext>
            </a:extLst>
          </p:cNvPr>
          <p:cNvSpPr>
            <a:spLocks noGrp="1"/>
          </p:cNvSpPr>
          <p:nvPr>
            <p:ph type="title"/>
          </p:nvPr>
        </p:nvSpPr>
        <p:spPr>
          <a:xfrm>
            <a:off x="116849" y="443915"/>
            <a:ext cx="10593151" cy="426170"/>
          </a:xfrm>
        </p:spPr>
        <p:txBody>
          <a:bodyPr>
            <a:normAutofit fontScale="90000"/>
          </a:bodyPr>
          <a:lstStyle/>
          <a:p>
            <a:r>
              <a:rPr lang="en-GB" sz="2000" b="1" dirty="0"/>
              <a:t>The value of the coefficient of </a:t>
            </a:r>
            <a:r>
              <a:rPr lang="en-GB" b="1" i="1" dirty="0">
                <a:latin typeface="Times New Roman" panose="02020603050405020304" pitchFamily="18" charset="0"/>
                <a:cs typeface="Times New Roman" panose="02020603050405020304" pitchFamily="18" charset="0"/>
              </a:rPr>
              <a:t>x</a:t>
            </a:r>
            <a:r>
              <a:rPr lang="en-GB" b="1" dirty="0"/>
              <a:t> </a:t>
            </a:r>
            <a:r>
              <a:rPr lang="en-GB" sz="2000" b="1" dirty="0"/>
              <a:t>is the gradient, when the equation is in the form </a:t>
            </a:r>
            <a:r>
              <a:rPr lang="en-GB" b="1" i="1" dirty="0">
                <a:latin typeface="Times New Roman" panose="02020603050405020304" pitchFamily="18" charset="0"/>
                <a:cs typeface="Times New Roman" panose="02020603050405020304" pitchFamily="18" charset="0"/>
              </a:rPr>
              <a:t>y</a:t>
            </a:r>
            <a:r>
              <a:rPr lang="en-GB" b="1" dirty="0"/>
              <a:t> = m</a:t>
            </a:r>
            <a:r>
              <a:rPr lang="en-GB" b="1" i="1" dirty="0">
                <a:latin typeface="Times New Roman" panose="02020603050405020304" pitchFamily="18" charset="0"/>
                <a:cs typeface="Times New Roman" panose="02020603050405020304" pitchFamily="18" charset="0"/>
              </a:rPr>
              <a:t>x</a:t>
            </a:r>
            <a:r>
              <a:rPr lang="en-GB" b="1" dirty="0"/>
              <a:t> + c</a:t>
            </a:r>
          </a:p>
        </p:txBody>
      </p:sp>
    </p:spTree>
    <p:extLst>
      <p:ext uri="{BB962C8B-B14F-4D97-AF65-F5344CB8AC3E}">
        <p14:creationId xmlns:p14="http://schemas.microsoft.com/office/powerpoint/2010/main" val="3481229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529040" y="4581128"/>
            <a:ext cx="11183585" cy="1656184"/>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misconceptions are being addressed by each part?</a:t>
            </a:r>
          </a:p>
          <a:p>
            <a:pPr marL="360000" lvl="1" fontAlgn="auto">
              <a:lnSpc>
                <a:spcPct val="100000"/>
              </a:lnSpc>
              <a:spcBef>
                <a:spcPts val="0"/>
              </a:spcBef>
              <a:spcAft>
                <a:spcPts val="1200"/>
              </a:spcAft>
              <a:buClrTx/>
            </a:pPr>
            <a:r>
              <a:rPr lang="en-GB" sz="2400" dirty="0"/>
              <a:t>Can you write similar statements to help students discuss other common misconceptions? </a:t>
            </a:r>
          </a:p>
        </p:txBody>
      </p:sp>
      <p:sp>
        <p:nvSpPr>
          <p:cNvPr id="10" name="TextBox 9">
            <a:extLst>
              <a:ext uri="{FF2B5EF4-FFF2-40B4-BE49-F238E27FC236}">
                <a16:creationId xmlns:a16="http://schemas.microsoft.com/office/drawing/2014/main" id="{E113D450-E3C5-4B3E-BE73-FFFD125BB57D}"/>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6" name="Title 1">
            <a:extLst>
              <a:ext uri="{FF2B5EF4-FFF2-40B4-BE49-F238E27FC236}">
                <a16:creationId xmlns:a16="http://schemas.microsoft.com/office/drawing/2014/main" id="{41D531D2-2372-442E-8089-BAD9CBAC314F}"/>
              </a:ext>
            </a:extLst>
          </p:cNvPr>
          <p:cNvSpPr>
            <a:spLocks noGrp="1"/>
          </p:cNvSpPr>
          <p:nvPr>
            <p:ph type="title"/>
          </p:nvPr>
        </p:nvSpPr>
        <p:spPr>
          <a:xfrm>
            <a:off x="116849" y="443915"/>
            <a:ext cx="10593151" cy="426170"/>
          </a:xfrm>
        </p:spPr>
        <p:txBody>
          <a:bodyPr>
            <a:normAutofit fontScale="90000"/>
          </a:bodyPr>
          <a:lstStyle/>
          <a:p>
            <a:r>
              <a:rPr lang="en-GB" sz="2000" b="1" dirty="0"/>
              <a:t>The value of the coefficient of </a:t>
            </a:r>
            <a:r>
              <a:rPr lang="en-GB" b="1" i="1" dirty="0">
                <a:latin typeface="Times New Roman" panose="02020603050405020304" pitchFamily="18" charset="0"/>
                <a:cs typeface="Times New Roman" panose="02020603050405020304" pitchFamily="18" charset="0"/>
              </a:rPr>
              <a:t>x</a:t>
            </a:r>
            <a:r>
              <a:rPr lang="en-GB" b="1" dirty="0"/>
              <a:t> </a:t>
            </a:r>
            <a:r>
              <a:rPr lang="en-GB" sz="2000" b="1" dirty="0"/>
              <a:t>is the gradient, when the equation is in the form </a:t>
            </a:r>
            <a:r>
              <a:rPr lang="en-GB" b="1" i="1" dirty="0">
                <a:latin typeface="Times New Roman" panose="02020603050405020304" pitchFamily="18" charset="0"/>
                <a:cs typeface="Times New Roman" panose="02020603050405020304" pitchFamily="18" charset="0"/>
              </a:rPr>
              <a:t>y</a:t>
            </a:r>
            <a:r>
              <a:rPr lang="en-GB" b="1" dirty="0"/>
              <a:t> = m</a:t>
            </a:r>
            <a:r>
              <a:rPr lang="en-GB" b="1" i="1" dirty="0">
                <a:latin typeface="Times New Roman" panose="02020603050405020304" pitchFamily="18" charset="0"/>
                <a:cs typeface="Times New Roman" panose="02020603050405020304" pitchFamily="18" charset="0"/>
              </a:rPr>
              <a:t>x</a:t>
            </a:r>
            <a:r>
              <a:rPr lang="en-GB" b="1" dirty="0"/>
              <a:t> + c</a:t>
            </a:r>
          </a:p>
        </p:txBody>
      </p:sp>
      <p:grpSp>
        <p:nvGrpSpPr>
          <p:cNvPr id="2" name="Group 1">
            <a:extLst>
              <a:ext uri="{FF2B5EF4-FFF2-40B4-BE49-F238E27FC236}">
                <a16:creationId xmlns:a16="http://schemas.microsoft.com/office/drawing/2014/main" id="{718AB0F7-D14A-4B72-9E0D-AC3FC2F3B62F}"/>
              </a:ext>
            </a:extLst>
          </p:cNvPr>
          <p:cNvGrpSpPr/>
          <p:nvPr/>
        </p:nvGrpSpPr>
        <p:grpSpPr>
          <a:xfrm>
            <a:off x="479375" y="1723904"/>
            <a:ext cx="11183585" cy="2857224"/>
            <a:chOff x="479375" y="1723904"/>
            <a:chExt cx="11183585" cy="2857224"/>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79375" y="1723904"/>
              <a:ext cx="11183585" cy="285722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A7A6EB9B-275E-4E81-8FF2-9ED76A120F5D}"/>
                </a:ext>
              </a:extLst>
            </p:cNvPr>
            <p:cNvSpPr txBox="1"/>
            <p:nvPr/>
          </p:nvSpPr>
          <p:spPr>
            <a:xfrm>
              <a:off x="983432" y="1936415"/>
              <a:ext cx="10463504" cy="2477601"/>
            </a:xfrm>
            <a:prstGeom prst="rect">
              <a:avLst/>
            </a:prstGeom>
            <a:noFill/>
          </p:spPr>
          <p:txBody>
            <a:bodyPr wrap="square">
              <a:spAutoFit/>
            </a:bodyPr>
            <a:lstStyle/>
            <a:p>
              <a:pPr>
                <a:spcAft>
                  <a:spcPts val="0"/>
                </a:spcAft>
                <a:buNone/>
              </a:pPr>
              <a:r>
                <a:rPr lang="en-GB" sz="2000" dirty="0"/>
                <a:t>Grace thinks that the gradient of the line with equation </a:t>
              </a:r>
              <a:r>
                <a:rPr lang="en-GB" sz="2000" i="1" dirty="0">
                  <a:latin typeface="Times New Roman" panose="02020603050405020304" pitchFamily="18" charset="0"/>
                  <a:cs typeface="Times New Roman" panose="02020603050405020304" pitchFamily="18" charset="0"/>
                </a:rPr>
                <a:t>y</a:t>
              </a:r>
              <a:r>
                <a:rPr lang="en-GB" sz="2000" dirty="0"/>
                <a:t> = 7</a:t>
              </a:r>
              <a:r>
                <a:rPr lang="en-GB" sz="2000" i="1" dirty="0">
                  <a:latin typeface="Times New Roman" panose="02020603050405020304" pitchFamily="18" charset="0"/>
                  <a:cs typeface="Times New Roman" panose="02020603050405020304" pitchFamily="18" charset="0"/>
                </a:rPr>
                <a:t>x</a:t>
              </a:r>
              <a:r>
                <a:rPr lang="en-GB" sz="2000" dirty="0"/>
                <a:t> + 3 is 7</a:t>
              </a:r>
              <a:r>
                <a:rPr lang="en-GB" sz="2000" i="1" dirty="0">
                  <a:latin typeface="Times New Roman" panose="02020603050405020304" pitchFamily="18" charset="0"/>
                  <a:cs typeface="Times New Roman" panose="02020603050405020304" pitchFamily="18" charset="0"/>
                </a:rPr>
                <a:t>x</a:t>
              </a:r>
              <a:r>
                <a:rPr lang="en-GB" sz="2000" dirty="0"/>
                <a:t>. Dylan says it is +3.</a:t>
              </a:r>
            </a:p>
            <a:p>
              <a:pPr>
                <a:spcAft>
                  <a:spcPts val="600"/>
                </a:spcAft>
                <a:buNone/>
              </a:pPr>
              <a:r>
                <a:rPr lang="en-GB" sz="2000" dirty="0"/>
                <a:t>Who is correct? </a:t>
              </a:r>
            </a:p>
            <a:p>
              <a:pPr>
                <a:spcAft>
                  <a:spcPts val="0"/>
                </a:spcAft>
                <a:buNone/>
              </a:pPr>
              <a:r>
                <a:rPr lang="en-GB" sz="2000" dirty="0"/>
                <a:t>Evie thinks the gradient of the line with equation 4</a:t>
              </a:r>
              <a:r>
                <a:rPr lang="en-GB" sz="2000" i="1" dirty="0">
                  <a:latin typeface="Times New Roman" panose="02020603050405020304" pitchFamily="18" charset="0"/>
                  <a:cs typeface="Times New Roman" panose="02020603050405020304" pitchFamily="18" charset="0"/>
                </a:rPr>
                <a:t>y</a:t>
              </a:r>
              <a:r>
                <a:rPr lang="en-GB" sz="2000" dirty="0"/>
                <a:t> + 2</a:t>
              </a:r>
              <a:r>
                <a:rPr lang="en-GB" sz="2000" i="1" dirty="0">
                  <a:latin typeface="Times New Roman" panose="02020603050405020304" pitchFamily="18" charset="0"/>
                  <a:cs typeface="Times New Roman" panose="02020603050405020304" pitchFamily="18" charset="0"/>
                </a:rPr>
                <a:t>x</a:t>
              </a:r>
              <a:r>
                <a:rPr lang="en-GB" sz="2000" dirty="0"/>
                <a:t> = −5 is +2. Ffion says it is −2.</a:t>
              </a:r>
            </a:p>
            <a:p>
              <a:pPr>
                <a:spcAft>
                  <a:spcPts val="600"/>
                </a:spcAft>
                <a:buNone/>
              </a:pPr>
              <a:r>
                <a:rPr lang="en-GB" sz="2000" dirty="0"/>
                <a:t>Who is correct?</a:t>
              </a:r>
            </a:p>
            <a:p>
              <a:pPr>
                <a:spcAft>
                  <a:spcPts val="0"/>
                </a:spcAft>
                <a:buNone/>
              </a:pPr>
              <a:r>
                <a:rPr lang="en-GB" sz="2000" dirty="0"/>
                <a:t>Billy thinks the gradient of the line with equation </a:t>
              </a:r>
              <a:r>
                <a:rPr lang="en-GB" sz="2000" i="1" dirty="0">
                  <a:latin typeface="Times New Roman" panose="02020603050405020304" pitchFamily="18" charset="0"/>
                  <a:cs typeface="Times New Roman" panose="02020603050405020304" pitchFamily="18" charset="0"/>
                </a:rPr>
                <a:t>x</a:t>
              </a:r>
              <a:r>
                <a:rPr lang="en-GB" sz="2000" dirty="0"/>
                <a:t> = 7 is 0. Haider thinks the gradient is 7.</a:t>
              </a:r>
            </a:p>
            <a:p>
              <a:pPr>
                <a:spcAft>
                  <a:spcPts val="600"/>
                </a:spcAft>
                <a:buNone/>
              </a:pPr>
              <a:r>
                <a:rPr lang="en-GB" sz="2000" dirty="0"/>
                <a:t>Who is correct?</a:t>
              </a:r>
            </a:p>
          </p:txBody>
        </p:sp>
        <p:sp>
          <p:nvSpPr>
            <p:cNvPr id="9" name="TextBox 8">
              <a:extLst>
                <a:ext uri="{FF2B5EF4-FFF2-40B4-BE49-F238E27FC236}">
                  <a16:creationId xmlns:a16="http://schemas.microsoft.com/office/drawing/2014/main" id="{D86A21EC-596B-4620-95EC-930B5F37C06F}"/>
                </a:ext>
              </a:extLst>
            </p:cNvPr>
            <p:cNvSpPr txBox="1"/>
            <p:nvPr/>
          </p:nvSpPr>
          <p:spPr>
            <a:xfrm>
              <a:off x="579736" y="1905801"/>
              <a:ext cx="546188" cy="400110"/>
            </a:xfrm>
            <a:prstGeom prst="rect">
              <a:avLst/>
            </a:prstGeom>
            <a:noFill/>
          </p:spPr>
          <p:txBody>
            <a:bodyPr wrap="square">
              <a:spAutoFit/>
            </a:bodyPr>
            <a:lstStyle/>
            <a:p>
              <a:pPr>
                <a:spcAft>
                  <a:spcPts val="0"/>
                </a:spcAft>
                <a:buNone/>
              </a:pPr>
              <a:r>
                <a:rPr lang="en-GB" sz="2000" dirty="0">
                  <a:solidFill>
                    <a:srgbClr val="00628C"/>
                  </a:solidFill>
                </a:rPr>
                <a:t>a)</a:t>
              </a:r>
            </a:p>
          </p:txBody>
        </p:sp>
        <p:sp>
          <p:nvSpPr>
            <p:cNvPr id="11" name="TextBox 10">
              <a:extLst>
                <a:ext uri="{FF2B5EF4-FFF2-40B4-BE49-F238E27FC236}">
                  <a16:creationId xmlns:a16="http://schemas.microsoft.com/office/drawing/2014/main" id="{DBD28A1C-55AD-4DFF-B984-0116558BCAA8}"/>
                </a:ext>
              </a:extLst>
            </p:cNvPr>
            <p:cNvSpPr txBox="1"/>
            <p:nvPr/>
          </p:nvSpPr>
          <p:spPr>
            <a:xfrm>
              <a:off x="579736" y="2724889"/>
              <a:ext cx="546188" cy="400110"/>
            </a:xfrm>
            <a:prstGeom prst="rect">
              <a:avLst/>
            </a:prstGeom>
            <a:noFill/>
          </p:spPr>
          <p:txBody>
            <a:bodyPr wrap="square">
              <a:spAutoFit/>
            </a:bodyPr>
            <a:lstStyle/>
            <a:p>
              <a:pPr>
                <a:spcAft>
                  <a:spcPts val="0"/>
                </a:spcAft>
                <a:buNone/>
              </a:pPr>
              <a:r>
                <a:rPr lang="en-GB" sz="2000" dirty="0">
                  <a:solidFill>
                    <a:srgbClr val="00628C"/>
                  </a:solidFill>
                </a:rPr>
                <a:t>b)</a:t>
              </a:r>
            </a:p>
          </p:txBody>
        </p:sp>
        <p:sp>
          <p:nvSpPr>
            <p:cNvPr id="12" name="TextBox 11">
              <a:extLst>
                <a:ext uri="{FF2B5EF4-FFF2-40B4-BE49-F238E27FC236}">
                  <a16:creationId xmlns:a16="http://schemas.microsoft.com/office/drawing/2014/main" id="{B6453B76-5B0E-4F01-BF15-EBE97A77FA35}"/>
                </a:ext>
              </a:extLst>
            </p:cNvPr>
            <p:cNvSpPr txBox="1"/>
            <p:nvPr/>
          </p:nvSpPr>
          <p:spPr>
            <a:xfrm>
              <a:off x="579736" y="3527254"/>
              <a:ext cx="546188" cy="400110"/>
            </a:xfrm>
            <a:prstGeom prst="rect">
              <a:avLst/>
            </a:prstGeom>
            <a:noFill/>
          </p:spPr>
          <p:txBody>
            <a:bodyPr wrap="square">
              <a:spAutoFit/>
            </a:bodyPr>
            <a:lstStyle/>
            <a:p>
              <a:pPr>
                <a:spcAft>
                  <a:spcPts val="0"/>
                </a:spcAft>
                <a:buNone/>
              </a:pPr>
              <a:r>
                <a:rPr lang="en-GB" sz="2000" dirty="0">
                  <a:solidFill>
                    <a:srgbClr val="00628C"/>
                  </a:solidFill>
                </a:rPr>
                <a:t>c)</a:t>
              </a:r>
            </a:p>
          </p:txBody>
        </p:sp>
      </p:grpSp>
    </p:spTree>
    <p:custDataLst>
      <p:tags r:id="rId1"/>
    </p:custDataLst>
    <p:extLst>
      <p:ext uri="{BB962C8B-B14F-4D97-AF65-F5344CB8AC3E}">
        <p14:creationId xmlns:p14="http://schemas.microsoft.com/office/powerpoint/2010/main" val="98013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Identify the gradient and the </a:t>
            </a:r>
            <a:r>
              <a:rPr lang="en-GB" sz="2000" b="1" i="1" dirty="0">
                <a:latin typeface="Times New Roman" panose="02020603050405020304" pitchFamily="18" charset="0"/>
                <a:cs typeface="Times New Roman" panose="02020603050405020304" pitchFamily="18" charset="0"/>
              </a:rPr>
              <a:t>y</a:t>
            </a:r>
            <a:r>
              <a:rPr lang="en-GB" sz="2000" b="1" dirty="0"/>
              <a:t>-intercept from equations in various forms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5" name="TextBox 4">
            <a:extLst>
              <a:ext uri="{FF2B5EF4-FFF2-40B4-BE49-F238E27FC236}">
                <a16:creationId xmlns:a16="http://schemas.microsoft.com/office/drawing/2014/main" id="{5DBE70E0-99DF-4F81-AB1E-85BCFF382972}"/>
              </a:ext>
            </a:extLst>
          </p:cNvPr>
          <p:cNvSpPr txBox="1"/>
          <p:nvPr/>
        </p:nvSpPr>
        <p:spPr>
          <a:xfrm>
            <a:off x="263352" y="2184400"/>
            <a:ext cx="4176464" cy="1938992"/>
          </a:xfrm>
          <a:prstGeom prst="rect">
            <a:avLst/>
          </a:prstGeom>
          <a:noFill/>
        </p:spPr>
        <p:txBody>
          <a:bodyPr wrap="square">
            <a:spAutoFit/>
          </a:bodyPr>
          <a:lstStyle/>
          <a:p>
            <a:pPr>
              <a:buNone/>
            </a:pPr>
            <a:r>
              <a:rPr lang="en-GB" sz="2400" dirty="0"/>
              <a:t>Complete this table by finding the gradient and the coordinate of the </a:t>
            </a:r>
            <a:r>
              <a:rPr lang="en-GB" sz="2400" i="1" dirty="0">
                <a:latin typeface="Times New Roman" panose="02020603050405020304" pitchFamily="18" charset="0"/>
                <a:cs typeface="Times New Roman" panose="02020603050405020304" pitchFamily="18" charset="0"/>
              </a:rPr>
              <a:t>y</a:t>
            </a:r>
            <a:r>
              <a:rPr lang="en-GB" sz="2400" dirty="0"/>
              <a:t>-intercept for each of the equations given.</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4C71CDEB-2B4B-4CC6-8D3A-433434359767}"/>
                  </a:ext>
                </a:extLst>
              </p:cNvPr>
              <p:cNvGraphicFramePr>
                <a:graphicFrameLocks noGrp="1"/>
              </p:cNvGraphicFramePr>
              <p:nvPr>
                <p:extLst>
                  <p:ext uri="{D42A27DB-BD31-4B8C-83A1-F6EECF244321}">
                    <p14:modId xmlns:p14="http://schemas.microsoft.com/office/powerpoint/2010/main" val="530106852"/>
                  </p:ext>
                </p:extLst>
              </p:nvPr>
            </p:nvGraphicFramePr>
            <p:xfrm>
              <a:off x="4583832" y="1268760"/>
              <a:ext cx="6356171" cy="4497600"/>
            </p:xfrm>
            <a:graphic>
              <a:graphicData uri="http://schemas.openxmlformats.org/drawingml/2006/table">
                <a:tbl>
                  <a:tblPr firstRow="1" firstCol="1" bandRow="1">
                    <a:tableStyleId>{912C8C85-51F0-491E-9774-3900AFEF0FD7}</a:tableStyleId>
                  </a:tblPr>
                  <a:tblGrid>
                    <a:gridCol w="432048">
                      <a:extLst>
                        <a:ext uri="{9D8B030D-6E8A-4147-A177-3AD203B41FA5}">
                          <a16:colId xmlns:a16="http://schemas.microsoft.com/office/drawing/2014/main" val="3656307929"/>
                        </a:ext>
                      </a:extLst>
                    </a:gridCol>
                    <a:gridCol w="2324123">
                      <a:extLst>
                        <a:ext uri="{9D8B030D-6E8A-4147-A177-3AD203B41FA5}">
                          <a16:colId xmlns:a16="http://schemas.microsoft.com/office/drawing/2014/main" val="1825785181"/>
                        </a:ext>
                      </a:extLst>
                    </a:gridCol>
                    <a:gridCol w="1800000">
                      <a:extLst>
                        <a:ext uri="{9D8B030D-6E8A-4147-A177-3AD203B41FA5}">
                          <a16:colId xmlns:a16="http://schemas.microsoft.com/office/drawing/2014/main" val="1896951503"/>
                        </a:ext>
                      </a:extLst>
                    </a:gridCol>
                    <a:gridCol w="1800000">
                      <a:extLst>
                        <a:ext uri="{9D8B030D-6E8A-4147-A177-3AD203B41FA5}">
                          <a16:colId xmlns:a16="http://schemas.microsoft.com/office/drawing/2014/main" val="33472764"/>
                        </a:ext>
                      </a:extLst>
                    </a:gridCol>
                  </a:tblGrid>
                  <a:tr h="589333">
                    <a:tc>
                      <a:txBody>
                        <a:bodyPr/>
                        <a:lstStyle/>
                        <a:p>
                          <a:pPr>
                            <a:spcBef>
                              <a:spcPts val="400"/>
                            </a:spcBef>
                            <a:spcAft>
                              <a:spcPts val="4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400"/>
                            </a:spcBef>
                            <a:spcAft>
                              <a:spcPts val="400"/>
                            </a:spcAft>
                          </a:pPr>
                          <a:r>
                            <a:rPr lang="en-GB" sz="2000" b="1" i="0" dirty="0">
                              <a:solidFill>
                                <a:srgbClr val="585858"/>
                              </a:solidFill>
                              <a:effectLst/>
                            </a:rPr>
                            <a:t>Equation</a:t>
                          </a:r>
                          <a:endParaRPr lang="en-GB" sz="2000" b="1" i="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b="1" i="0" dirty="0">
                              <a:solidFill>
                                <a:srgbClr val="585858"/>
                              </a:solidFill>
                              <a:effectLst/>
                            </a:rPr>
                            <a:t>Gradient</a:t>
                          </a:r>
                          <a:endParaRPr lang="en-GB" sz="2000" b="1" i="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b="1" i="0" dirty="0">
                              <a:solidFill>
                                <a:srgbClr val="585858"/>
                              </a:solidFill>
                              <a:effectLst/>
                            </a:rPr>
                            <a:t>Coordinate of </a:t>
                          </a:r>
                          <a:br>
                            <a:rPr lang="en-GB" sz="2000" b="1" i="0" dirty="0">
                              <a:solidFill>
                                <a:srgbClr val="585858"/>
                              </a:solidFill>
                              <a:effectLst/>
                            </a:rPr>
                          </a:br>
                          <a:r>
                            <a:rPr lang="en-GB" sz="2000" b="1" i="1" dirty="0">
                              <a:solidFill>
                                <a:srgbClr val="585858"/>
                              </a:solidFill>
                              <a:effectLst/>
                              <a:latin typeface="Times New Roman" panose="02020603050405020304" pitchFamily="18" charset="0"/>
                              <a:cs typeface="Times New Roman" panose="02020603050405020304" pitchFamily="18" charset="0"/>
                            </a:rPr>
                            <a:t>y</a:t>
                          </a:r>
                          <a:r>
                            <a:rPr lang="en-GB" sz="2000" b="1" i="0" dirty="0">
                              <a:solidFill>
                                <a:srgbClr val="585858"/>
                              </a:solidFill>
                              <a:effectLst/>
                            </a:rPr>
                            <a:t>-intercept</a:t>
                          </a:r>
                          <a:endParaRPr lang="en-GB" sz="2000" b="1" i="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114401"/>
                      </a:ext>
                    </a:extLst>
                  </a:tr>
                  <a:tr h="432000">
                    <a:tc>
                      <a:txBody>
                        <a:bodyPr/>
                        <a:lstStyle/>
                        <a:p>
                          <a:pPr>
                            <a:spcBef>
                              <a:spcPts val="0"/>
                            </a:spcBef>
                            <a:spcAft>
                              <a:spcPts val="1200"/>
                            </a:spcAft>
                          </a:pPr>
                          <a:r>
                            <a:rPr lang="en-GB" sz="2400" b="0" i="0" dirty="0">
                              <a:solidFill>
                                <a:srgbClr val="00628C"/>
                              </a:solidFill>
                              <a:effectLst/>
                            </a:rPr>
                            <a:t>a)</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2400" b="0" i="1" dirty="0">
                              <a:effectLst/>
                              <a:latin typeface="Times New Roman" panose="02020603050405020304" pitchFamily="18" charset="0"/>
                              <a:cs typeface="Times New Roman" panose="02020603050405020304" pitchFamily="18" charset="0"/>
                            </a:rPr>
                            <a:t>y</a:t>
                          </a:r>
                          <a:r>
                            <a:rPr lang="en-GB" sz="2400" b="0" i="0" dirty="0">
                              <a:effectLst/>
                            </a:rPr>
                            <a:t> = 6</a:t>
                          </a:r>
                          <a:r>
                            <a:rPr lang="en-GB" sz="2400" b="0" i="1" dirty="0">
                              <a:effectLst/>
                              <a:latin typeface="Times New Roman" panose="02020603050405020304" pitchFamily="18" charset="0"/>
                              <a:cs typeface="Times New Roman" panose="02020603050405020304" pitchFamily="18" charset="0"/>
                            </a:rPr>
                            <a:t>x</a:t>
                          </a:r>
                          <a:r>
                            <a:rPr lang="en-GB" sz="2400" b="0" i="0" dirty="0">
                              <a:effectLst/>
                            </a:rPr>
                            <a:t> − 4</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708879"/>
                      </a:ext>
                    </a:extLst>
                  </a:tr>
                  <a:tr h="432000">
                    <a:tc>
                      <a:txBody>
                        <a:bodyPr/>
                        <a:lstStyle/>
                        <a:p>
                          <a:pPr>
                            <a:spcBef>
                              <a:spcPts val="0"/>
                            </a:spcBef>
                            <a:spcAft>
                              <a:spcPts val="1200"/>
                            </a:spcAft>
                          </a:pPr>
                          <a:r>
                            <a:rPr lang="en-GB" sz="2400" b="0" i="0" dirty="0">
                              <a:solidFill>
                                <a:srgbClr val="00628C"/>
                              </a:solidFill>
                              <a:effectLst/>
                            </a:rPr>
                            <a:t>b)</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2400" b="0" i="1" dirty="0">
                              <a:effectLst/>
                              <a:latin typeface="Times New Roman" panose="02020603050405020304" pitchFamily="18" charset="0"/>
                              <a:cs typeface="Times New Roman" panose="02020603050405020304" pitchFamily="18" charset="0"/>
                            </a:rPr>
                            <a:t>y</a:t>
                          </a:r>
                          <a:r>
                            <a:rPr lang="en-GB" sz="2400" b="0" i="0" dirty="0">
                              <a:effectLst/>
                            </a:rPr>
                            <a:t> = −3</a:t>
                          </a:r>
                          <a:r>
                            <a:rPr lang="en-GB" sz="2400" b="0" i="1" dirty="0">
                              <a:effectLst/>
                              <a:latin typeface="Times New Roman" panose="02020603050405020304" pitchFamily="18" charset="0"/>
                              <a:cs typeface="Times New Roman" panose="02020603050405020304" pitchFamily="18" charset="0"/>
                            </a:rPr>
                            <a:t>x</a:t>
                          </a:r>
                          <a:r>
                            <a:rPr lang="en-GB" sz="2400" b="0" i="0" dirty="0">
                              <a:effectLst/>
                            </a:rPr>
                            <a:t> + 1</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6952421"/>
                      </a:ext>
                    </a:extLst>
                  </a:tr>
                  <a:tr h="432000">
                    <a:tc>
                      <a:txBody>
                        <a:bodyPr/>
                        <a:lstStyle/>
                        <a:p>
                          <a:pPr>
                            <a:spcBef>
                              <a:spcPts val="0"/>
                            </a:spcBef>
                            <a:spcAft>
                              <a:spcPts val="1200"/>
                            </a:spcAft>
                          </a:pPr>
                          <a:r>
                            <a:rPr lang="en-GB" sz="2400" b="0" i="0" dirty="0">
                              <a:solidFill>
                                <a:srgbClr val="00628C"/>
                              </a:solidFill>
                              <a:effectLst/>
                            </a:rPr>
                            <a:t>c)</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2400" b="0" i="1" dirty="0">
                              <a:effectLst/>
                              <a:latin typeface="Times New Roman" panose="02020603050405020304" pitchFamily="18" charset="0"/>
                              <a:cs typeface="Times New Roman" panose="02020603050405020304" pitchFamily="18" charset="0"/>
                            </a:rPr>
                            <a:t>y</a:t>
                          </a:r>
                          <a:r>
                            <a:rPr lang="en-GB" sz="2400" b="0" i="0" dirty="0">
                              <a:effectLst/>
                            </a:rPr>
                            <a:t> = 9</a:t>
                          </a:r>
                          <a:r>
                            <a:rPr lang="en-GB" sz="2400" b="0" i="1" dirty="0">
                              <a:effectLst/>
                              <a:latin typeface="Times New Roman" panose="02020603050405020304" pitchFamily="18" charset="0"/>
                              <a:cs typeface="Times New Roman" panose="02020603050405020304" pitchFamily="18" charset="0"/>
                            </a:rPr>
                            <a:t>x</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a:effectLst/>
                            </a:rPr>
                            <a:t> </a:t>
                          </a:r>
                          <a:endParaRPr lang="en-GB" sz="2400" b="0" i="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5320624"/>
                      </a:ext>
                    </a:extLst>
                  </a:tr>
                  <a:tr h="432000">
                    <a:tc>
                      <a:txBody>
                        <a:bodyPr/>
                        <a:lstStyle/>
                        <a:p>
                          <a:pPr>
                            <a:spcBef>
                              <a:spcPts val="0"/>
                            </a:spcBef>
                            <a:spcAft>
                              <a:spcPts val="1200"/>
                            </a:spcAft>
                          </a:pPr>
                          <a:r>
                            <a:rPr lang="en-GB" sz="2400" b="0" i="0" dirty="0">
                              <a:solidFill>
                                <a:srgbClr val="00628C"/>
                              </a:solidFill>
                              <a:effectLst/>
                            </a:rPr>
                            <a:t>d)</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2400" b="0" i="1" dirty="0">
                              <a:effectLst/>
                              <a:latin typeface="Times New Roman" panose="02020603050405020304" pitchFamily="18" charset="0"/>
                              <a:cs typeface="Times New Roman" panose="02020603050405020304" pitchFamily="18" charset="0"/>
                            </a:rPr>
                            <a:t>y</a:t>
                          </a:r>
                          <a:r>
                            <a:rPr lang="en-GB" sz="2400" b="0" i="0" dirty="0">
                              <a:effectLst/>
                            </a:rPr>
                            <a:t> = −3</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4655031"/>
                      </a:ext>
                    </a:extLst>
                  </a:tr>
                  <a:tr h="432000">
                    <a:tc>
                      <a:txBody>
                        <a:bodyPr/>
                        <a:lstStyle/>
                        <a:p>
                          <a:pPr>
                            <a:spcBef>
                              <a:spcPts val="0"/>
                            </a:spcBef>
                            <a:spcAft>
                              <a:spcPts val="1200"/>
                            </a:spcAft>
                          </a:pPr>
                          <a:r>
                            <a:rPr lang="en-GB" sz="2400" b="0" i="0" dirty="0">
                              <a:solidFill>
                                <a:srgbClr val="00628C"/>
                              </a:solidFill>
                              <a:effectLst/>
                            </a:rPr>
                            <a:t>e)</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2400" b="0" i="1" dirty="0">
                              <a:effectLst/>
                              <a:latin typeface="Times New Roman" panose="02020603050405020304" pitchFamily="18" charset="0"/>
                              <a:cs typeface="Times New Roman" panose="02020603050405020304" pitchFamily="18" charset="0"/>
                            </a:rPr>
                            <a:t>y</a:t>
                          </a:r>
                          <a:r>
                            <a:rPr lang="en-GB" sz="2400" b="0" i="0" dirty="0">
                              <a:effectLst/>
                            </a:rPr>
                            <a:t> =  </a:t>
                          </a:r>
                          <a14:m>
                            <m:oMath xmlns:m="http://schemas.openxmlformats.org/officeDocument/2006/math">
                              <m:box>
                                <m:boxPr>
                                  <m:ctrlPr>
                                    <a:rPr lang="en-GB" sz="2400" b="0" i="1" smtClean="0">
                                      <a:effectLst/>
                                      <a:latin typeface="Cambria Math" panose="02040503050406030204" pitchFamily="18" charset="0"/>
                                    </a:rPr>
                                  </m:ctrlPr>
                                </m:boxPr>
                                <m:e>
                                  <m:argPr>
                                    <m:argSz m:val="-1"/>
                                  </m:argPr>
                                  <m:f>
                                    <m:fPr>
                                      <m:ctrlPr>
                                        <a:rPr lang="en-GB" sz="2400" b="0" i="1" smtClean="0">
                                          <a:effectLst/>
                                          <a:latin typeface="Cambria Math" panose="02040503050406030204" pitchFamily="18" charset="0"/>
                                        </a:rPr>
                                      </m:ctrlPr>
                                    </m:fPr>
                                    <m:num>
                                      <m:r>
                                        <a:rPr lang="en-GB" sz="2400" b="0" i="0" smtClean="0">
                                          <a:effectLst/>
                                          <a:latin typeface="Cambria Math" panose="02040503050406030204" pitchFamily="18" charset="0"/>
                                        </a:rPr>
                                        <m:t>1</m:t>
                                      </m:r>
                                    </m:num>
                                    <m:den>
                                      <m:r>
                                        <a:rPr lang="en-GB" sz="2400" b="0" i="0" smtClean="0">
                                          <a:effectLst/>
                                          <a:latin typeface="Cambria Math" panose="02040503050406030204" pitchFamily="18" charset="0"/>
                                        </a:rPr>
                                        <m:t>2</m:t>
                                      </m:r>
                                    </m:den>
                                  </m:f>
                                </m:e>
                              </m:box>
                            </m:oMath>
                          </a14:m>
                          <a:r>
                            <a:rPr lang="en-GB" sz="2400" b="0" i="0" dirty="0">
                              <a:effectLst/>
                            </a:rPr>
                            <a:t> − 3</a:t>
                          </a:r>
                          <a:r>
                            <a:rPr lang="en-GB" sz="2400" b="0" i="1" dirty="0">
                              <a:effectLst/>
                              <a:latin typeface="Times New Roman" panose="02020603050405020304" pitchFamily="18" charset="0"/>
                              <a:cs typeface="Times New Roman" panose="02020603050405020304" pitchFamily="18" charset="0"/>
                            </a:rPr>
                            <a:t>x</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a:effectLst/>
                            </a:rPr>
                            <a:t> </a:t>
                          </a:r>
                          <a:endParaRPr lang="en-GB" sz="2400" b="0" i="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1788816"/>
                      </a:ext>
                    </a:extLst>
                  </a:tr>
                  <a:tr h="432000">
                    <a:tc>
                      <a:txBody>
                        <a:bodyPr/>
                        <a:lstStyle/>
                        <a:p>
                          <a:pPr>
                            <a:spcBef>
                              <a:spcPts val="0"/>
                            </a:spcBef>
                            <a:spcAft>
                              <a:spcPts val="1200"/>
                            </a:spcAft>
                          </a:pPr>
                          <a:r>
                            <a:rPr lang="en-GB" sz="2400" b="0" i="0" dirty="0">
                              <a:solidFill>
                                <a:srgbClr val="00628C"/>
                              </a:solidFill>
                              <a:effectLst/>
                            </a:rPr>
                            <a:t>f)</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2400" b="0" i="1" dirty="0">
                              <a:effectLst/>
                              <a:latin typeface="Times New Roman" panose="02020603050405020304" pitchFamily="18" charset="0"/>
                              <a:cs typeface="Times New Roman" panose="02020603050405020304" pitchFamily="18" charset="0"/>
                            </a:rPr>
                            <a:t>y</a:t>
                          </a:r>
                          <a:r>
                            <a:rPr lang="en-GB" sz="2400" b="0" i="0" dirty="0">
                              <a:effectLst/>
                            </a:rPr>
                            <a:t> = −4 + 0.25</a:t>
                          </a:r>
                          <a:r>
                            <a:rPr lang="en-GB" sz="2400" b="0" i="1" dirty="0">
                              <a:effectLst/>
                              <a:latin typeface="Times New Roman" panose="02020603050405020304" pitchFamily="18" charset="0"/>
                              <a:cs typeface="Times New Roman" panose="02020603050405020304" pitchFamily="18" charset="0"/>
                            </a:rPr>
                            <a:t>x</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a:effectLst/>
                            </a:rPr>
                            <a:t> </a:t>
                          </a:r>
                          <a:endParaRPr lang="en-GB" sz="2400" b="0" i="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6156278"/>
                      </a:ext>
                    </a:extLst>
                  </a:tr>
                  <a:tr h="432000">
                    <a:tc>
                      <a:txBody>
                        <a:bodyPr/>
                        <a:lstStyle/>
                        <a:p>
                          <a:pPr>
                            <a:spcBef>
                              <a:spcPts val="0"/>
                            </a:spcBef>
                            <a:spcAft>
                              <a:spcPts val="1200"/>
                            </a:spcAft>
                          </a:pPr>
                          <a:r>
                            <a:rPr lang="en-GB" sz="2400" b="0" i="0" dirty="0">
                              <a:solidFill>
                                <a:srgbClr val="00628C"/>
                              </a:solidFill>
                              <a:effectLst/>
                            </a:rPr>
                            <a:t>g)</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2400" b="0" i="0" dirty="0">
                              <a:effectLst/>
                            </a:rPr>
                            <a:t>−2 − 5</a:t>
                          </a:r>
                          <a:r>
                            <a:rPr lang="en-GB" sz="2400" b="0" i="1" dirty="0">
                              <a:effectLst/>
                              <a:latin typeface="Times New Roman" panose="02020603050405020304" pitchFamily="18" charset="0"/>
                              <a:cs typeface="Times New Roman" panose="02020603050405020304" pitchFamily="18" charset="0"/>
                            </a:rPr>
                            <a:t>x</a:t>
                          </a:r>
                          <a:r>
                            <a:rPr lang="en-GB" sz="2400" b="0" i="0" dirty="0">
                              <a:effectLst/>
                            </a:rPr>
                            <a:t> = </a:t>
                          </a:r>
                          <a:r>
                            <a:rPr lang="en-GB" sz="2400" b="0" i="1" dirty="0">
                              <a:effectLst/>
                              <a:latin typeface="Times New Roman" panose="02020603050405020304" pitchFamily="18" charset="0"/>
                              <a:cs typeface="Times New Roman" panose="02020603050405020304" pitchFamily="18" charset="0"/>
                            </a:rPr>
                            <a:t>y</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9973111"/>
                      </a:ext>
                    </a:extLst>
                  </a:tr>
                  <a:tr h="432000">
                    <a:tc>
                      <a:txBody>
                        <a:bodyPr/>
                        <a:lstStyle/>
                        <a:p>
                          <a:pPr>
                            <a:spcBef>
                              <a:spcPts val="0"/>
                            </a:spcBef>
                            <a:spcAft>
                              <a:spcPts val="1200"/>
                            </a:spcAft>
                          </a:pPr>
                          <a:r>
                            <a:rPr lang="en-GB" sz="2400" b="0" i="0" dirty="0">
                              <a:solidFill>
                                <a:srgbClr val="00628C"/>
                              </a:solidFill>
                              <a:effectLst/>
                            </a:rPr>
                            <a:t>h)</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2400" b="0" i="1" dirty="0">
                              <a:effectLst/>
                              <a:latin typeface="Times New Roman" panose="02020603050405020304" pitchFamily="18" charset="0"/>
                              <a:cs typeface="Times New Roman" panose="02020603050405020304" pitchFamily="18" charset="0"/>
                            </a:rPr>
                            <a:t>y</a:t>
                          </a:r>
                          <a:r>
                            <a:rPr lang="en-GB" sz="2400" b="0" i="0" dirty="0">
                              <a:effectLst/>
                            </a:rPr>
                            <a:t> = </a:t>
                          </a:r>
                          <a:r>
                            <a:rPr lang="en-GB" sz="2400" b="0" i="1" dirty="0" err="1">
                              <a:effectLst/>
                            </a:rPr>
                            <a:t>a</a:t>
                          </a:r>
                          <a:r>
                            <a:rPr lang="en-GB" sz="2400" b="0" i="1" dirty="0" err="1">
                              <a:effectLst/>
                              <a:latin typeface="Times New Roman" panose="02020603050405020304" pitchFamily="18" charset="0"/>
                              <a:cs typeface="Times New Roman" panose="02020603050405020304" pitchFamily="18" charset="0"/>
                            </a:rPr>
                            <a:t>x</a:t>
                          </a:r>
                          <a:r>
                            <a:rPr lang="en-GB" sz="2400" b="0" i="0" dirty="0">
                              <a:effectLst/>
                            </a:rPr>
                            <a:t> + </a:t>
                          </a:r>
                          <a:r>
                            <a:rPr lang="en-GB" sz="2400" b="0" i="1" dirty="0">
                              <a:effectLst/>
                            </a:rPr>
                            <a:t>b</a:t>
                          </a:r>
                          <a:endParaRPr lang="en-GB" sz="2400" b="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a:effectLst/>
                            </a:rPr>
                            <a:t> </a:t>
                          </a:r>
                          <a:endParaRPr lang="en-GB" sz="2400" b="0" i="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0077229"/>
                      </a:ext>
                    </a:extLst>
                  </a:tr>
                  <a:tr h="432000">
                    <a:tc>
                      <a:txBody>
                        <a:bodyPr/>
                        <a:lstStyle/>
                        <a:p>
                          <a:pPr>
                            <a:spcBef>
                              <a:spcPts val="0"/>
                            </a:spcBef>
                            <a:spcAft>
                              <a:spcPts val="1200"/>
                            </a:spcAft>
                          </a:pPr>
                          <a:r>
                            <a:rPr lang="en-GB" sz="2400" b="0" i="0" dirty="0" err="1">
                              <a:solidFill>
                                <a:srgbClr val="00628C"/>
                              </a:solidFill>
                              <a:effectLst/>
                            </a:rPr>
                            <a:t>i</a:t>
                          </a:r>
                          <a:r>
                            <a:rPr lang="en-GB" sz="2400" b="0" i="0" dirty="0">
                              <a:solidFill>
                                <a:srgbClr val="00628C"/>
                              </a:solidFill>
                              <a:effectLst/>
                            </a:rPr>
                            <a:t>)</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2400" b="0" i="1" dirty="0">
                              <a:effectLst/>
                              <a:latin typeface="Times New Roman" panose="02020603050405020304" pitchFamily="18" charset="0"/>
                              <a:cs typeface="Times New Roman" panose="02020603050405020304" pitchFamily="18" charset="0"/>
                            </a:rPr>
                            <a:t>y</a:t>
                          </a:r>
                          <a:r>
                            <a:rPr lang="en-GB" sz="2400" b="0" i="0" dirty="0">
                              <a:effectLst/>
                            </a:rPr>
                            <a:t> = </a:t>
                          </a:r>
                          <a:r>
                            <a:rPr lang="en-GB" sz="2400" b="0" i="1" dirty="0">
                              <a:effectLst/>
                            </a:rPr>
                            <a:t>t</a:t>
                          </a:r>
                          <a:r>
                            <a:rPr lang="en-GB" sz="2400" b="0" i="0" dirty="0">
                              <a:effectLst/>
                            </a:rPr>
                            <a:t> + (</a:t>
                          </a:r>
                          <a:r>
                            <a:rPr lang="en-GB" sz="2400" b="0" i="1" dirty="0">
                              <a:effectLst/>
                            </a:rPr>
                            <a:t>u</a:t>
                          </a:r>
                          <a:r>
                            <a:rPr lang="en-GB" sz="2400" b="0" i="0" dirty="0">
                              <a:effectLst/>
                            </a:rPr>
                            <a:t> + 3)</a:t>
                          </a:r>
                          <a:r>
                            <a:rPr lang="en-GB" sz="2400" b="0" i="1" dirty="0">
                              <a:effectLst/>
                              <a:latin typeface="Times New Roman" panose="02020603050405020304" pitchFamily="18" charset="0"/>
                              <a:cs typeface="Times New Roman" panose="02020603050405020304" pitchFamily="18" charset="0"/>
                            </a:rPr>
                            <a:t>x</a:t>
                          </a:r>
                          <a:endParaRPr lang="en-GB" sz="2400" b="0" i="1" dirty="0">
                            <a:solidFill>
                              <a:srgbClr val="00628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a:effectLst/>
                            </a:rPr>
                            <a:t> </a:t>
                          </a:r>
                          <a:endParaRPr lang="en-GB" sz="2400" b="0" i="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9068353"/>
                      </a:ext>
                    </a:extLst>
                  </a:tr>
                </a:tbl>
              </a:graphicData>
            </a:graphic>
          </p:graphicFrame>
        </mc:Choice>
        <mc:Fallback xmlns="">
          <p:graphicFrame>
            <p:nvGraphicFramePr>
              <p:cNvPr id="4" name="Table 3">
                <a:extLst>
                  <a:ext uri="{FF2B5EF4-FFF2-40B4-BE49-F238E27FC236}">
                    <a16:creationId xmlns:a16="http://schemas.microsoft.com/office/drawing/2014/main" id="{4C71CDEB-2B4B-4CC6-8D3A-433434359767}"/>
                  </a:ext>
                </a:extLst>
              </p:cNvPr>
              <p:cNvGraphicFramePr>
                <a:graphicFrameLocks noGrp="1"/>
              </p:cNvGraphicFramePr>
              <p:nvPr>
                <p:extLst>
                  <p:ext uri="{D42A27DB-BD31-4B8C-83A1-F6EECF244321}">
                    <p14:modId xmlns:p14="http://schemas.microsoft.com/office/powerpoint/2010/main" val="530106852"/>
                  </p:ext>
                </p:extLst>
              </p:nvPr>
            </p:nvGraphicFramePr>
            <p:xfrm>
              <a:off x="4583832" y="1268760"/>
              <a:ext cx="6356171" cy="4497600"/>
            </p:xfrm>
            <a:graphic>
              <a:graphicData uri="http://schemas.openxmlformats.org/drawingml/2006/table">
                <a:tbl>
                  <a:tblPr firstRow="1" firstCol="1" bandRow="1">
                    <a:tableStyleId>{912C8C85-51F0-491E-9774-3900AFEF0FD7}</a:tableStyleId>
                  </a:tblPr>
                  <a:tblGrid>
                    <a:gridCol w="432048">
                      <a:extLst>
                        <a:ext uri="{9D8B030D-6E8A-4147-A177-3AD203B41FA5}">
                          <a16:colId xmlns:a16="http://schemas.microsoft.com/office/drawing/2014/main" val="3656307929"/>
                        </a:ext>
                      </a:extLst>
                    </a:gridCol>
                    <a:gridCol w="2324123">
                      <a:extLst>
                        <a:ext uri="{9D8B030D-6E8A-4147-A177-3AD203B41FA5}">
                          <a16:colId xmlns:a16="http://schemas.microsoft.com/office/drawing/2014/main" val="1825785181"/>
                        </a:ext>
                      </a:extLst>
                    </a:gridCol>
                    <a:gridCol w="1800000">
                      <a:extLst>
                        <a:ext uri="{9D8B030D-6E8A-4147-A177-3AD203B41FA5}">
                          <a16:colId xmlns:a16="http://schemas.microsoft.com/office/drawing/2014/main" val="1896951503"/>
                        </a:ext>
                      </a:extLst>
                    </a:gridCol>
                    <a:gridCol w="1800000">
                      <a:extLst>
                        <a:ext uri="{9D8B030D-6E8A-4147-A177-3AD203B41FA5}">
                          <a16:colId xmlns:a16="http://schemas.microsoft.com/office/drawing/2014/main" val="33472764"/>
                        </a:ext>
                      </a:extLst>
                    </a:gridCol>
                  </a:tblGrid>
                  <a:tr h="609600">
                    <a:tc>
                      <a:txBody>
                        <a:bodyPr/>
                        <a:lstStyle/>
                        <a:p>
                          <a:pPr>
                            <a:spcBef>
                              <a:spcPts val="400"/>
                            </a:spcBef>
                            <a:spcAft>
                              <a:spcPts val="4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400"/>
                            </a:spcBef>
                            <a:spcAft>
                              <a:spcPts val="400"/>
                            </a:spcAft>
                          </a:pPr>
                          <a:r>
                            <a:rPr lang="en-GB" sz="2000" b="1" i="0" dirty="0">
                              <a:solidFill>
                                <a:srgbClr val="585858"/>
                              </a:solidFill>
                              <a:effectLst/>
                            </a:rPr>
                            <a:t>Equation</a:t>
                          </a:r>
                          <a:endParaRPr lang="en-GB" sz="2000" b="1" i="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b="1" i="0" dirty="0">
                              <a:solidFill>
                                <a:srgbClr val="585858"/>
                              </a:solidFill>
                              <a:effectLst/>
                            </a:rPr>
                            <a:t>Gradient</a:t>
                          </a:r>
                          <a:endParaRPr lang="en-GB" sz="2000" b="1" i="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2000" b="1" i="0" dirty="0">
                              <a:solidFill>
                                <a:srgbClr val="585858"/>
                              </a:solidFill>
                              <a:effectLst/>
                            </a:rPr>
                            <a:t>Coordinate of </a:t>
                          </a:r>
                          <a:br>
                            <a:rPr lang="en-GB" sz="2000" b="1" i="0" dirty="0">
                              <a:solidFill>
                                <a:srgbClr val="585858"/>
                              </a:solidFill>
                              <a:effectLst/>
                            </a:rPr>
                          </a:br>
                          <a:r>
                            <a:rPr lang="en-GB" sz="2000" b="1" i="1" dirty="0">
                              <a:solidFill>
                                <a:srgbClr val="585858"/>
                              </a:solidFill>
                              <a:effectLst/>
                              <a:latin typeface="Times New Roman" panose="02020603050405020304" pitchFamily="18" charset="0"/>
                              <a:cs typeface="Times New Roman" panose="02020603050405020304" pitchFamily="18" charset="0"/>
                            </a:rPr>
                            <a:t>y</a:t>
                          </a:r>
                          <a:r>
                            <a:rPr lang="en-GB" sz="2000" b="1" i="0" dirty="0">
                              <a:solidFill>
                                <a:srgbClr val="585858"/>
                              </a:solidFill>
                              <a:effectLst/>
                            </a:rPr>
                            <a:t>-intercept</a:t>
                          </a:r>
                          <a:endParaRPr lang="en-GB" sz="2000" b="1" i="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114401"/>
                      </a:ext>
                    </a:extLst>
                  </a:tr>
                  <a:tr h="432000">
                    <a:tc>
                      <a:txBody>
                        <a:bodyPr/>
                        <a:lstStyle/>
                        <a:p>
                          <a:pPr>
                            <a:spcBef>
                              <a:spcPts val="0"/>
                            </a:spcBef>
                            <a:spcAft>
                              <a:spcPts val="1200"/>
                            </a:spcAft>
                          </a:pPr>
                          <a:r>
                            <a:rPr lang="en-GB" sz="2400" b="0" i="0" dirty="0">
                              <a:solidFill>
                                <a:srgbClr val="00628C"/>
                              </a:solidFill>
                              <a:effectLst/>
                            </a:rPr>
                            <a:t>a)</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2400" b="0" i="1" dirty="0">
                              <a:effectLst/>
                              <a:latin typeface="Times New Roman" panose="02020603050405020304" pitchFamily="18" charset="0"/>
                              <a:cs typeface="Times New Roman" panose="02020603050405020304" pitchFamily="18" charset="0"/>
                            </a:rPr>
                            <a:t>y</a:t>
                          </a:r>
                          <a:r>
                            <a:rPr lang="en-GB" sz="2400" b="0" i="0" dirty="0">
                              <a:effectLst/>
                            </a:rPr>
                            <a:t> = 6</a:t>
                          </a:r>
                          <a:r>
                            <a:rPr lang="en-GB" sz="2400" b="0" i="1" dirty="0">
                              <a:effectLst/>
                              <a:latin typeface="Times New Roman" panose="02020603050405020304" pitchFamily="18" charset="0"/>
                              <a:cs typeface="Times New Roman" panose="02020603050405020304" pitchFamily="18" charset="0"/>
                            </a:rPr>
                            <a:t>x</a:t>
                          </a:r>
                          <a:r>
                            <a:rPr lang="en-GB" sz="2400" b="0" i="0" dirty="0">
                              <a:effectLst/>
                            </a:rPr>
                            <a:t> − 4</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708879"/>
                      </a:ext>
                    </a:extLst>
                  </a:tr>
                  <a:tr h="432000">
                    <a:tc>
                      <a:txBody>
                        <a:bodyPr/>
                        <a:lstStyle/>
                        <a:p>
                          <a:pPr>
                            <a:spcBef>
                              <a:spcPts val="0"/>
                            </a:spcBef>
                            <a:spcAft>
                              <a:spcPts val="1200"/>
                            </a:spcAft>
                          </a:pPr>
                          <a:r>
                            <a:rPr lang="en-GB" sz="2400" b="0" i="0" dirty="0">
                              <a:solidFill>
                                <a:srgbClr val="00628C"/>
                              </a:solidFill>
                              <a:effectLst/>
                            </a:rPr>
                            <a:t>b)</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2400" b="0" i="1" dirty="0">
                              <a:effectLst/>
                              <a:latin typeface="Times New Roman" panose="02020603050405020304" pitchFamily="18" charset="0"/>
                              <a:cs typeface="Times New Roman" panose="02020603050405020304" pitchFamily="18" charset="0"/>
                            </a:rPr>
                            <a:t>y</a:t>
                          </a:r>
                          <a:r>
                            <a:rPr lang="en-GB" sz="2400" b="0" i="0" dirty="0">
                              <a:effectLst/>
                            </a:rPr>
                            <a:t> = −3</a:t>
                          </a:r>
                          <a:r>
                            <a:rPr lang="en-GB" sz="2400" b="0" i="1" dirty="0">
                              <a:effectLst/>
                              <a:latin typeface="Times New Roman" panose="02020603050405020304" pitchFamily="18" charset="0"/>
                              <a:cs typeface="Times New Roman" panose="02020603050405020304" pitchFamily="18" charset="0"/>
                            </a:rPr>
                            <a:t>x</a:t>
                          </a:r>
                          <a:r>
                            <a:rPr lang="en-GB" sz="2400" b="0" i="0" dirty="0">
                              <a:effectLst/>
                            </a:rPr>
                            <a:t> + 1</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6952421"/>
                      </a:ext>
                    </a:extLst>
                  </a:tr>
                  <a:tr h="432000">
                    <a:tc>
                      <a:txBody>
                        <a:bodyPr/>
                        <a:lstStyle/>
                        <a:p>
                          <a:pPr>
                            <a:spcBef>
                              <a:spcPts val="0"/>
                            </a:spcBef>
                            <a:spcAft>
                              <a:spcPts val="1200"/>
                            </a:spcAft>
                          </a:pPr>
                          <a:r>
                            <a:rPr lang="en-GB" sz="2400" b="0" i="0" dirty="0">
                              <a:solidFill>
                                <a:srgbClr val="00628C"/>
                              </a:solidFill>
                              <a:effectLst/>
                            </a:rPr>
                            <a:t>c)</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2400" b="0" i="1" dirty="0">
                              <a:effectLst/>
                              <a:latin typeface="Times New Roman" panose="02020603050405020304" pitchFamily="18" charset="0"/>
                              <a:cs typeface="Times New Roman" panose="02020603050405020304" pitchFamily="18" charset="0"/>
                            </a:rPr>
                            <a:t>y</a:t>
                          </a:r>
                          <a:r>
                            <a:rPr lang="en-GB" sz="2400" b="0" i="0" dirty="0">
                              <a:effectLst/>
                            </a:rPr>
                            <a:t> = 9</a:t>
                          </a:r>
                          <a:r>
                            <a:rPr lang="en-GB" sz="2400" b="0" i="1" dirty="0">
                              <a:effectLst/>
                              <a:latin typeface="Times New Roman" panose="02020603050405020304" pitchFamily="18" charset="0"/>
                              <a:cs typeface="Times New Roman" panose="02020603050405020304" pitchFamily="18" charset="0"/>
                            </a:rPr>
                            <a:t>x</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a:effectLst/>
                            </a:rPr>
                            <a:t> </a:t>
                          </a:r>
                          <a:endParaRPr lang="en-GB" sz="2400" b="0" i="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5320624"/>
                      </a:ext>
                    </a:extLst>
                  </a:tr>
                  <a:tr h="432000">
                    <a:tc>
                      <a:txBody>
                        <a:bodyPr/>
                        <a:lstStyle/>
                        <a:p>
                          <a:pPr>
                            <a:spcBef>
                              <a:spcPts val="0"/>
                            </a:spcBef>
                            <a:spcAft>
                              <a:spcPts val="1200"/>
                            </a:spcAft>
                          </a:pPr>
                          <a:r>
                            <a:rPr lang="en-GB" sz="2400" b="0" i="0" dirty="0">
                              <a:solidFill>
                                <a:srgbClr val="00628C"/>
                              </a:solidFill>
                              <a:effectLst/>
                            </a:rPr>
                            <a:t>d)</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2400" b="0" i="1" dirty="0">
                              <a:effectLst/>
                              <a:latin typeface="Times New Roman" panose="02020603050405020304" pitchFamily="18" charset="0"/>
                              <a:cs typeface="Times New Roman" panose="02020603050405020304" pitchFamily="18" charset="0"/>
                            </a:rPr>
                            <a:t>y</a:t>
                          </a:r>
                          <a:r>
                            <a:rPr lang="en-GB" sz="2400" b="0" i="0" dirty="0">
                              <a:effectLst/>
                            </a:rPr>
                            <a:t> = −3</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4655031"/>
                      </a:ext>
                    </a:extLst>
                  </a:tr>
                  <a:tr h="432000">
                    <a:tc>
                      <a:txBody>
                        <a:bodyPr/>
                        <a:lstStyle/>
                        <a:p>
                          <a:pPr>
                            <a:spcBef>
                              <a:spcPts val="0"/>
                            </a:spcBef>
                            <a:spcAft>
                              <a:spcPts val="1200"/>
                            </a:spcAft>
                          </a:pPr>
                          <a:r>
                            <a:rPr lang="en-GB" sz="2400" b="0" i="0" dirty="0">
                              <a:solidFill>
                                <a:srgbClr val="00628C"/>
                              </a:solidFill>
                              <a:effectLst/>
                            </a:rPr>
                            <a:t>e)</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586" t="-565714" r="-155236" b="-435714"/>
                          </a:stretch>
                        </a:blipFill>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a:effectLst/>
                            </a:rPr>
                            <a:t> </a:t>
                          </a:r>
                          <a:endParaRPr lang="en-GB" sz="2400" b="0" i="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1788816"/>
                      </a:ext>
                    </a:extLst>
                  </a:tr>
                  <a:tr h="432000">
                    <a:tc>
                      <a:txBody>
                        <a:bodyPr/>
                        <a:lstStyle/>
                        <a:p>
                          <a:pPr>
                            <a:spcBef>
                              <a:spcPts val="0"/>
                            </a:spcBef>
                            <a:spcAft>
                              <a:spcPts val="1200"/>
                            </a:spcAft>
                          </a:pPr>
                          <a:r>
                            <a:rPr lang="en-GB" sz="2400" b="0" i="0" dirty="0">
                              <a:solidFill>
                                <a:srgbClr val="00628C"/>
                              </a:solidFill>
                              <a:effectLst/>
                            </a:rPr>
                            <a:t>f)</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2400" b="0" i="1" dirty="0">
                              <a:effectLst/>
                              <a:latin typeface="Times New Roman" panose="02020603050405020304" pitchFamily="18" charset="0"/>
                              <a:cs typeface="Times New Roman" panose="02020603050405020304" pitchFamily="18" charset="0"/>
                            </a:rPr>
                            <a:t>y</a:t>
                          </a:r>
                          <a:r>
                            <a:rPr lang="en-GB" sz="2400" b="0" i="0" dirty="0">
                              <a:effectLst/>
                            </a:rPr>
                            <a:t> = −4 + 0.25</a:t>
                          </a:r>
                          <a:r>
                            <a:rPr lang="en-GB" sz="2400" b="0" i="1" dirty="0">
                              <a:effectLst/>
                              <a:latin typeface="Times New Roman" panose="02020603050405020304" pitchFamily="18" charset="0"/>
                              <a:cs typeface="Times New Roman" panose="02020603050405020304" pitchFamily="18" charset="0"/>
                            </a:rPr>
                            <a:t>x</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a:effectLst/>
                            </a:rPr>
                            <a:t> </a:t>
                          </a:r>
                          <a:endParaRPr lang="en-GB" sz="2400" b="0" i="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6156278"/>
                      </a:ext>
                    </a:extLst>
                  </a:tr>
                  <a:tr h="432000">
                    <a:tc>
                      <a:txBody>
                        <a:bodyPr/>
                        <a:lstStyle/>
                        <a:p>
                          <a:pPr>
                            <a:spcBef>
                              <a:spcPts val="0"/>
                            </a:spcBef>
                            <a:spcAft>
                              <a:spcPts val="1200"/>
                            </a:spcAft>
                          </a:pPr>
                          <a:r>
                            <a:rPr lang="en-GB" sz="2400" b="0" i="0" dirty="0">
                              <a:solidFill>
                                <a:srgbClr val="00628C"/>
                              </a:solidFill>
                              <a:effectLst/>
                            </a:rPr>
                            <a:t>g)</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2400" b="0" i="0" dirty="0">
                              <a:effectLst/>
                            </a:rPr>
                            <a:t>−2 − 5</a:t>
                          </a:r>
                          <a:r>
                            <a:rPr lang="en-GB" sz="2400" b="0" i="1" dirty="0">
                              <a:effectLst/>
                              <a:latin typeface="Times New Roman" panose="02020603050405020304" pitchFamily="18" charset="0"/>
                              <a:cs typeface="Times New Roman" panose="02020603050405020304" pitchFamily="18" charset="0"/>
                            </a:rPr>
                            <a:t>x</a:t>
                          </a:r>
                          <a:r>
                            <a:rPr lang="en-GB" sz="2400" b="0" i="0" dirty="0">
                              <a:effectLst/>
                            </a:rPr>
                            <a:t> = </a:t>
                          </a:r>
                          <a:r>
                            <a:rPr lang="en-GB" sz="2400" b="0" i="1" dirty="0">
                              <a:effectLst/>
                              <a:latin typeface="Times New Roman" panose="02020603050405020304" pitchFamily="18" charset="0"/>
                              <a:cs typeface="Times New Roman" panose="02020603050405020304" pitchFamily="18" charset="0"/>
                            </a:rPr>
                            <a:t>y</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9973111"/>
                      </a:ext>
                    </a:extLst>
                  </a:tr>
                  <a:tr h="432000">
                    <a:tc>
                      <a:txBody>
                        <a:bodyPr/>
                        <a:lstStyle/>
                        <a:p>
                          <a:pPr>
                            <a:spcBef>
                              <a:spcPts val="0"/>
                            </a:spcBef>
                            <a:spcAft>
                              <a:spcPts val="1200"/>
                            </a:spcAft>
                          </a:pPr>
                          <a:r>
                            <a:rPr lang="en-GB" sz="2400" b="0" i="0" dirty="0">
                              <a:solidFill>
                                <a:srgbClr val="00628C"/>
                              </a:solidFill>
                              <a:effectLst/>
                            </a:rPr>
                            <a:t>h)</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2400" b="0" i="1" dirty="0">
                              <a:effectLst/>
                              <a:latin typeface="Times New Roman" panose="02020603050405020304" pitchFamily="18" charset="0"/>
                              <a:cs typeface="Times New Roman" panose="02020603050405020304" pitchFamily="18" charset="0"/>
                            </a:rPr>
                            <a:t>y</a:t>
                          </a:r>
                          <a:r>
                            <a:rPr lang="en-GB" sz="2400" b="0" i="0" dirty="0">
                              <a:effectLst/>
                            </a:rPr>
                            <a:t> = </a:t>
                          </a:r>
                          <a:r>
                            <a:rPr lang="en-GB" sz="2400" b="0" i="1" dirty="0" err="1">
                              <a:effectLst/>
                            </a:rPr>
                            <a:t>a</a:t>
                          </a:r>
                          <a:r>
                            <a:rPr lang="en-GB" sz="2400" b="0" i="1" dirty="0" err="1">
                              <a:effectLst/>
                              <a:latin typeface="Times New Roman" panose="02020603050405020304" pitchFamily="18" charset="0"/>
                              <a:cs typeface="Times New Roman" panose="02020603050405020304" pitchFamily="18" charset="0"/>
                            </a:rPr>
                            <a:t>x</a:t>
                          </a:r>
                          <a:r>
                            <a:rPr lang="en-GB" sz="2400" b="0" i="0" dirty="0">
                              <a:effectLst/>
                            </a:rPr>
                            <a:t> + </a:t>
                          </a:r>
                          <a:r>
                            <a:rPr lang="en-GB" sz="2400" b="0" i="1" dirty="0">
                              <a:effectLst/>
                            </a:rPr>
                            <a:t>b</a:t>
                          </a:r>
                          <a:endParaRPr lang="en-GB" sz="2400" b="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a:effectLst/>
                            </a:rPr>
                            <a:t> </a:t>
                          </a:r>
                          <a:endParaRPr lang="en-GB" sz="2400" b="0" i="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0077229"/>
                      </a:ext>
                    </a:extLst>
                  </a:tr>
                  <a:tr h="432000">
                    <a:tc>
                      <a:txBody>
                        <a:bodyPr/>
                        <a:lstStyle/>
                        <a:p>
                          <a:pPr>
                            <a:spcBef>
                              <a:spcPts val="0"/>
                            </a:spcBef>
                            <a:spcAft>
                              <a:spcPts val="1200"/>
                            </a:spcAft>
                          </a:pPr>
                          <a:r>
                            <a:rPr lang="en-GB" sz="2400" b="0" i="0" dirty="0" err="1">
                              <a:solidFill>
                                <a:srgbClr val="00628C"/>
                              </a:solidFill>
                              <a:effectLst/>
                            </a:rPr>
                            <a:t>i</a:t>
                          </a:r>
                          <a:r>
                            <a:rPr lang="en-GB" sz="2400" b="0" i="0" dirty="0">
                              <a:solidFill>
                                <a:srgbClr val="00628C"/>
                              </a:solidFill>
                              <a:effectLst/>
                            </a:rPr>
                            <a:t>)</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2400" b="0" i="1" dirty="0">
                              <a:effectLst/>
                              <a:latin typeface="Times New Roman" panose="02020603050405020304" pitchFamily="18" charset="0"/>
                              <a:cs typeface="Times New Roman" panose="02020603050405020304" pitchFamily="18" charset="0"/>
                            </a:rPr>
                            <a:t>y</a:t>
                          </a:r>
                          <a:r>
                            <a:rPr lang="en-GB" sz="2400" b="0" i="0" dirty="0">
                              <a:effectLst/>
                            </a:rPr>
                            <a:t> = </a:t>
                          </a:r>
                          <a:r>
                            <a:rPr lang="en-GB" sz="2400" b="0" i="1" dirty="0">
                              <a:effectLst/>
                            </a:rPr>
                            <a:t>t</a:t>
                          </a:r>
                          <a:r>
                            <a:rPr lang="en-GB" sz="2400" b="0" i="0" dirty="0">
                              <a:effectLst/>
                            </a:rPr>
                            <a:t> + (</a:t>
                          </a:r>
                          <a:r>
                            <a:rPr lang="en-GB" sz="2400" b="0" i="1" dirty="0">
                              <a:effectLst/>
                            </a:rPr>
                            <a:t>u</a:t>
                          </a:r>
                          <a:r>
                            <a:rPr lang="en-GB" sz="2400" b="0" i="0" dirty="0">
                              <a:effectLst/>
                            </a:rPr>
                            <a:t> + 3)</a:t>
                          </a:r>
                          <a:r>
                            <a:rPr lang="en-GB" sz="2400" b="0" i="1" dirty="0">
                              <a:effectLst/>
                              <a:latin typeface="Times New Roman" panose="02020603050405020304" pitchFamily="18" charset="0"/>
                              <a:cs typeface="Times New Roman" panose="02020603050405020304" pitchFamily="18" charset="0"/>
                            </a:rPr>
                            <a:t>x</a:t>
                          </a:r>
                          <a:endParaRPr lang="en-GB" sz="2400" b="0" i="1" dirty="0">
                            <a:solidFill>
                              <a:srgbClr val="00628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a:effectLst/>
                            </a:rPr>
                            <a:t> </a:t>
                          </a:r>
                          <a:endParaRPr lang="en-GB" sz="2400" b="0" i="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2400" b="0" i="0" dirty="0">
                              <a:effectLst/>
                            </a:rPr>
                            <a:t> </a:t>
                          </a:r>
                          <a:endParaRPr lang="en-GB" sz="24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9068353"/>
                      </a:ext>
                    </a:extLst>
                  </a:tr>
                </a:tbl>
              </a:graphicData>
            </a:graphic>
          </p:graphicFrame>
        </mc:Fallback>
      </mc:AlternateContent>
    </p:spTree>
    <p:extLst>
      <p:ext uri="{BB962C8B-B14F-4D97-AF65-F5344CB8AC3E}">
        <p14:creationId xmlns:p14="http://schemas.microsoft.com/office/powerpoint/2010/main" val="1216520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792701" y="1210393"/>
            <a:ext cx="3919923" cy="4666880"/>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is the potential value in asking for the </a:t>
            </a:r>
            <a:r>
              <a:rPr lang="en-GB" sz="2400" b="1" dirty="0"/>
              <a:t>coordinate </a:t>
            </a:r>
            <a:r>
              <a:rPr lang="en-GB" sz="2400" dirty="0"/>
              <a:t>of the y-intercept?</a:t>
            </a:r>
          </a:p>
          <a:p>
            <a:pPr marL="360000" lvl="1" fontAlgn="auto">
              <a:lnSpc>
                <a:spcPct val="100000"/>
              </a:lnSpc>
              <a:spcBef>
                <a:spcPts val="0"/>
              </a:spcBef>
              <a:spcAft>
                <a:spcPts val="1200"/>
              </a:spcAft>
              <a:buClrTx/>
            </a:pPr>
            <a:r>
              <a:rPr lang="en-GB" sz="2400" dirty="0"/>
              <a:t>Which of these do you think your students would find most challenging? Why? How can you address these challenges?</a:t>
            </a:r>
          </a:p>
        </p:txBody>
      </p:sp>
      <p:sp>
        <p:nvSpPr>
          <p:cNvPr id="10" name="TextBox 9">
            <a:extLst>
              <a:ext uri="{FF2B5EF4-FFF2-40B4-BE49-F238E27FC236}">
                <a16:creationId xmlns:a16="http://schemas.microsoft.com/office/drawing/2014/main" id="{E113D450-E3C5-4B3E-BE73-FFFD125BB57D}"/>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6" name="Title 1">
            <a:extLst>
              <a:ext uri="{FF2B5EF4-FFF2-40B4-BE49-F238E27FC236}">
                <a16:creationId xmlns:a16="http://schemas.microsoft.com/office/drawing/2014/main" id="{41D531D2-2372-442E-8089-BAD9CBAC314F}"/>
              </a:ext>
            </a:extLst>
          </p:cNvPr>
          <p:cNvSpPr>
            <a:spLocks noGrp="1"/>
          </p:cNvSpPr>
          <p:nvPr>
            <p:ph type="title"/>
          </p:nvPr>
        </p:nvSpPr>
        <p:spPr>
          <a:xfrm>
            <a:off x="116849" y="443915"/>
            <a:ext cx="10593151" cy="426170"/>
          </a:xfrm>
        </p:spPr>
        <p:txBody>
          <a:bodyPr>
            <a:normAutofit/>
          </a:bodyPr>
          <a:lstStyle/>
          <a:p>
            <a:r>
              <a:rPr lang="en-GB" sz="2000" b="1" dirty="0"/>
              <a:t>Identify the gradient and the </a:t>
            </a:r>
            <a:r>
              <a:rPr lang="en-GB" sz="2000" b="1" i="1" dirty="0">
                <a:latin typeface="Times New Roman" panose="02020603050405020304" pitchFamily="18" charset="0"/>
                <a:cs typeface="Times New Roman" panose="02020603050405020304" pitchFamily="18" charset="0"/>
              </a:rPr>
              <a:t>y</a:t>
            </a:r>
            <a:r>
              <a:rPr lang="en-GB" sz="2000" b="1" dirty="0"/>
              <a:t>-intercept from equations in various forms</a:t>
            </a:r>
            <a:endParaRPr lang="en-GB" b="1" dirty="0"/>
          </a:p>
        </p:txBody>
      </p:sp>
      <p:grpSp>
        <p:nvGrpSpPr>
          <p:cNvPr id="2" name="Group 1">
            <a:extLst>
              <a:ext uri="{FF2B5EF4-FFF2-40B4-BE49-F238E27FC236}">
                <a16:creationId xmlns:a16="http://schemas.microsoft.com/office/drawing/2014/main" id="{8B921731-ED7D-447A-A019-5F5ECB2875A7}"/>
              </a:ext>
            </a:extLst>
          </p:cNvPr>
          <p:cNvGrpSpPr/>
          <p:nvPr/>
        </p:nvGrpSpPr>
        <p:grpSpPr>
          <a:xfrm>
            <a:off x="263352" y="1533952"/>
            <a:ext cx="7344816" cy="4666881"/>
            <a:chOff x="263352" y="1533952"/>
            <a:chExt cx="7344816" cy="4666881"/>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533952"/>
              <a:ext cx="7344816" cy="4666881"/>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EE5A310-554C-4490-9071-1D8476F9EBB4}"/>
                </a:ext>
              </a:extLst>
            </p:cNvPr>
            <p:cNvSpPr txBox="1"/>
            <p:nvPr/>
          </p:nvSpPr>
          <p:spPr>
            <a:xfrm>
              <a:off x="447886" y="2111365"/>
              <a:ext cx="1728192" cy="3477875"/>
            </a:xfrm>
            <a:prstGeom prst="rect">
              <a:avLst/>
            </a:prstGeom>
            <a:noFill/>
          </p:spPr>
          <p:txBody>
            <a:bodyPr wrap="square">
              <a:spAutoFit/>
            </a:bodyPr>
            <a:lstStyle/>
            <a:p>
              <a:pPr>
                <a:buNone/>
              </a:pPr>
              <a:r>
                <a:rPr lang="en-GB" sz="2000" dirty="0"/>
                <a:t>Complete this table by finding the gradient and the coordinate of the </a:t>
              </a:r>
              <a:r>
                <a:rPr lang="en-GB" sz="2000" i="1" dirty="0">
                  <a:latin typeface="Times New Roman" panose="02020603050405020304" pitchFamily="18" charset="0"/>
                  <a:cs typeface="Times New Roman" panose="02020603050405020304" pitchFamily="18" charset="0"/>
                </a:rPr>
                <a:t>y</a:t>
              </a:r>
              <a:r>
                <a:rPr lang="en-GB" sz="2000" dirty="0"/>
                <a:t>-intercept for each of the equations given.</a:t>
              </a:r>
            </a:p>
          </p:txBody>
        </p:sp>
      </p:gr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052FE03D-ACC3-4C8D-964B-79148254DD27}"/>
                  </a:ext>
                </a:extLst>
              </p:cNvPr>
              <p:cNvGraphicFramePr>
                <a:graphicFrameLocks noGrp="1"/>
              </p:cNvGraphicFramePr>
              <p:nvPr>
                <p:extLst>
                  <p:ext uri="{D42A27DB-BD31-4B8C-83A1-F6EECF244321}">
                    <p14:modId xmlns:p14="http://schemas.microsoft.com/office/powerpoint/2010/main" val="1030956380"/>
                  </p:ext>
                </p:extLst>
              </p:nvPr>
            </p:nvGraphicFramePr>
            <p:xfrm>
              <a:off x="2360611" y="1705213"/>
              <a:ext cx="5011519" cy="4347198"/>
            </p:xfrm>
            <a:graphic>
              <a:graphicData uri="http://schemas.openxmlformats.org/drawingml/2006/table">
                <a:tbl>
                  <a:tblPr firstRow="1" firstCol="1" bandRow="1">
                    <a:tableStyleId>{912C8C85-51F0-491E-9774-3900AFEF0FD7}</a:tableStyleId>
                  </a:tblPr>
                  <a:tblGrid>
                    <a:gridCol w="475013">
                      <a:extLst>
                        <a:ext uri="{9D8B030D-6E8A-4147-A177-3AD203B41FA5}">
                          <a16:colId xmlns:a16="http://schemas.microsoft.com/office/drawing/2014/main" val="3656307929"/>
                        </a:ext>
                      </a:extLst>
                    </a:gridCol>
                    <a:gridCol w="1698088">
                      <a:extLst>
                        <a:ext uri="{9D8B030D-6E8A-4147-A177-3AD203B41FA5}">
                          <a16:colId xmlns:a16="http://schemas.microsoft.com/office/drawing/2014/main" val="1825785181"/>
                        </a:ext>
                      </a:extLst>
                    </a:gridCol>
                    <a:gridCol w="1419209">
                      <a:extLst>
                        <a:ext uri="{9D8B030D-6E8A-4147-A177-3AD203B41FA5}">
                          <a16:colId xmlns:a16="http://schemas.microsoft.com/office/drawing/2014/main" val="1896951503"/>
                        </a:ext>
                      </a:extLst>
                    </a:gridCol>
                    <a:gridCol w="1419209">
                      <a:extLst>
                        <a:ext uri="{9D8B030D-6E8A-4147-A177-3AD203B41FA5}">
                          <a16:colId xmlns:a16="http://schemas.microsoft.com/office/drawing/2014/main" val="33472764"/>
                        </a:ext>
                      </a:extLst>
                    </a:gridCol>
                  </a:tblGrid>
                  <a:tr h="680283">
                    <a:tc>
                      <a:txBody>
                        <a:bodyPr/>
                        <a:lstStyle/>
                        <a:p>
                          <a:pPr>
                            <a:spcBef>
                              <a:spcPts val="400"/>
                            </a:spcBef>
                            <a:spcAft>
                              <a:spcPts val="4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400"/>
                            </a:spcBef>
                            <a:spcAft>
                              <a:spcPts val="400"/>
                            </a:spcAft>
                          </a:pPr>
                          <a:r>
                            <a:rPr lang="en-GB" sz="1600" b="1" i="0" dirty="0">
                              <a:solidFill>
                                <a:srgbClr val="585858"/>
                              </a:solidFill>
                              <a:effectLst/>
                            </a:rPr>
                            <a:t>Equation</a:t>
                          </a:r>
                          <a:endParaRPr lang="en-GB" sz="1600" b="1" i="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600" b="1" i="0" dirty="0">
                              <a:solidFill>
                                <a:srgbClr val="585858"/>
                              </a:solidFill>
                              <a:effectLst/>
                            </a:rPr>
                            <a:t>Gradient</a:t>
                          </a:r>
                          <a:endParaRPr lang="en-GB" sz="1600" b="1" i="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600" b="1" i="0" dirty="0">
                              <a:solidFill>
                                <a:srgbClr val="585858"/>
                              </a:solidFill>
                              <a:effectLst/>
                            </a:rPr>
                            <a:t>Coordinate of </a:t>
                          </a:r>
                          <a:br>
                            <a:rPr lang="en-GB" sz="1600" b="1" i="0" dirty="0">
                              <a:solidFill>
                                <a:srgbClr val="585858"/>
                              </a:solidFill>
                              <a:effectLst/>
                            </a:rPr>
                          </a:br>
                          <a:r>
                            <a:rPr lang="en-GB" sz="1600" b="1" i="1" dirty="0">
                              <a:solidFill>
                                <a:srgbClr val="585858"/>
                              </a:solidFill>
                              <a:effectLst/>
                              <a:latin typeface="Times New Roman" panose="02020603050405020304" pitchFamily="18" charset="0"/>
                              <a:cs typeface="Times New Roman" panose="02020603050405020304" pitchFamily="18" charset="0"/>
                            </a:rPr>
                            <a:t>y</a:t>
                          </a:r>
                          <a:r>
                            <a:rPr lang="en-GB" sz="1600" b="1" i="0" dirty="0">
                              <a:solidFill>
                                <a:srgbClr val="585858"/>
                              </a:solidFill>
                              <a:effectLst/>
                            </a:rPr>
                            <a:t>-intercept</a:t>
                          </a:r>
                          <a:endParaRPr lang="en-GB" sz="1600" b="1" i="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114401"/>
                      </a:ext>
                    </a:extLst>
                  </a:tr>
                  <a:tr h="401742">
                    <a:tc>
                      <a:txBody>
                        <a:bodyPr/>
                        <a:lstStyle/>
                        <a:p>
                          <a:pPr>
                            <a:spcBef>
                              <a:spcPts val="0"/>
                            </a:spcBef>
                            <a:spcAft>
                              <a:spcPts val="1200"/>
                            </a:spcAft>
                          </a:pPr>
                          <a:r>
                            <a:rPr lang="en-GB" sz="1800" b="0" i="0" dirty="0">
                              <a:solidFill>
                                <a:srgbClr val="00628C"/>
                              </a:solidFill>
                              <a:effectLst/>
                            </a:rPr>
                            <a:t>a)</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1800" b="0" i="1" dirty="0">
                              <a:effectLst/>
                              <a:latin typeface="Times New Roman" panose="02020603050405020304" pitchFamily="18" charset="0"/>
                              <a:cs typeface="Times New Roman" panose="02020603050405020304" pitchFamily="18" charset="0"/>
                            </a:rPr>
                            <a:t>y</a:t>
                          </a:r>
                          <a:r>
                            <a:rPr lang="en-GB" sz="1800" b="0" i="0" dirty="0">
                              <a:effectLst/>
                            </a:rPr>
                            <a:t> = 6</a:t>
                          </a:r>
                          <a:r>
                            <a:rPr lang="en-GB" sz="1800" b="0" i="1" dirty="0">
                              <a:effectLst/>
                              <a:latin typeface="Times New Roman" panose="02020603050405020304" pitchFamily="18" charset="0"/>
                              <a:cs typeface="Times New Roman" panose="02020603050405020304" pitchFamily="18" charset="0"/>
                            </a:rPr>
                            <a:t>x</a:t>
                          </a:r>
                          <a:r>
                            <a:rPr lang="en-GB" sz="1800" b="0" i="0" dirty="0">
                              <a:effectLst/>
                            </a:rPr>
                            <a:t> − 4</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708879"/>
                      </a:ext>
                    </a:extLst>
                  </a:tr>
                  <a:tr h="401742">
                    <a:tc>
                      <a:txBody>
                        <a:bodyPr/>
                        <a:lstStyle/>
                        <a:p>
                          <a:pPr>
                            <a:spcBef>
                              <a:spcPts val="0"/>
                            </a:spcBef>
                            <a:spcAft>
                              <a:spcPts val="1200"/>
                            </a:spcAft>
                          </a:pPr>
                          <a:r>
                            <a:rPr lang="en-GB" sz="1800" b="0" i="0" dirty="0">
                              <a:solidFill>
                                <a:srgbClr val="00628C"/>
                              </a:solidFill>
                              <a:effectLst/>
                            </a:rPr>
                            <a:t>b)</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1800" b="0" i="1" dirty="0">
                              <a:effectLst/>
                              <a:latin typeface="Times New Roman" panose="02020603050405020304" pitchFamily="18" charset="0"/>
                              <a:cs typeface="Times New Roman" panose="02020603050405020304" pitchFamily="18" charset="0"/>
                            </a:rPr>
                            <a:t>y</a:t>
                          </a:r>
                          <a:r>
                            <a:rPr lang="en-GB" sz="1800" b="0" i="0" dirty="0">
                              <a:effectLst/>
                            </a:rPr>
                            <a:t> = −3</a:t>
                          </a:r>
                          <a:r>
                            <a:rPr lang="en-GB" sz="1800" b="0" i="1" dirty="0">
                              <a:effectLst/>
                              <a:latin typeface="Times New Roman" panose="02020603050405020304" pitchFamily="18" charset="0"/>
                              <a:cs typeface="Times New Roman" panose="02020603050405020304" pitchFamily="18" charset="0"/>
                            </a:rPr>
                            <a:t>x</a:t>
                          </a:r>
                          <a:r>
                            <a:rPr lang="en-GB" sz="1800" b="0" i="0" dirty="0">
                              <a:effectLst/>
                            </a:rPr>
                            <a:t> + 1</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6952421"/>
                      </a:ext>
                    </a:extLst>
                  </a:tr>
                  <a:tr h="401742">
                    <a:tc>
                      <a:txBody>
                        <a:bodyPr/>
                        <a:lstStyle/>
                        <a:p>
                          <a:pPr>
                            <a:spcBef>
                              <a:spcPts val="0"/>
                            </a:spcBef>
                            <a:spcAft>
                              <a:spcPts val="1200"/>
                            </a:spcAft>
                          </a:pPr>
                          <a:r>
                            <a:rPr lang="en-GB" sz="1800" b="0" i="0" dirty="0">
                              <a:solidFill>
                                <a:srgbClr val="00628C"/>
                              </a:solidFill>
                              <a:effectLst/>
                            </a:rPr>
                            <a:t>c)</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1800" b="0" i="1" dirty="0">
                              <a:effectLst/>
                              <a:latin typeface="Times New Roman" panose="02020603050405020304" pitchFamily="18" charset="0"/>
                              <a:cs typeface="Times New Roman" panose="02020603050405020304" pitchFamily="18" charset="0"/>
                            </a:rPr>
                            <a:t>y</a:t>
                          </a:r>
                          <a:r>
                            <a:rPr lang="en-GB" sz="1800" b="0" i="0" dirty="0">
                              <a:effectLst/>
                            </a:rPr>
                            <a:t> = 9</a:t>
                          </a:r>
                          <a:r>
                            <a:rPr lang="en-GB" sz="1800" b="0" i="1" dirty="0">
                              <a:effectLst/>
                              <a:latin typeface="Times New Roman" panose="02020603050405020304" pitchFamily="18" charset="0"/>
                              <a:cs typeface="Times New Roman" panose="02020603050405020304" pitchFamily="18" charset="0"/>
                            </a:rPr>
                            <a:t>x</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a:effectLst/>
                            </a:rPr>
                            <a:t> </a:t>
                          </a:r>
                          <a:endParaRPr lang="en-GB" sz="1800" b="0" i="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5320624"/>
                      </a:ext>
                    </a:extLst>
                  </a:tr>
                  <a:tr h="401742">
                    <a:tc>
                      <a:txBody>
                        <a:bodyPr/>
                        <a:lstStyle/>
                        <a:p>
                          <a:pPr>
                            <a:spcBef>
                              <a:spcPts val="0"/>
                            </a:spcBef>
                            <a:spcAft>
                              <a:spcPts val="1200"/>
                            </a:spcAft>
                          </a:pPr>
                          <a:r>
                            <a:rPr lang="en-GB" sz="1800" b="0" i="0" dirty="0">
                              <a:solidFill>
                                <a:srgbClr val="00628C"/>
                              </a:solidFill>
                              <a:effectLst/>
                            </a:rPr>
                            <a:t>d)</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1800" b="0" i="1" dirty="0">
                              <a:effectLst/>
                              <a:latin typeface="Times New Roman" panose="02020603050405020304" pitchFamily="18" charset="0"/>
                              <a:cs typeface="Times New Roman" panose="02020603050405020304" pitchFamily="18" charset="0"/>
                            </a:rPr>
                            <a:t>y</a:t>
                          </a:r>
                          <a:r>
                            <a:rPr lang="en-GB" sz="1800" b="0" i="0" dirty="0">
                              <a:effectLst/>
                            </a:rPr>
                            <a:t> = −3</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4655031"/>
                      </a:ext>
                    </a:extLst>
                  </a:tr>
                  <a:tr h="401742">
                    <a:tc>
                      <a:txBody>
                        <a:bodyPr/>
                        <a:lstStyle/>
                        <a:p>
                          <a:pPr>
                            <a:spcBef>
                              <a:spcPts val="0"/>
                            </a:spcBef>
                            <a:spcAft>
                              <a:spcPts val="1200"/>
                            </a:spcAft>
                          </a:pPr>
                          <a:r>
                            <a:rPr lang="en-GB" sz="1800" b="0" i="0" dirty="0">
                              <a:solidFill>
                                <a:srgbClr val="00628C"/>
                              </a:solidFill>
                              <a:effectLst/>
                            </a:rPr>
                            <a:t>e)</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1800" b="0" i="1" dirty="0">
                              <a:effectLst/>
                              <a:latin typeface="Times New Roman" panose="02020603050405020304" pitchFamily="18" charset="0"/>
                              <a:cs typeface="Times New Roman" panose="02020603050405020304" pitchFamily="18" charset="0"/>
                            </a:rPr>
                            <a:t>y</a:t>
                          </a:r>
                          <a:r>
                            <a:rPr lang="en-GB" sz="1800" b="0" i="0" dirty="0">
                              <a:effectLst/>
                            </a:rPr>
                            <a:t> =  </a:t>
                          </a:r>
                          <a14:m>
                            <m:oMath xmlns:m="http://schemas.openxmlformats.org/officeDocument/2006/math">
                              <m:box>
                                <m:boxPr>
                                  <m:ctrlPr>
                                    <a:rPr lang="en-GB" sz="1800" b="0" i="1" smtClean="0">
                                      <a:effectLst/>
                                      <a:latin typeface="Cambria Math" panose="02040503050406030204" pitchFamily="18" charset="0"/>
                                    </a:rPr>
                                  </m:ctrlPr>
                                </m:boxPr>
                                <m:e>
                                  <m:argPr>
                                    <m:argSz m:val="-1"/>
                                  </m:argPr>
                                  <m:f>
                                    <m:fPr>
                                      <m:ctrlPr>
                                        <a:rPr lang="en-GB" sz="1800" b="0" i="1" smtClean="0">
                                          <a:effectLst/>
                                          <a:latin typeface="Cambria Math" panose="02040503050406030204" pitchFamily="18" charset="0"/>
                                        </a:rPr>
                                      </m:ctrlPr>
                                    </m:fPr>
                                    <m:num>
                                      <m:r>
                                        <a:rPr lang="en-GB" sz="1800" b="0" i="0" smtClean="0">
                                          <a:effectLst/>
                                          <a:latin typeface="Cambria Math" panose="02040503050406030204" pitchFamily="18" charset="0"/>
                                        </a:rPr>
                                        <m:t>1</m:t>
                                      </m:r>
                                    </m:num>
                                    <m:den>
                                      <m:r>
                                        <a:rPr lang="en-GB" sz="1800" b="0" i="0" smtClean="0">
                                          <a:effectLst/>
                                          <a:latin typeface="Cambria Math" panose="02040503050406030204" pitchFamily="18" charset="0"/>
                                        </a:rPr>
                                        <m:t>2</m:t>
                                      </m:r>
                                    </m:den>
                                  </m:f>
                                </m:e>
                              </m:box>
                            </m:oMath>
                          </a14:m>
                          <a:r>
                            <a:rPr lang="en-GB" sz="1800" b="0" i="0" dirty="0">
                              <a:effectLst/>
                            </a:rPr>
                            <a:t> − 3</a:t>
                          </a:r>
                          <a:r>
                            <a:rPr lang="en-GB" sz="1800" b="0" i="1" dirty="0">
                              <a:effectLst/>
                              <a:latin typeface="Times New Roman" panose="02020603050405020304" pitchFamily="18" charset="0"/>
                              <a:cs typeface="Times New Roman" panose="02020603050405020304" pitchFamily="18" charset="0"/>
                            </a:rPr>
                            <a:t>x</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a:effectLst/>
                            </a:rPr>
                            <a:t> </a:t>
                          </a:r>
                          <a:endParaRPr lang="en-GB" sz="1800" b="0" i="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1788816"/>
                      </a:ext>
                    </a:extLst>
                  </a:tr>
                  <a:tr h="401742">
                    <a:tc>
                      <a:txBody>
                        <a:bodyPr/>
                        <a:lstStyle/>
                        <a:p>
                          <a:pPr>
                            <a:spcBef>
                              <a:spcPts val="0"/>
                            </a:spcBef>
                            <a:spcAft>
                              <a:spcPts val="1200"/>
                            </a:spcAft>
                          </a:pPr>
                          <a:r>
                            <a:rPr lang="en-GB" sz="1800" b="0" i="0" dirty="0">
                              <a:solidFill>
                                <a:srgbClr val="00628C"/>
                              </a:solidFill>
                              <a:effectLst/>
                            </a:rPr>
                            <a:t>f)</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1800" b="0" i="1" dirty="0">
                              <a:effectLst/>
                              <a:latin typeface="Times New Roman" panose="02020603050405020304" pitchFamily="18" charset="0"/>
                              <a:cs typeface="Times New Roman" panose="02020603050405020304" pitchFamily="18" charset="0"/>
                            </a:rPr>
                            <a:t>y</a:t>
                          </a:r>
                          <a:r>
                            <a:rPr lang="en-GB" sz="1800" b="0" i="0" dirty="0">
                              <a:effectLst/>
                            </a:rPr>
                            <a:t> = −4 + 0.25</a:t>
                          </a:r>
                          <a:r>
                            <a:rPr lang="en-GB" sz="1800" b="0" i="1" dirty="0">
                              <a:effectLst/>
                              <a:latin typeface="Times New Roman" panose="02020603050405020304" pitchFamily="18" charset="0"/>
                              <a:cs typeface="Times New Roman" panose="02020603050405020304" pitchFamily="18" charset="0"/>
                            </a:rPr>
                            <a:t>x</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a:effectLst/>
                            </a:rPr>
                            <a:t> </a:t>
                          </a:r>
                          <a:endParaRPr lang="en-GB" sz="1800" b="0" i="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6156278"/>
                      </a:ext>
                    </a:extLst>
                  </a:tr>
                  <a:tr h="401742">
                    <a:tc>
                      <a:txBody>
                        <a:bodyPr/>
                        <a:lstStyle/>
                        <a:p>
                          <a:pPr>
                            <a:spcBef>
                              <a:spcPts val="0"/>
                            </a:spcBef>
                            <a:spcAft>
                              <a:spcPts val="1200"/>
                            </a:spcAft>
                          </a:pPr>
                          <a:r>
                            <a:rPr lang="en-GB" sz="1800" b="0" i="0" dirty="0">
                              <a:solidFill>
                                <a:srgbClr val="00628C"/>
                              </a:solidFill>
                              <a:effectLst/>
                            </a:rPr>
                            <a:t>g)</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1800" b="0" i="0" dirty="0">
                              <a:effectLst/>
                            </a:rPr>
                            <a:t>−2 − 5</a:t>
                          </a:r>
                          <a:r>
                            <a:rPr lang="en-GB" sz="1800" b="0" i="1" dirty="0">
                              <a:effectLst/>
                              <a:latin typeface="Times New Roman" panose="02020603050405020304" pitchFamily="18" charset="0"/>
                              <a:cs typeface="Times New Roman" panose="02020603050405020304" pitchFamily="18" charset="0"/>
                            </a:rPr>
                            <a:t>x</a:t>
                          </a:r>
                          <a:r>
                            <a:rPr lang="en-GB" sz="1800" b="0" i="0" dirty="0">
                              <a:effectLst/>
                            </a:rPr>
                            <a:t> = </a:t>
                          </a:r>
                          <a:r>
                            <a:rPr lang="en-GB" sz="1800" b="0" i="1" dirty="0">
                              <a:effectLst/>
                              <a:latin typeface="Times New Roman" panose="02020603050405020304" pitchFamily="18" charset="0"/>
                              <a:cs typeface="Times New Roman" panose="02020603050405020304" pitchFamily="18" charset="0"/>
                            </a:rPr>
                            <a:t>y</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9973111"/>
                      </a:ext>
                    </a:extLst>
                  </a:tr>
                  <a:tr h="401742">
                    <a:tc>
                      <a:txBody>
                        <a:bodyPr/>
                        <a:lstStyle/>
                        <a:p>
                          <a:pPr>
                            <a:spcBef>
                              <a:spcPts val="0"/>
                            </a:spcBef>
                            <a:spcAft>
                              <a:spcPts val="1200"/>
                            </a:spcAft>
                          </a:pPr>
                          <a:r>
                            <a:rPr lang="en-GB" sz="1800" b="0" i="0" dirty="0">
                              <a:solidFill>
                                <a:srgbClr val="00628C"/>
                              </a:solidFill>
                              <a:effectLst/>
                            </a:rPr>
                            <a:t>h)</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1800" b="0" i="1" dirty="0">
                              <a:effectLst/>
                              <a:latin typeface="Times New Roman" panose="02020603050405020304" pitchFamily="18" charset="0"/>
                              <a:cs typeface="Times New Roman" panose="02020603050405020304" pitchFamily="18" charset="0"/>
                            </a:rPr>
                            <a:t>y</a:t>
                          </a:r>
                          <a:r>
                            <a:rPr lang="en-GB" sz="1800" b="0" i="0" dirty="0">
                              <a:effectLst/>
                            </a:rPr>
                            <a:t> = </a:t>
                          </a:r>
                          <a:r>
                            <a:rPr lang="en-GB" sz="1800" b="0" i="1" dirty="0" err="1">
                              <a:effectLst/>
                            </a:rPr>
                            <a:t>a</a:t>
                          </a:r>
                          <a:r>
                            <a:rPr lang="en-GB" sz="1800" b="0" i="1" dirty="0" err="1">
                              <a:effectLst/>
                              <a:latin typeface="Times New Roman" panose="02020603050405020304" pitchFamily="18" charset="0"/>
                              <a:cs typeface="Times New Roman" panose="02020603050405020304" pitchFamily="18" charset="0"/>
                            </a:rPr>
                            <a:t>x</a:t>
                          </a:r>
                          <a:r>
                            <a:rPr lang="en-GB" sz="1800" b="0" i="0" dirty="0">
                              <a:effectLst/>
                            </a:rPr>
                            <a:t> + </a:t>
                          </a:r>
                          <a:r>
                            <a:rPr lang="en-GB" sz="1800" b="0" i="1" dirty="0">
                              <a:effectLst/>
                            </a:rPr>
                            <a:t>b</a:t>
                          </a:r>
                          <a:endParaRPr lang="en-GB" sz="1800" b="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a:effectLst/>
                            </a:rPr>
                            <a:t> </a:t>
                          </a:r>
                          <a:endParaRPr lang="en-GB" sz="1800" b="0" i="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0077229"/>
                      </a:ext>
                    </a:extLst>
                  </a:tr>
                  <a:tr h="401742">
                    <a:tc>
                      <a:txBody>
                        <a:bodyPr/>
                        <a:lstStyle/>
                        <a:p>
                          <a:pPr>
                            <a:spcBef>
                              <a:spcPts val="0"/>
                            </a:spcBef>
                            <a:spcAft>
                              <a:spcPts val="1200"/>
                            </a:spcAft>
                          </a:pPr>
                          <a:r>
                            <a:rPr lang="en-GB" sz="1800" b="0" i="0" dirty="0" err="1">
                              <a:solidFill>
                                <a:srgbClr val="00628C"/>
                              </a:solidFill>
                              <a:effectLst/>
                            </a:rPr>
                            <a:t>i</a:t>
                          </a:r>
                          <a:r>
                            <a:rPr lang="en-GB" sz="1800" b="0" i="0" dirty="0">
                              <a:solidFill>
                                <a:srgbClr val="00628C"/>
                              </a:solidFill>
                              <a:effectLst/>
                            </a:rPr>
                            <a:t>)</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1800" b="0" i="1" dirty="0">
                              <a:effectLst/>
                              <a:latin typeface="Times New Roman" panose="02020603050405020304" pitchFamily="18" charset="0"/>
                              <a:cs typeface="Times New Roman" panose="02020603050405020304" pitchFamily="18" charset="0"/>
                            </a:rPr>
                            <a:t>y</a:t>
                          </a:r>
                          <a:r>
                            <a:rPr lang="en-GB" sz="1800" b="0" i="0" dirty="0">
                              <a:effectLst/>
                            </a:rPr>
                            <a:t> = </a:t>
                          </a:r>
                          <a:r>
                            <a:rPr lang="en-GB" sz="1800" b="0" i="1" dirty="0">
                              <a:effectLst/>
                            </a:rPr>
                            <a:t>t</a:t>
                          </a:r>
                          <a:r>
                            <a:rPr lang="en-GB" sz="1800" b="0" i="0" dirty="0">
                              <a:effectLst/>
                            </a:rPr>
                            <a:t> + (</a:t>
                          </a:r>
                          <a:r>
                            <a:rPr lang="en-GB" sz="1800" b="0" i="1" dirty="0">
                              <a:effectLst/>
                            </a:rPr>
                            <a:t>u</a:t>
                          </a:r>
                          <a:r>
                            <a:rPr lang="en-GB" sz="1800" b="0" i="0" dirty="0">
                              <a:effectLst/>
                            </a:rPr>
                            <a:t> + 3)</a:t>
                          </a:r>
                          <a:r>
                            <a:rPr lang="en-GB" sz="1800" b="0" i="1" dirty="0">
                              <a:effectLst/>
                              <a:latin typeface="Times New Roman" panose="02020603050405020304" pitchFamily="18" charset="0"/>
                              <a:cs typeface="Times New Roman" panose="02020603050405020304" pitchFamily="18" charset="0"/>
                            </a:rPr>
                            <a:t>x</a:t>
                          </a:r>
                          <a:endParaRPr lang="en-GB" sz="1800" b="0" i="1" dirty="0">
                            <a:solidFill>
                              <a:srgbClr val="00628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a:effectLst/>
                            </a:rPr>
                            <a:t> </a:t>
                          </a:r>
                          <a:endParaRPr lang="en-GB" sz="1800" b="0" i="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9068353"/>
                      </a:ext>
                    </a:extLst>
                  </a:tr>
                </a:tbl>
              </a:graphicData>
            </a:graphic>
          </p:graphicFrame>
        </mc:Choice>
        <mc:Fallback xmlns="">
          <p:graphicFrame>
            <p:nvGraphicFramePr>
              <p:cNvPr id="9" name="Table 8">
                <a:extLst>
                  <a:ext uri="{FF2B5EF4-FFF2-40B4-BE49-F238E27FC236}">
                    <a16:creationId xmlns:a16="http://schemas.microsoft.com/office/drawing/2014/main" id="{052FE03D-ACC3-4C8D-964B-79148254DD27}"/>
                  </a:ext>
                </a:extLst>
              </p:cNvPr>
              <p:cNvGraphicFramePr>
                <a:graphicFrameLocks noGrp="1"/>
              </p:cNvGraphicFramePr>
              <p:nvPr>
                <p:extLst>
                  <p:ext uri="{D42A27DB-BD31-4B8C-83A1-F6EECF244321}">
                    <p14:modId xmlns:p14="http://schemas.microsoft.com/office/powerpoint/2010/main" val="1030956380"/>
                  </p:ext>
                </p:extLst>
              </p:nvPr>
            </p:nvGraphicFramePr>
            <p:xfrm>
              <a:off x="2360611" y="1705213"/>
              <a:ext cx="5011519" cy="4347198"/>
            </p:xfrm>
            <a:graphic>
              <a:graphicData uri="http://schemas.openxmlformats.org/drawingml/2006/table">
                <a:tbl>
                  <a:tblPr firstRow="1" firstCol="1" bandRow="1">
                    <a:tableStyleId>{912C8C85-51F0-491E-9774-3900AFEF0FD7}</a:tableStyleId>
                  </a:tblPr>
                  <a:tblGrid>
                    <a:gridCol w="475013">
                      <a:extLst>
                        <a:ext uri="{9D8B030D-6E8A-4147-A177-3AD203B41FA5}">
                          <a16:colId xmlns:a16="http://schemas.microsoft.com/office/drawing/2014/main" val="3656307929"/>
                        </a:ext>
                      </a:extLst>
                    </a:gridCol>
                    <a:gridCol w="1698088">
                      <a:extLst>
                        <a:ext uri="{9D8B030D-6E8A-4147-A177-3AD203B41FA5}">
                          <a16:colId xmlns:a16="http://schemas.microsoft.com/office/drawing/2014/main" val="1825785181"/>
                        </a:ext>
                      </a:extLst>
                    </a:gridCol>
                    <a:gridCol w="1419209">
                      <a:extLst>
                        <a:ext uri="{9D8B030D-6E8A-4147-A177-3AD203B41FA5}">
                          <a16:colId xmlns:a16="http://schemas.microsoft.com/office/drawing/2014/main" val="1896951503"/>
                        </a:ext>
                      </a:extLst>
                    </a:gridCol>
                    <a:gridCol w="1419209">
                      <a:extLst>
                        <a:ext uri="{9D8B030D-6E8A-4147-A177-3AD203B41FA5}">
                          <a16:colId xmlns:a16="http://schemas.microsoft.com/office/drawing/2014/main" val="33472764"/>
                        </a:ext>
                      </a:extLst>
                    </a:gridCol>
                  </a:tblGrid>
                  <a:tr h="731520">
                    <a:tc>
                      <a:txBody>
                        <a:bodyPr/>
                        <a:lstStyle/>
                        <a:p>
                          <a:pPr>
                            <a:spcBef>
                              <a:spcPts val="400"/>
                            </a:spcBef>
                            <a:spcAft>
                              <a:spcPts val="4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spcBef>
                              <a:spcPts val="400"/>
                            </a:spcBef>
                            <a:spcAft>
                              <a:spcPts val="400"/>
                            </a:spcAft>
                          </a:pPr>
                          <a:r>
                            <a:rPr lang="en-GB" sz="1600" b="1" i="0" dirty="0">
                              <a:solidFill>
                                <a:srgbClr val="585858"/>
                              </a:solidFill>
                              <a:effectLst/>
                            </a:rPr>
                            <a:t>Equation</a:t>
                          </a:r>
                          <a:endParaRPr lang="en-GB" sz="1600" b="1" i="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600" b="1" i="0" dirty="0">
                              <a:solidFill>
                                <a:srgbClr val="585858"/>
                              </a:solidFill>
                              <a:effectLst/>
                            </a:rPr>
                            <a:t>Gradient</a:t>
                          </a:r>
                          <a:endParaRPr lang="en-GB" sz="1600" b="1" i="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400"/>
                            </a:spcBef>
                            <a:spcAft>
                              <a:spcPts val="400"/>
                            </a:spcAft>
                          </a:pPr>
                          <a:r>
                            <a:rPr lang="en-GB" sz="1600" b="1" i="0" dirty="0">
                              <a:solidFill>
                                <a:srgbClr val="585858"/>
                              </a:solidFill>
                              <a:effectLst/>
                            </a:rPr>
                            <a:t>Coordinate of </a:t>
                          </a:r>
                          <a:br>
                            <a:rPr lang="en-GB" sz="1600" b="1" i="0" dirty="0">
                              <a:solidFill>
                                <a:srgbClr val="585858"/>
                              </a:solidFill>
                              <a:effectLst/>
                            </a:rPr>
                          </a:br>
                          <a:r>
                            <a:rPr lang="en-GB" sz="1600" b="1" i="1" dirty="0">
                              <a:solidFill>
                                <a:srgbClr val="585858"/>
                              </a:solidFill>
                              <a:effectLst/>
                              <a:latin typeface="Times New Roman" panose="02020603050405020304" pitchFamily="18" charset="0"/>
                              <a:cs typeface="Times New Roman" panose="02020603050405020304" pitchFamily="18" charset="0"/>
                            </a:rPr>
                            <a:t>y</a:t>
                          </a:r>
                          <a:r>
                            <a:rPr lang="en-GB" sz="1600" b="1" i="0" dirty="0">
                              <a:solidFill>
                                <a:srgbClr val="585858"/>
                              </a:solidFill>
                              <a:effectLst/>
                            </a:rPr>
                            <a:t>-intercept</a:t>
                          </a:r>
                          <a:endParaRPr lang="en-GB" sz="1600" b="1" i="0" dirty="0">
                            <a:solidFill>
                              <a:srgbClr val="585858"/>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5114401"/>
                      </a:ext>
                    </a:extLst>
                  </a:tr>
                  <a:tr h="401742">
                    <a:tc>
                      <a:txBody>
                        <a:bodyPr/>
                        <a:lstStyle/>
                        <a:p>
                          <a:pPr>
                            <a:spcBef>
                              <a:spcPts val="0"/>
                            </a:spcBef>
                            <a:spcAft>
                              <a:spcPts val="1200"/>
                            </a:spcAft>
                          </a:pPr>
                          <a:r>
                            <a:rPr lang="en-GB" sz="1800" b="0" i="0" dirty="0">
                              <a:solidFill>
                                <a:srgbClr val="00628C"/>
                              </a:solidFill>
                              <a:effectLst/>
                            </a:rPr>
                            <a:t>a)</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1800" b="0" i="1" dirty="0">
                              <a:effectLst/>
                              <a:latin typeface="Times New Roman" panose="02020603050405020304" pitchFamily="18" charset="0"/>
                              <a:cs typeface="Times New Roman" panose="02020603050405020304" pitchFamily="18" charset="0"/>
                            </a:rPr>
                            <a:t>y</a:t>
                          </a:r>
                          <a:r>
                            <a:rPr lang="en-GB" sz="1800" b="0" i="0" dirty="0">
                              <a:effectLst/>
                            </a:rPr>
                            <a:t> = 6</a:t>
                          </a:r>
                          <a:r>
                            <a:rPr lang="en-GB" sz="1800" b="0" i="1" dirty="0">
                              <a:effectLst/>
                              <a:latin typeface="Times New Roman" panose="02020603050405020304" pitchFamily="18" charset="0"/>
                              <a:cs typeface="Times New Roman" panose="02020603050405020304" pitchFamily="18" charset="0"/>
                            </a:rPr>
                            <a:t>x</a:t>
                          </a:r>
                          <a:r>
                            <a:rPr lang="en-GB" sz="1800" b="0" i="0" dirty="0">
                              <a:effectLst/>
                            </a:rPr>
                            <a:t> − 4</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708879"/>
                      </a:ext>
                    </a:extLst>
                  </a:tr>
                  <a:tr h="401742">
                    <a:tc>
                      <a:txBody>
                        <a:bodyPr/>
                        <a:lstStyle/>
                        <a:p>
                          <a:pPr>
                            <a:spcBef>
                              <a:spcPts val="0"/>
                            </a:spcBef>
                            <a:spcAft>
                              <a:spcPts val="1200"/>
                            </a:spcAft>
                          </a:pPr>
                          <a:r>
                            <a:rPr lang="en-GB" sz="1800" b="0" i="0" dirty="0">
                              <a:solidFill>
                                <a:srgbClr val="00628C"/>
                              </a:solidFill>
                              <a:effectLst/>
                            </a:rPr>
                            <a:t>b)</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1800" b="0" i="1" dirty="0">
                              <a:effectLst/>
                              <a:latin typeface="Times New Roman" panose="02020603050405020304" pitchFamily="18" charset="0"/>
                              <a:cs typeface="Times New Roman" panose="02020603050405020304" pitchFamily="18" charset="0"/>
                            </a:rPr>
                            <a:t>y</a:t>
                          </a:r>
                          <a:r>
                            <a:rPr lang="en-GB" sz="1800" b="0" i="0" dirty="0">
                              <a:effectLst/>
                            </a:rPr>
                            <a:t> = −3</a:t>
                          </a:r>
                          <a:r>
                            <a:rPr lang="en-GB" sz="1800" b="0" i="1" dirty="0">
                              <a:effectLst/>
                              <a:latin typeface="Times New Roman" panose="02020603050405020304" pitchFamily="18" charset="0"/>
                              <a:cs typeface="Times New Roman" panose="02020603050405020304" pitchFamily="18" charset="0"/>
                            </a:rPr>
                            <a:t>x</a:t>
                          </a:r>
                          <a:r>
                            <a:rPr lang="en-GB" sz="1800" b="0" i="0" dirty="0">
                              <a:effectLst/>
                            </a:rPr>
                            <a:t> + 1</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6952421"/>
                      </a:ext>
                    </a:extLst>
                  </a:tr>
                  <a:tr h="401742">
                    <a:tc>
                      <a:txBody>
                        <a:bodyPr/>
                        <a:lstStyle/>
                        <a:p>
                          <a:pPr>
                            <a:spcBef>
                              <a:spcPts val="0"/>
                            </a:spcBef>
                            <a:spcAft>
                              <a:spcPts val="1200"/>
                            </a:spcAft>
                          </a:pPr>
                          <a:r>
                            <a:rPr lang="en-GB" sz="1800" b="0" i="0" dirty="0">
                              <a:solidFill>
                                <a:srgbClr val="00628C"/>
                              </a:solidFill>
                              <a:effectLst/>
                            </a:rPr>
                            <a:t>c)</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1800" b="0" i="1" dirty="0">
                              <a:effectLst/>
                              <a:latin typeface="Times New Roman" panose="02020603050405020304" pitchFamily="18" charset="0"/>
                              <a:cs typeface="Times New Roman" panose="02020603050405020304" pitchFamily="18" charset="0"/>
                            </a:rPr>
                            <a:t>y</a:t>
                          </a:r>
                          <a:r>
                            <a:rPr lang="en-GB" sz="1800" b="0" i="0" dirty="0">
                              <a:effectLst/>
                            </a:rPr>
                            <a:t> = 9</a:t>
                          </a:r>
                          <a:r>
                            <a:rPr lang="en-GB" sz="1800" b="0" i="1" dirty="0">
                              <a:effectLst/>
                              <a:latin typeface="Times New Roman" panose="02020603050405020304" pitchFamily="18" charset="0"/>
                              <a:cs typeface="Times New Roman" panose="02020603050405020304" pitchFamily="18" charset="0"/>
                            </a:rPr>
                            <a:t>x</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a:effectLst/>
                            </a:rPr>
                            <a:t> </a:t>
                          </a:r>
                          <a:endParaRPr lang="en-GB" sz="1800" b="0" i="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5320624"/>
                      </a:ext>
                    </a:extLst>
                  </a:tr>
                  <a:tr h="401742">
                    <a:tc>
                      <a:txBody>
                        <a:bodyPr/>
                        <a:lstStyle/>
                        <a:p>
                          <a:pPr>
                            <a:spcBef>
                              <a:spcPts val="0"/>
                            </a:spcBef>
                            <a:spcAft>
                              <a:spcPts val="1200"/>
                            </a:spcAft>
                          </a:pPr>
                          <a:r>
                            <a:rPr lang="en-GB" sz="1800" b="0" i="0" dirty="0">
                              <a:solidFill>
                                <a:srgbClr val="00628C"/>
                              </a:solidFill>
                              <a:effectLst/>
                            </a:rPr>
                            <a:t>d)</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1800" b="0" i="1" dirty="0">
                              <a:effectLst/>
                              <a:latin typeface="Times New Roman" panose="02020603050405020304" pitchFamily="18" charset="0"/>
                              <a:cs typeface="Times New Roman" panose="02020603050405020304" pitchFamily="18" charset="0"/>
                            </a:rPr>
                            <a:t>y</a:t>
                          </a:r>
                          <a:r>
                            <a:rPr lang="en-GB" sz="1800" b="0" i="0" dirty="0">
                              <a:effectLst/>
                            </a:rPr>
                            <a:t> = −3</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4655031"/>
                      </a:ext>
                    </a:extLst>
                  </a:tr>
                  <a:tr h="401742">
                    <a:tc>
                      <a:txBody>
                        <a:bodyPr/>
                        <a:lstStyle/>
                        <a:p>
                          <a:pPr>
                            <a:spcBef>
                              <a:spcPts val="0"/>
                            </a:spcBef>
                            <a:spcAft>
                              <a:spcPts val="1200"/>
                            </a:spcAft>
                          </a:pPr>
                          <a:r>
                            <a:rPr lang="en-GB" sz="1800" b="0" i="0" dirty="0">
                              <a:solidFill>
                                <a:srgbClr val="00628C"/>
                              </a:solidFill>
                              <a:effectLst/>
                            </a:rPr>
                            <a:t>e)</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7957" t="-596970" r="-167742" b="-403030"/>
                          </a:stretch>
                        </a:blipFill>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a:effectLst/>
                            </a:rPr>
                            <a:t> </a:t>
                          </a:r>
                          <a:endParaRPr lang="en-GB" sz="1800" b="0" i="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1788816"/>
                      </a:ext>
                    </a:extLst>
                  </a:tr>
                  <a:tr h="401742">
                    <a:tc>
                      <a:txBody>
                        <a:bodyPr/>
                        <a:lstStyle/>
                        <a:p>
                          <a:pPr>
                            <a:spcBef>
                              <a:spcPts val="0"/>
                            </a:spcBef>
                            <a:spcAft>
                              <a:spcPts val="1200"/>
                            </a:spcAft>
                          </a:pPr>
                          <a:r>
                            <a:rPr lang="en-GB" sz="1800" b="0" i="0" dirty="0">
                              <a:solidFill>
                                <a:srgbClr val="00628C"/>
                              </a:solidFill>
                              <a:effectLst/>
                            </a:rPr>
                            <a:t>f)</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1800" b="0" i="1" dirty="0">
                              <a:effectLst/>
                              <a:latin typeface="Times New Roman" panose="02020603050405020304" pitchFamily="18" charset="0"/>
                              <a:cs typeface="Times New Roman" panose="02020603050405020304" pitchFamily="18" charset="0"/>
                            </a:rPr>
                            <a:t>y</a:t>
                          </a:r>
                          <a:r>
                            <a:rPr lang="en-GB" sz="1800" b="0" i="0" dirty="0">
                              <a:effectLst/>
                            </a:rPr>
                            <a:t> = −4 + 0.25</a:t>
                          </a:r>
                          <a:r>
                            <a:rPr lang="en-GB" sz="1800" b="0" i="1" dirty="0">
                              <a:effectLst/>
                              <a:latin typeface="Times New Roman" panose="02020603050405020304" pitchFamily="18" charset="0"/>
                              <a:cs typeface="Times New Roman" panose="02020603050405020304" pitchFamily="18" charset="0"/>
                            </a:rPr>
                            <a:t>x</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a:effectLst/>
                            </a:rPr>
                            <a:t> </a:t>
                          </a:r>
                          <a:endParaRPr lang="en-GB" sz="1800" b="0" i="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6156278"/>
                      </a:ext>
                    </a:extLst>
                  </a:tr>
                  <a:tr h="401742">
                    <a:tc>
                      <a:txBody>
                        <a:bodyPr/>
                        <a:lstStyle/>
                        <a:p>
                          <a:pPr>
                            <a:spcBef>
                              <a:spcPts val="0"/>
                            </a:spcBef>
                            <a:spcAft>
                              <a:spcPts val="1200"/>
                            </a:spcAft>
                          </a:pPr>
                          <a:r>
                            <a:rPr lang="en-GB" sz="1800" b="0" i="0" dirty="0">
                              <a:solidFill>
                                <a:srgbClr val="00628C"/>
                              </a:solidFill>
                              <a:effectLst/>
                            </a:rPr>
                            <a:t>g)</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1800" b="0" i="0" dirty="0">
                              <a:effectLst/>
                            </a:rPr>
                            <a:t>−2 − 5</a:t>
                          </a:r>
                          <a:r>
                            <a:rPr lang="en-GB" sz="1800" b="0" i="1" dirty="0">
                              <a:effectLst/>
                              <a:latin typeface="Times New Roman" panose="02020603050405020304" pitchFamily="18" charset="0"/>
                              <a:cs typeface="Times New Roman" panose="02020603050405020304" pitchFamily="18" charset="0"/>
                            </a:rPr>
                            <a:t>x</a:t>
                          </a:r>
                          <a:r>
                            <a:rPr lang="en-GB" sz="1800" b="0" i="0" dirty="0">
                              <a:effectLst/>
                            </a:rPr>
                            <a:t> = </a:t>
                          </a:r>
                          <a:r>
                            <a:rPr lang="en-GB" sz="1800" b="0" i="1" dirty="0">
                              <a:effectLst/>
                              <a:latin typeface="Times New Roman" panose="02020603050405020304" pitchFamily="18" charset="0"/>
                              <a:cs typeface="Times New Roman" panose="02020603050405020304" pitchFamily="18" charset="0"/>
                            </a:rPr>
                            <a:t>y</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9973111"/>
                      </a:ext>
                    </a:extLst>
                  </a:tr>
                  <a:tr h="401742">
                    <a:tc>
                      <a:txBody>
                        <a:bodyPr/>
                        <a:lstStyle/>
                        <a:p>
                          <a:pPr>
                            <a:spcBef>
                              <a:spcPts val="0"/>
                            </a:spcBef>
                            <a:spcAft>
                              <a:spcPts val="1200"/>
                            </a:spcAft>
                          </a:pPr>
                          <a:r>
                            <a:rPr lang="en-GB" sz="1800" b="0" i="0" dirty="0">
                              <a:solidFill>
                                <a:srgbClr val="00628C"/>
                              </a:solidFill>
                              <a:effectLst/>
                            </a:rPr>
                            <a:t>h)</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1800" b="0" i="1" dirty="0">
                              <a:effectLst/>
                              <a:latin typeface="Times New Roman" panose="02020603050405020304" pitchFamily="18" charset="0"/>
                              <a:cs typeface="Times New Roman" panose="02020603050405020304" pitchFamily="18" charset="0"/>
                            </a:rPr>
                            <a:t>y</a:t>
                          </a:r>
                          <a:r>
                            <a:rPr lang="en-GB" sz="1800" b="0" i="0" dirty="0">
                              <a:effectLst/>
                            </a:rPr>
                            <a:t> = </a:t>
                          </a:r>
                          <a:r>
                            <a:rPr lang="en-GB" sz="1800" b="0" i="1" dirty="0" err="1">
                              <a:effectLst/>
                            </a:rPr>
                            <a:t>a</a:t>
                          </a:r>
                          <a:r>
                            <a:rPr lang="en-GB" sz="1800" b="0" i="1" dirty="0" err="1">
                              <a:effectLst/>
                              <a:latin typeface="Times New Roman" panose="02020603050405020304" pitchFamily="18" charset="0"/>
                              <a:cs typeface="Times New Roman" panose="02020603050405020304" pitchFamily="18" charset="0"/>
                            </a:rPr>
                            <a:t>x</a:t>
                          </a:r>
                          <a:r>
                            <a:rPr lang="en-GB" sz="1800" b="0" i="0" dirty="0">
                              <a:effectLst/>
                            </a:rPr>
                            <a:t> + </a:t>
                          </a:r>
                          <a:r>
                            <a:rPr lang="en-GB" sz="1800" b="0" i="1" dirty="0">
                              <a:effectLst/>
                            </a:rPr>
                            <a:t>b</a:t>
                          </a:r>
                          <a:endParaRPr lang="en-GB" sz="1800" b="0" i="1"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a:effectLst/>
                            </a:rPr>
                            <a:t> </a:t>
                          </a:r>
                          <a:endParaRPr lang="en-GB" sz="1800" b="0" i="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0077229"/>
                      </a:ext>
                    </a:extLst>
                  </a:tr>
                  <a:tr h="401742">
                    <a:tc>
                      <a:txBody>
                        <a:bodyPr/>
                        <a:lstStyle/>
                        <a:p>
                          <a:pPr>
                            <a:spcBef>
                              <a:spcPts val="0"/>
                            </a:spcBef>
                            <a:spcAft>
                              <a:spcPts val="1200"/>
                            </a:spcAft>
                          </a:pPr>
                          <a:r>
                            <a:rPr lang="en-GB" sz="1800" b="0" i="0" dirty="0" err="1">
                              <a:solidFill>
                                <a:srgbClr val="00628C"/>
                              </a:solidFill>
                              <a:effectLst/>
                            </a:rPr>
                            <a:t>i</a:t>
                          </a:r>
                          <a:r>
                            <a:rPr lang="en-GB" sz="1800" b="0" i="0" dirty="0">
                              <a:solidFill>
                                <a:srgbClr val="00628C"/>
                              </a:solidFill>
                              <a:effectLst/>
                            </a:rPr>
                            <a:t>)</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spcBef>
                              <a:spcPts val="0"/>
                            </a:spcBef>
                            <a:spcAft>
                              <a:spcPts val="1200"/>
                            </a:spcAft>
                          </a:pPr>
                          <a:r>
                            <a:rPr lang="en-GB" sz="1800" b="0" i="1" dirty="0">
                              <a:effectLst/>
                              <a:latin typeface="Times New Roman" panose="02020603050405020304" pitchFamily="18" charset="0"/>
                              <a:cs typeface="Times New Roman" panose="02020603050405020304" pitchFamily="18" charset="0"/>
                            </a:rPr>
                            <a:t>y</a:t>
                          </a:r>
                          <a:r>
                            <a:rPr lang="en-GB" sz="1800" b="0" i="0" dirty="0">
                              <a:effectLst/>
                            </a:rPr>
                            <a:t> = </a:t>
                          </a:r>
                          <a:r>
                            <a:rPr lang="en-GB" sz="1800" b="0" i="1" dirty="0">
                              <a:effectLst/>
                            </a:rPr>
                            <a:t>t</a:t>
                          </a:r>
                          <a:r>
                            <a:rPr lang="en-GB" sz="1800" b="0" i="0" dirty="0">
                              <a:effectLst/>
                            </a:rPr>
                            <a:t> + (</a:t>
                          </a:r>
                          <a:r>
                            <a:rPr lang="en-GB" sz="1800" b="0" i="1" dirty="0">
                              <a:effectLst/>
                            </a:rPr>
                            <a:t>u</a:t>
                          </a:r>
                          <a:r>
                            <a:rPr lang="en-GB" sz="1800" b="0" i="0" dirty="0">
                              <a:effectLst/>
                            </a:rPr>
                            <a:t> + 3)</a:t>
                          </a:r>
                          <a:r>
                            <a:rPr lang="en-GB" sz="1800" b="0" i="1" dirty="0">
                              <a:effectLst/>
                              <a:latin typeface="Times New Roman" panose="02020603050405020304" pitchFamily="18" charset="0"/>
                              <a:cs typeface="Times New Roman" panose="02020603050405020304" pitchFamily="18" charset="0"/>
                            </a:rPr>
                            <a:t>x</a:t>
                          </a:r>
                          <a:endParaRPr lang="en-GB" sz="1800" b="0" i="1" dirty="0">
                            <a:solidFill>
                              <a:srgbClr val="00628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a:effectLst/>
                            </a:rPr>
                            <a:t> </a:t>
                          </a:r>
                          <a:endParaRPr lang="en-GB" sz="1800" b="0" i="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Bef>
                              <a:spcPts val="0"/>
                            </a:spcBef>
                            <a:spcAft>
                              <a:spcPts val="1200"/>
                            </a:spcAft>
                          </a:pPr>
                          <a:r>
                            <a:rPr lang="en-GB" sz="1800" b="0" i="0" dirty="0">
                              <a:effectLst/>
                            </a:rPr>
                            <a:t> </a:t>
                          </a:r>
                          <a:endParaRPr lang="en-GB" sz="1800" b="0" i="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9068353"/>
                      </a:ext>
                    </a:extLst>
                  </a:tr>
                </a:tbl>
              </a:graphicData>
            </a:graphic>
          </p:graphicFrame>
        </mc:Fallback>
      </mc:AlternateContent>
    </p:spTree>
    <p:custDataLst>
      <p:tags r:id="rId1"/>
    </p:custDataLst>
    <p:extLst>
      <p:ext uri="{BB962C8B-B14F-4D97-AF65-F5344CB8AC3E}">
        <p14:creationId xmlns:p14="http://schemas.microsoft.com/office/powerpoint/2010/main" val="2026280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Identify the gradient and the </a:t>
            </a:r>
            <a:r>
              <a:rPr lang="en-GB" b="1" i="1" dirty="0">
                <a:latin typeface="Times New Roman" panose="02020603050405020304" pitchFamily="18" charset="0"/>
                <a:cs typeface="Times New Roman" panose="02020603050405020304" pitchFamily="18" charset="0"/>
              </a:rPr>
              <a:t>y</a:t>
            </a:r>
            <a:r>
              <a:rPr lang="en-GB" sz="2000" b="1" dirty="0"/>
              <a:t>-intercept from equations in various forms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7" name="TextBox 6">
            <a:extLst>
              <a:ext uri="{FF2B5EF4-FFF2-40B4-BE49-F238E27FC236}">
                <a16:creationId xmlns:a16="http://schemas.microsoft.com/office/drawing/2014/main" id="{E3421793-43FB-4D38-B11A-ECB617FAFE2D}"/>
              </a:ext>
            </a:extLst>
          </p:cNvPr>
          <p:cNvSpPr txBox="1"/>
          <p:nvPr/>
        </p:nvSpPr>
        <p:spPr>
          <a:xfrm>
            <a:off x="318040" y="1628800"/>
            <a:ext cx="5057880" cy="4083169"/>
          </a:xfrm>
          <a:prstGeom prst="rect">
            <a:avLst/>
          </a:prstGeom>
          <a:noFill/>
        </p:spPr>
        <p:txBody>
          <a:bodyPr wrap="square">
            <a:spAutoFit/>
          </a:bodyPr>
          <a:lstStyle/>
          <a:p>
            <a:pPr>
              <a:buNone/>
            </a:pPr>
            <a:r>
              <a:rPr lang="en-GB" sz="2400" dirty="0"/>
              <a:t>Match these equations to the lines on the graph. </a:t>
            </a:r>
          </a:p>
          <a:p>
            <a:pPr marL="180000" indent="-396000" algn="l" rtl="0" eaLnBrk="1" fontAlgn="t" latinLnBrk="0" hangingPunct="1">
              <a:spcBef>
                <a:spcPts val="400"/>
              </a:spcBef>
              <a:spcAft>
                <a:spcPts val="400"/>
              </a:spcAft>
            </a:pP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y</a:t>
            </a:r>
            <a:r>
              <a:rPr lang="en-GB" sz="2400" u="none" strike="noStrike" kern="1200" dirty="0">
                <a:solidFill>
                  <a:srgbClr val="585858"/>
                </a:solidFill>
                <a:effectLst/>
                <a:latin typeface="Arial" panose="020B0604020202020204" pitchFamily="34" charset="0"/>
              </a:rPr>
              <a:t> = 3</a:t>
            </a: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x</a:t>
            </a:r>
            <a:r>
              <a:rPr lang="en-GB" sz="2400" u="none" strike="noStrike" kern="1200" dirty="0">
                <a:solidFill>
                  <a:srgbClr val="585858"/>
                </a:solidFill>
                <a:effectLst/>
                <a:latin typeface="Arial" panose="020B0604020202020204" pitchFamily="34" charset="0"/>
              </a:rPr>
              <a:t> + 1</a:t>
            </a:r>
            <a:endParaRPr lang="en-GB" sz="3600" u="none" strike="noStrike" dirty="0">
              <a:solidFill>
                <a:srgbClr val="585858"/>
              </a:solidFill>
              <a:effectLst/>
              <a:latin typeface="Arial" panose="020B0604020202020204" pitchFamily="34" charset="0"/>
            </a:endParaRPr>
          </a:p>
          <a:p>
            <a:pPr marL="180000" indent="-396000" algn="l" rtl="0" eaLnBrk="1" fontAlgn="t" latinLnBrk="0" hangingPunct="1">
              <a:spcBef>
                <a:spcPts val="400"/>
              </a:spcBef>
              <a:spcAft>
                <a:spcPts val="400"/>
              </a:spcAft>
            </a:pP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y</a:t>
            </a:r>
            <a:r>
              <a:rPr lang="en-GB" sz="2400" u="none" strike="noStrike" kern="1200" dirty="0">
                <a:solidFill>
                  <a:srgbClr val="585858"/>
                </a:solidFill>
                <a:effectLst/>
                <a:latin typeface="Arial" panose="020B0604020202020204" pitchFamily="34" charset="0"/>
              </a:rPr>
              <a:t> = 2</a:t>
            </a: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x</a:t>
            </a:r>
            <a:r>
              <a:rPr lang="en-GB" sz="2400" u="none" strike="noStrike" kern="1200" dirty="0">
                <a:solidFill>
                  <a:srgbClr val="585858"/>
                </a:solidFill>
                <a:effectLst/>
                <a:latin typeface="Arial" panose="020B0604020202020204" pitchFamily="34" charset="0"/>
              </a:rPr>
              <a:t> + 1</a:t>
            </a:r>
            <a:endParaRPr lang="en-GB" sz="3600" u="none" strike="noStrike" dirty="0">
              <a:solidFill>
                <a:srgbClr val="585858"/>
              </a:solidFill>
              <a:effectLst/>
              <a:latin typeface="Arial" panose="020B0604020202020204" pitchFamily="34" charset="0"/>
            </a:endParaRPr>
          </a:p>
          <a:p>
            <a:pPr marL="180000" indent="-396000" algn="l" rtl="0" eaLnBrk="1" fontAlgn="t" latinLnBrk="0" hangingPunct="1">
              <a:spcBef>
                <a:spcPts val="400"/>
              </a:spcBef>
              <a:spcAft>
                <a:spcPts val="400"/>
              </a:spcAft>
            </a:pP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y</a:t>
            </a:r>
            <a:r>
              <a:rPr lang="en-GB" sz="2400" u="none" strike="noStrike" kern="1200" dirty="0">
                <a:solidFill>
                  <a:srgbClr val="585858"/>
                </a:solidFill>
                <a:effectLst/>
                <a:latin typeface="Arial" panose="020B0604020202020204" pitchFamily="34" charset="0"/>
              </a:rPr>
              <a:t> = 2</a:t>
            </a: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x</a:t>
            </a:r>
            <a:r>
              <a:rPr lang="en-GB" sz="2400" u="none" strike="noStrike" kern="1200" dirty="0">
                <a:solidFill>
                  <a:srgbClr val="585858"/>
                </a:solidFill>
                <a:effectLst/>
                <a:latin typeface="Arial" panose="020B0604020202020204" pitchFamily="34" charset="0"/>
              </a:rPr>
              <a:t> + 3</a:t>
            </a:r>
            <a:endParaRPr lang="en-GB" sz="3600" u="none" strike="noStrike" dirty="0">
              <a:solidFill>
                <a:srgbClr val="585858"/>
              </a:solidFill>
              <a:effectLst/>
              <a:latin typeface="Arial" panose="020B0604020202020204" pitchFamily="34" charset="0"/>
            </a:endParaRPr>
          </a:p>
          <a:p>
            <a:pPr marL="180000" indent="-396000" algn="l" rtl="0" eaLnBrk="1" fontAlgn="t" latinLnBrk="0" hangingPunct="1">
              <a:spcBef>
                <a:spcPts val="400"/>
              </a:spcBef>
              <a:spcAft>
                <a:spcPts val="400"/>
              </a:spcAft>
            </a:pP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y </a:t>
            </a:r>
            <a:r>
              <a:rPr lang="en-GB" sz="2400" u="none" strike="noStrike" kern="1200" dirty="0">
                <a:solidFill>
                  <a:srgbClr val="585858"/>
                </a:solidFill>
                <a:effectLst/>
                <a:latin typeface="Arial" panose="020B0604020202020204" pitchFamily="34" charset="0"/>
              </a:rPr>
              <a:t>= </a:t>
            </a: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x</a:t>
            </a:r>
            <a:r>
              <a:rPr lang="en-GB" sz="2400" u="none" strike="noStrike" kern="1200" dirty="0">
                <a:solidFill>
                  <a:srgbClr val="585858"/>
                </a:solidFill>
                <a:effectLst/>
                <a:latin typeface="Arial" panose="020B0604020202020204" pitchFamily="34" charset="0"/>
              </a:rPr>
              <a:t> + 1</a:t>
            </a:r>
          </a:p>
          <a:p>
            <a:pPr marL="180000" indent="-396000" algn="l" rtl="0" eaLnBrk="1" fontAlgn="t" latinLnBrk="0" hangingPunct="1">
              <a:spcBef>
                <a:spcPts val="400"/>
              </a:spcBef>
              <a:spcAft>
                <a:spcPts val="400"/>
              </a:spcAft>
            </a:pP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y</a:t>
            </a:r>
            <a:r>
              <a:rPr lang="en-GB" sz="2400" u="none" strike="noStrike" kern="1200" dirty="0">
                <a:solidFill>
                  <a:srgbClr val="585858"/>
                </a:solidFill>
                <a:effectLst/>
                <a:latin typeface="Arial" panose="020B0604020202020204" pitchFamily="34" charset="0"/>
              </a:rPr>
              <a:t> = </a:t>
            </a: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x</a:t>
            </a:r>
            <a:r>
              <a:rPr lang="en-GB" sz="2400" u="none" strike="noStrike" kern="1200" dirty="0">
                <a:solidFill>
                  <a:srgbClr val="585858"/>
                </a:solidFill>
                <a:effectLst/>
                <a:latin typeface="Arial" panose="020B0604020202020204" pitchFamily="34" charset="0"/>
              </a:rPr>
              <a:t> − 1</a:t>
            </a:r>
            <a:endParaRPr lang="en-GB" sz="2400" u="none" strike="noStrike" dirty="0">
              <a:solidFill>
                <a:srgbClr val="585858"/>
              </a:solidFill>
              <a:effectLst/>
              <a:latin typeface="Arial" panose="020B0604020202020204" pitchFamily="34" charset="0"/>
            </a:endParaRPr>
          </a:p>
          <a:p>
            <a:pPr marL="180000" indent="-396000" algn="l" rtl="0" eaLnBrk="1" fontAlgn="t" latinLnBrk="0" hangingPunct="1">
              <a:spcBef>
                <a:spcPts val="400"/>
              </a:spcBef>
              <a:spcAft>
                <a:spcPts val="400"/>
              </a:spcAft>
            </a:pP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y</a:t>
            </a:r>
            <a:r>
              <a:rPr lang="en-GB" sz="2400" u="none" strike="noStrike" kern="1200" dirty="0">
                <a:solidFill>
                  <a:srgbClr val="585858"/>
                </a:solidFill>
                <a:effectLst/>
                <a:latin typeface="Arial" panose="020B0604020202020204" pitchFamily="34" charset="0"/>
              </a:rPr>
              <a:t> = 1 − </a:t>
            </a: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x</a:t>
            </a:r>
            <a:endParaRPr lang="en-GB" sz="2400" i="1" u="none" strike="noStrike" dirty="0">
              <a:solidFill>
                <a:srgbClr val="585858"/>
              </a:solidFill>
              <a:effectLst/>
              <a:latin typeface="Times New Roman" panose="02020603050405020304" pitchFamily="18" charset="0"/>
              <a:cs typeface="Times New Roman" panose="02020603050405020304" pitchFamily="18" charset="0"/>
            </a:endParaRPr>
          </a:p>
          <a:p>
            <a:pPr marL="180000" indent="-396000" algn="l" rtl="0" eaLnBrk="1" fontAlgn="t" latinLnBrk="0" hangingPunct="1">
              <a:spcBef>
                <a:spcPts val="400"/>
              </a:spcBef>
              <a:spcAft>
                <a:spcPts val="400"/>
              </a:spcAft>
            </a:pP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y</a:t>
            </a:r>
            <a:r>
              <a:rPr lang="en-GB" sz="2400" u="none" strike="noStrike" kern="1200" dirty="0">
                <a:solidFill>
                  <a:srgbClr val="585858"/>
                </a:solidFill>
                <a:effectLst/>
                <a:latin typeface="Arial" panose="020B0604020202020204" pitchFamily="34" charset="0"/>
              </a:rPr>
              <a:t> = 5</a:t>
            </a:r>
            <a:endParaRPr lang="en-GB" sz="2400" u="none" strike="noStrike" dirty="0">
              <a:solidFill>
                <a:srgbClr val="585858"/>
              </a:solidFill>
              <a:effectLst/>
              <a:latin typeface="Arial" panose="020B0604020202020204" pitchFamily="34" charset="0"/>
            </a:endParaRPr>
          </a:p>
        </p:txBody>
      </p:sp>
      <p:pic>
        <p:nvPicPr>
          <p:cNvPr id="9" name="Picture 8" descr="A close up of a map&#10;&#10;Description automatically generated">
            <a:extLst>
              <a:ext uri="{FF2B5EF4-FFF2-40B4-BE49-F238E27FC236}">
                <a16:creationId xmlns:a16="http://schemas.microsoft.com/office/drawing/2014/main" id="{1A4EBC83-7E17-4966-B249-3422587B4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952" y="1025236"/>
            <a:ext cx="4858691" cy="4941365"/>
          </a:xfrm>
          <a:prstGeom prst="rect">
            <a:avLst/>
          </a:prstGeom>
        </p:spPr>
      </p:pic>
    </p:spTree>
    <p:extLst>
      <p:ext uri="{BB962C8B-B14F-4D97-AF65-F5344CB8AC3E}">
        <p14:creationId xmlns:p14="http://schemas.microsoft.com/office/powerpoint/2010/main" val="3754742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Why might this example have been designed with no scale on the axis? How would the inclusion of the scale have changed the demand or open-ness of the task?</a:t>
            </a:r>
          </a:p>
          <a:p>
            <a:pPr marL="360000" lvl="1" fontAlgn="auto">
              <a:lnSpc>
                <a:spcPct val="100000"/>
              </a:lnSpc>
              <a:spcBef>
                <a:spcPts val="0"/>
              </a:spcBef>
              <a:spcAft>
                <a:spcPts val="1200"/>
              </a:spcAft>
              <a:buClrTx/>
            </a:pPr>
            <a:r>
              <a:rPr lang="en-GB" sz="2400" dirty="0"/>
              <a:t>What prompts could you offer students to help them with this?</a:t>
            </a:r>
          </a:p>
        </p:txBody>
      </p:sp>
      <p:sp>
        <p:nvSpPr>
          <p:cNvPr id="10" name="TextBox 9">
            <a:extLst>
              <a:ext uri="{FF2B5EF4-FFF2-40B4-BE49-F238E27FC236}">
                <a16:creationId xmlns:a16="http://schemas.microsoft.com/office/drawing/2014/main" id="{E113D450-E3C5-4B3E-BE73-FFFD125BB57D}"/>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6" name="Title 1">
            <a:extLst>
              <a:ext uri="{FF2B5EF4-FFF2-40B4-BE49-F238E27FC236}">
                <a16:creationId xmlns:a16="http://schemas.microsoft.com/office/drawing/2014/main" id="{41D531D2-2372-442E-8089-BAD9CBAC314F}"/>
              </a:ext>
            </a:extLst>
          </p:cNvPr>
          <p:cNvSpPr>
            <a:spLocks noGrp="1"/>
          </p:cNvSpPr>
          <p:nvPr>
            <p:ph type="title"/>
          </p:nvPr>
        </p:nvSpPr>
        <p:spPr>
          <a:xfrm>
            <a:off x="116849" y="443915"/>
            <a:ext cx="10593151" cy="426170"/>
          </a:xfrm>
        </p:spPr>
        <p:txBody>
          <a:bodyPr>
            <a:normAutofit/>
          </a:bodyPr>
          <a:lstStyle/>
          <a:p>
            <a:r>
              <a:rPr lang="en-GB" sz="2000" b="1" dirty="0"/>
              <a:t>Identify the gradient and the </a:t>
            </a:r>
            <a:r>
              <a:rPr lang="en-GB" sz="2000" b="1" i="1" dirty="0">
                <a:latin typeface="Times New Roman" panose="02020603050405020304" pitchFamily="18" charset="0"/>
                <a:cs typeface="Times New Roman" panose="02020603050405020304" pitchFamily="18" charset="0"/>
              </a:rPr>
              <a:t>y</a:t>
            </a:r>
            <a:r>
              <a:rPr lang="en-GB" sz="2000" b="1" dirty="0"/>
              <a:t>-intercept from equations in various forms</a:t>
            </a:r>
            <a:endParaRPr lang="en-GB" b="1" dirty="0"/>
          </a:p>
        </p:txBody>
      </p:sp>
      <p:grpSp>
        <p:nvGrpSpPr>
          <p:cNvPr id="2" name="Group 1">
            <a:extLst>
              <a:ext uri="{FF2B5EF4-FFF2-40B4-BE49-F238E27FC236}">
                <a16:creationId xmlns:a16="http://schemas.microsoft.com/office/drawing/2014/main" id="{085B758E-3EE8-46A8-8A1F-8C4C2FAA0DDE}"/>
              </a:ext>
            </a:extLst>
          </p:cNvPr>
          <p:cNvGrpSpPr/>
          <p:nvPr/>
        </p:nvGrpSpPr>
        <p:grpSpPr>
          <a:xfrm>
            <a:off x="660695" y="1584532"/>
            <a:ext cx="6160612" cy="4423772"/>
            <a:chOff x="660695" y="1741532"/>
            <a:chExt cx="6160612" cy="4423772"/>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4423772"/>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pic>
          <p:nvPicPr>
            <p:cNvPr id="8" name="Picture 7" descr="A close up of a map&#10;&#10;Description automatically generated">
              <a:extLst>
                <a:ext uri="{FF2B5EF4-FFF2-40B4-BE49-F238E27FC236}">
                  <a16:creationId xmlns:a16="http://schemas.microsoft.com/office/drawing/2014/main" id="{132441D2-0176-4D6E-B6A2-E3FEEBEA1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7617" y="2132855"/>
              <a:ext cx="3783334" cy="3847709"/>
            </a:xfrm>
            <a:prstGeom prst="rect">
              <a:avLst/>
            </a:prstGeom>
          </p:spPr>
        </p:pic>
        <p:sp>
          <p:nvSpPr>
            <p:cNvPr id="9" name="TextBox 8">
              <a:extLst>
                <a:ext uri="{FF2B5EF4-FFF2-40B4-BE49-F238E27FC236}">
                  <a16:creationId xmlns:a16="http://schemas.microsoft.com/office/drawing/2014/main" id="{CC09628F-00C9-4522-BF5F-865DDF93F9F0}"/>
                </a:ext>
              </a:extLst>
            </p:cNvPr>
            <p:cNvSpPr txBox="1"/>
            <p:nvPr/>
          </p:nvSpPr>
          <p:spPr>
            <a:xfrm>
              <a:off x="781573" y="1766001"/>
              <a:ext cx="5789377" cy="4083169"/>
            </a:xfrm>
            <a:prstGeom prst="rect">
              <a:avLst/>
            </a:prstGeom>
            <a:noFill/>
          </p:spPr>
          <p:txBody>
            <a:bodyPr wrap="square">
              <a:spAutoFit/>
            </a:bodyPr>
            <a:lstStyle/>
            <a:p>
              <a:pPr>
                <a:buNone/>
              </a:pPr>
              <a:r>
                <a:rPr lang="en-GB" sz="2400" dirty="0"/>
                <a:t>Match these equations to the lines on the graph.</a:t>
              </a:r>
            </a:p>
            <a:p>
              <a:pPr marL="180000" indent="-396000" algn="l" rtl="0" eaLnBrk="1" fontAlgn="t" latinLnBrk="0" hangingPunct="1">
                <a:spcBef>
                  <a:spcPts val="400"/>
                </a:spcBef>
                <a:spcAft>
                  <a:spcPts val="400"/>
                </a:spcAft>
              </a:pP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y</a:t>
              </a:r>
              <a:r>
                <a:rPr lang="en-GB" sz="2400" u="none" strike="noStrike" kern="1200" dirty="0">
                  <a:solidFill>
                    <a:srgbClr val="585858"/>
                  </a:solidFill>
                  <a:effectLst/>
                  <a:latin typeface="Arial" panose="020B0604020202020204" pitchFamily="34" charset="0"/>
                </a:rPr>
                <a:t> = 3</a:t>
              </a: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x</a:t>
              </a:r>
              <a:r>
                <a:rPr lang="en-GB" sz="2400" u="none" strike="noStrike" kern="1200" dirty="0">
                  <a:solidFill>
                    <a:srgbClr val="585858"/>
                  </a:solidFill>
                  <a:effectLst/>
                  <a:latin typeface="Arial" panose="020B0604020202020204" pitchFamily="34" charset="0"/>
                </a:rPr>
                <a:t> + 1</a:t>
              </a:r>
              <a:endParaRPr lang="en-GB" sz="3600" u="none" strike="noStrike" dirty="0">
                <a:solidFill>
                  <a:srgbClr val="585858"/>
                </a:solidFill>
                <a:effectLst/>
                <a:latin typeface="Arial" panose="020B0604020202020204" pitchFamily="34" charset="0"/>
              </a:endParaRPr>
            </a:p>
            <a:p>
              <a:pPr marL="180000" indent="-396000" algn="l" rtl="0" eaLnBrk="1" fontAlgn="t" latinLnBrk="0" hangingPunct="1">
                <a:spcBef>
                  <a:spcPts val="400"/>
                </a:spcBef>
                <a:spcAft>
                  <a:spcPts val="400"/>
                </a:spcAft>
              </a:pP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y</a:t>
              </a:r>
              <a:r>
                <a:rPr lang="en-GB" sz="2400" u="none" strike="noStrike" kern="1200" dirty="0">
                  <a:solidFill>
                    <a:srgbClr val="585858"/>
                  </a:solidFill>
                  <a:effectLst/>
                  <a:latin typeface="Arial" panose="020B0604020202020204" pitchFamily="34" charset="0"/>
                </a:rPr>
                <a:t> = 2</a:t>
              </a: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x</a:t>
              </a:r>
              <a:r>
                <a:rPr lang="en-GB" sz="2400" u="none" strike="noStrike" kern="1200" dirty="0">
                  <a:solidFill>
                    <a:srgbClr val="585858"/>
                  </a:solidFill>
                  <a:effectLst/>
                  <a:latin typeface="Arial" panose="020B0604020202020204" pitchFamily="34" charset="0"/>
                </a:rPr>
                <a:t> + 1</a:t>
              </a:r>
              <a:endParaRPr lang="en-GB" sz="3600" u="none" strike="noStrike" dirty="0">
                <a:solidFill>
                  <a:srgbClr val="585858"/>
                </a:solidFill>
                <a:effectLst/>
                <a:latin typeface="Arial" panose="020B0604020202020204" pitchFamily="34" charset="0"/>
              </a:endParaRPr>
            </a:p>
            <a:p>
              <a:pPr marL="180000" indent="-396000" algn="l" rtl="0" eaLnBrk="1" fontAlgn="t" latinLnBrk="0" hangingPunct="1">
                <a:spcBef>
                  <a:spcPts val="400"/>
                </a:spcBef>
                <a:spcAft>
                  <a:spcPts val="400"/>
                </a:spcAft>
              </a:pP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y</a:t>
              </a:r>
              <a:r>
                <a:rPr lang="en-GB" sz="2400" u="none" strike="noStrike" kern="1200" dirty="0">
                  <a:solidFill>
                    <a:srgbClr val="585858"/>
                  </a:solidFill>
                  <a:effectLst/>
                  <a:latin typeface="Arial" panose="020B0604020202020204" pitchFamily="34" charset="0"/>
                </a:rPr>
                <a:t> = 2</a:t>
              </a: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x</a:t>
              </a:r>
              <a:r>
                <a:rPr lang="en-GB" sz="2400" u="none" strike="noStrike" kern="1200" dirty="0">
                  <a:solidFill>
                    <a:srgbClr val="585858"/>
                  </a:solidFill>
                  <a:effectLst/>
                  <a:latin typeface="Arial" panose="020B0604020202020204" pitchFamily="34" charset="0"/>
                </a:rPr>
                <a:t> + 3</a:t>
              </a:r>
              <a:endParaRPr lang="en-GB" sz="3600" u="none" strike="noStrike" dirty="0">
                <a:solidFill>
                  <a:srgbClr val="585858"/>
                </a:solidFill>
                <a:effectLst/>
                <a:latin typeface="Arial" panose="020B0604020202020204" pitchFamily="34" charset="0"/>
              </a:endParaRPr>
            </a:p>
            <a:p>
              <a:pPr marL="180000" indent="-396000" algn="l" rtl="0" eaLnBrk="1" fontAlgn="t" latinLnBrk="0" hangingPunct="1">
                <a:spcBef>
                  <a:spcPts val="400"/>
                </a:spcBef>
                <a:spcAft>
                  <a:spcPts val="400"/>
                </a:spcAft>
              </a:pP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y </a:t>
              </a:r>
              <a:r>
                <a:rPr lang="en-GB" sz="2400" u="none" strike="noStrike" kern="1200" dirty="0">
                  <a:solidFill>
                    <a:srgbClr val="585858"/>
                  </a:solidFill>
                  <a:effectLst/>
                  <a:latin typeface="Arial" panose="020B0604020202020204" pitchFamily="34" charset="0"/>
                </a:rPr>
                <a:t>= </a:t>
              </a: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x</a:t>
              </a:r>
              <a:r>
                <a:rPr lang="en-GB" sz="2400" u="none" strike="noStrike" kern="1200" dirty="0">
                  <a:solidFill>
                    <a:srgbClr val="585858"/>
                  </a:solidFill>
                  <a:effectLst/>
                  <a:latin typeface="Arial" panose="020B0604020202020204" pitchFamily="34" charset="0"/>
                </a:rPr>
                <a:t> + 1</a:t>
              </a:r>
            </a:p>
            <a:p>
              <a:pPr marL="180000" indent="-396000" algn="l" rtl="0" eaLnBrk="1" fontAlgn="t" latinLnBrk="0" hangingPunct="1">
                <a:spcBef>
                  <a:spcPts val="400"/>
                </a:spcBef>
                <a:spcAft>
                  <a:spcPts val="400"/>
                </a:spcAft>
              </a:pP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y</a:t>
              </a:r>
              <a:r>
                <a:rPr lang="en-GB" sz="2400" u="none" strike="noStrike" kern="1200" dirty="0">
                  <a:solidFill>
                    <a:srgbClr val="585858"/>
                  </a:solidFill>
                  <a:effectLst/>
                  <a:latin typeface="Arial" panose="020B0604020202020204" pitchFamily="34" charset="0"/>
                </a:rPr>
                <a:t> = </a:t>
              </a: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x</a:t>
              </a:r>
              <a:r>
                <a:rPr lang="en-GB" sz="2400" u="none" strike="noStrike" kern="1200" dirty="0">
                  <a:solidFill>
                    <a:srgbClr val="585858"/>
                  </a:solidFill>
                  <a:effectLst/>
                  <a:latin typeface="Arial" panose="020B0604020202020204" pitchFamily="34" charset="0"/>
                </a:rPr>
                <a:t> − 1</a:t>
              </a:r>
              <a:endParaRPr lang="en-GB" sz="2400" u="none" strike="noStrike" dirty="0">
                <a:solidFill>
                  <a:srgbClr val="585858"/>
                </a:solidFill>
                <a:effectLst/>
                <a:latin typeface="Arial" panose="020B0604020202020204" pitchFamily="34" charset="0"/>
              </a:endParaRPr>
            </a:p>
            <a:p>
              <a:pPr marL="180000" indent="-396000" algn="l" rtl="0" eaLnBrk="1" fontAlgn="t" latinLnBrk="0" hangingPunct="1">
                <a:spcBef>
                  <a:spcPts val="400"/>
                </a:spcBef>
                <a:spcAft>
                  <a:spcPts val="400"/>
                </a:spcAft>
              </a:pP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y</a:t>
              </a:r>
              <a:r>
                <a:rPr lang="en-GB" sz="2400" u="none" strike="noStrike" kern="1200" dirty="0">
                  <a:solidFill>
                    <a:srgbClr val="585858"/>
                  </a:solidFill>
                  <a:effectLst/>
                  <a:latin typeface="Arial" panose="020B0604020202020204" pitchFamily="34" charset="0"/>
                </a:rPr>
                <a:t> = 1 − </a:t>
              </a: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x</a:t>
              </a:r>
              <a:endParaRPr lang="en-GB" sz="2400" i="1" u="none" strike="noStrike" dirty="0">
                <a:solidFill>
                  <a:srgbClr val="585858"/>
                </a:solidFill>
                <a:effectLst/>
                <a:latin typeface="Times New Roman" panose="02020603050405020304" pitchFamily="18" charset="0"/>
                <a:cs typeface="Times New Roman" panose="02020603050405020304" pitchFamily="18" charset="0"/>
              </a:endParaRPr>
            </a:p>
            <a:p>
              <a:pPr marL="180000" indent="-396000" algn="l" rtl="0" eaLnBrk="1" fontAlgn="t" latinLnBrk="0" hangingPunct="1">
                <a:spcBef>
                  <a:spcPts val="400"/>
                </a:spcBef>
                <a:spcAft>
                  <a:spcPts val="400"/>
                </a:spcAft>
              </a:pPr>
              <a:r>
                <a:rPr lang="en-GB" sz="2400" i="1" u="none" strike="noStrike" kern="1200" dirty="0">
                  <a:solidFill>
                    <a:srgbClr val="585858"/>
                  </a:solidFill>
                  <a:effectLst/>
                  <a:latin typeface="Times New Roman" panose="02020603050405020304" pitchFamily="18" charset="0"/>
                  <a:cs typeface="Times New Roman" panose="02020603050405020304" pitchFamily="18" charset="0"/>
                </a:rPr>
                <a:t>y</a:t>
              </a:r>
              <a:r>
                <a:rPr lang="en-GB" sz="2400" u="none" strike="noStrike" kern="1200" dirty="0">
                  <a:solidFill>
                    <a:srgbClr val="585858"/>
                  </a:solidFill>
                  <a:effectLst/>
                  <a:latin typeface="Arial" panose="020B0604020202020204" pitchFamily="34" charset="0"/>
                </a:rPr>
                <a:t> = 5</a:t>
              </a:r>
              <a:endParaRPr lang="en-GB" sz="2400" u="none" strike="noStrike" dirty="0">
                <a:solidFill>
                  <a:srgbClr val="585858"/>
                </a:solidFill>
                <a:effectLst/>
                <a:latin typeface="Arial" panose="020B0604020202020204" pitchFamily="34" charset="0"/>
              </a:endParaRPr>
            </a:p>
          </p:txBody>
        </p:sp>
      </p:grpSp>
    </p:spTree>
    <p:custDataLst>
      <p:tags r:id="rId1"/>
    </p:custDataLst>
    <p:extLst>
      <p:ext uri="{BB962C8B-B14F-4D97-AF65-F5344CB8AC3E}">
        <p14:creationId xmlns:p14="http://schemas.microsoft.com/office/powerpoint/2010/main" val="2326769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Identify the gradient and the </a:t>
            </a:r>
            <a:r>
              <a:rPr lang="en-GB" sz="2000" b="1" i="1" dirty="0">
                <a:latin typeface="Times New Roman" panose="02020603050405020304" pitchFamily="18" charset="0"/>
                <a:cs typeface="Times New Roman" panose="02020603050405020304" pitchFamily="18" charset="0"/>
              </a:rPr>
              <a:t>y</a:t>
            </a:r>
            <a:r>
              <a:rPr lang="en-GB" sz="2000" b="1" dirty="0"/>
              <a:t>-intercept from equations in various forms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5" name="TextBox 4">
            <a:extLst>
              <a:ext uri="{FF2B5EF4-FFF2-40B4-BE49-F238E27FC236}">
                <a16:creationId xmlns:a16="http://schemas.microsoft.com/office/drawing/2014/main" id="{E5C6F4EA-6C24-408A-8380-EEE8BCD44D2D}"/>
              </a:ext>
            </a:extLst>
          </p:cNvPr>
          <p:cNvSpPr txBox="1"/>
          <p:nvPr/>
        </p:nvSpPr>
        <p:spPr>
          <a:xfrm>
            <a:off x="551384" y="1747868"/>
            <a:ext cx="11089232" cy="3951851"/>
          </a:xfrm>
          <a:prstGeom prst="rect">
            <a:avLst/>
          </a:prstGeom>
          <a:noFill/>
        </p:spPr>
        <p:txBody>
          <a:bodyPr wrap="square">
            <a:spAutoFit/>
          </a:bodyPr>
          <a:lstStyle/>
          <a:p>
            <a:pPr algn="ctr">
              <a:spcBef>
                <a:spcPts val="0"/>
              </a:spcBef>
              <a:spcAft>
                <a:spcPts val="1200"/>
              </a:spcAft>
              <a:buNone/>
            </a:pPr>
            <a:r>
              <a:rPr lang="en-GB" b="1" i="1" dirty="0">
                <a:solidFill>
                  <a:srgbClr val="00628C"/>
                </a:solidFill>
                <a:latin typeface="Times New Roman" panose="02020603050405020304" pitchFamily="18" charset="0"/>
                <a:cs typeface="Times New Roman" panose="02020603050405020304" pitchFamily="18" charset="0"/>
              </a:rPr>
              <a:t>y</a:t>
            </a:r>
            <a:r>
              <a:rPr lang="en-GB" b="1" dirty="0">
                <a:solidFill>
                  <a:srgbClr val="00628C"/>
                </a:solidFill>
              </a:rPr>
              <a:t> = </a:t>
            </a:r>
            <a:r>
              <a:rPr lang="en-GB" b="1" i="1" dirty="0">
                <a:solidFill>
                  <a:srgbClr val="00628C"/>
                </a:solidFill>
              </a:rPr>
              <a:t>c</a:t>
            </a:r>
            <a:r>
              <a:rPr lang="en-GB" b="1" i="1" dirty="0">
                <a:solidFill>
                  <a:srgbClr val="00628C"/>
                </a:solidFill>
                <a:latin typeface="Times New Roman" panose="02020603050405020304" pitchFamily="18" charset="0"/>
                <a:cs typeface="Times New Roman" panose="02020603050405020304" pitchFamily="18" charset="0"/>
              </a:rPr>
              <a:t>x</a:t>
            </a:r>
            <a:r>
              <a:rPr lang="en-GB" b="1" dirty="0">
                <a:solidFill>
                  <a:srgbClr val="00628C"/>
                </a:solidFill>
              </a:rPr>
              <a:t> + </a:t>
            </a:r>
            <a:r>
              <a:rPr lang="en-GB" b="1" i="1" dirty="0">
                <a:solidFill>
                  <a:srgbClr val="00628C"/>
                </a:solidFill>
              </a:rPr>
              <a:t>m</a:t>
            </a:r>
          </a:p>
          <a:p>
            <a:pPr algn="ctr">
              <a:spcBef>
                <a:spcPts val="0"/>
              </a:spcBef>
              <a:spcAft>
                <a:spcPts val="1200"/>
              </a:spcAft>
              <a:buNone/>
            </a:pPr>
            <a:r>
              <a:rPr lang="en-GB" sz="2400" dirty="0"/>
              <a:t>Kayla says that the gradient is m and the </a:t>
            </a:r>
            <a:r>
              <a:rPr lang="en-GB" sz="2400" i="1" dirty="0">
                <a:latin typeface="Times New Roman" panose="02020603050405020304" pitchFamily="18" charset="0"/>
                <a:cs typeface="Times New Roman" panose="02020603050405020304" pitchFamily="18" charset="0"/>
              </a:rPr>
              <a:t>y</a:t>
            </a:r>
            <a:r>
              <a:rPr lang="en-GB" sz="2400" dirty="0"/>
              <a:t>-intercept is </a:t>
            </a:r>
            <a:r>
              <a:rPr lang="en-GB" sz="2400" i="1" dirty="0"/>
              <a:t>c</a:t>
            </a:r>
            <a:r>
              <a:rPr lang="en-GB" sz="2400" dirty="0"/>
              <a:t>, because the gradient is always </a:t>
            </a:r>
            <a:r>
              <a:rPr lang="en-GB" sz="2400" i="1" dirty="0"/>
              <a:t>m</a:t>
            </a:r>
            <a:r>
              <a:rPr lang="en-GB" sz="2400" dirty="0"/>
              <a:t> and the </a:t>
            </a:r>
            <a:r>
              <a:rPr lang="en-GB" sz="2400" i="1" dirty="0">
                <a:latin typeface="Times New Roman" panose="02020603050405020304" pitchFamily="18" charset="0"/>
                <a:cs typeface="Times New Roman" panose="02020603050405020304" pitchFamily="18" charset="0"/>
              </a:rPr>
              <a:t>y</a:t>
            </a:r>
            <a:r>
              <a:rPr lang="en-GB" sz="2400" dirty="0"/>
              <a:t>-intercept is always </a:t>
            </a:r>
            <a:r>
              <a:rPr lang="en-GB" sz="2400" i="1" dirty="0"/>
              <a:t>c</a:t>
            </a:r>
            <a:r>
              <a:rPr lang="en-GB" sz="2400" dirty="0"/>
              <a:t>.</a:t>
            </a:r>
          </a:p>
          <a:p>
            <a:pPr algn="ctr">
              <a:spcBef>
                <a:spcPts val="0"/>
              </a:spcBef>
              <a:spcAft>
                <a:spcPts val="1200"/>
              </a:spcAft>
              <a:buNone/>
            </a:pPr>
            <a:r>
              <a:rPr lang="en-GB" sz="2400" dirty="0"/>
              <a:t>Luka says that the gradient is </a:t>
            </a:r>
            <a:r>
              <a:rPr lang="en-GB" sz="2400" i="1" dirty="0"/>
              <a:t>c</a:t>
            </a:r>
            <a:r>
              <a:rPr lang="en-GB" sz="2400" dirty="0"/>
              <a:t> and the </a:t>
            </a:r>
            <a:r>
              <a:rPr lang="en-GB" sz="2400" i="1" dirty="0">
                <a:latin typeface="Times New Roman" panose="02020603050405020304" pitchFamily="18" charset="0"/>
                <a:cs typeface="Times New Roman" panose="02020603050405020304" pitchFamily="18" charset="0"/>
              </a:rPr>
              <a:t>y</a:t>
            </a:r>
            <a:r>
              <a:rPr lang="en-GB" sz="2400" dirty="0"/>
              <a:t>-intercept is </a:t>
            </a:r>
            <a:r>
              <a:rPr lang="en-GB" sz="2400" i="1" dirty="0"/>
              <a:t>m</a:t>
            </a:r>
            <a:r>
              <a:rPr lang="en-GB" sz="2400" dirty="0"/>
              <a:t>, because the gradient is always the coefficient of </a:t>
            </a:r>
            <a:r>
              <a:rPr lang="en-GB" sz="2400" i="1" dirty="0">
                <a:latin typeface="Times New Roman" panose="02020603050405020304" pitchFamily="18" charset="0"/>
                <a:cs typeface="Times New Roman" panose="02020603050405020304" pitchFamily="18" charset="0"/>
              </a:rPr>
              <a:t>x</a:t>
            </a:r>
            <a:r>
              <a:rPr lang="en-GB" sz="2400" dirty="0"/>
              <a:t> and the </a:t>
            </a:r>
            <a:r>
              <a:rPr lang="en-GB" sz="2400" i="1" dirty="0">
                <a:latin typeface="Times New Roman" panose="02020603050405020304" pitchFamily="18" charset="0"/>
                <a:cs typeface="Times New Roman" panose="02020603050405020304" pitchFamily="18" charset="0"/>
              </a:rPr>
              <a:t>y</a:t>
            </a:r>
            <a:r>
              <a:rPr lang="en-GB" sz="2400" dirty="0"/>
              <a:t>-intercept is always the constant term.</a:t>
            </a:r>
          </a:p>
          <a:p>
            <a:pPr algn="ctr">
              <a:spcBef>
                <a:spcPts val="0"/>
              </a:spcBef>
              <a:spcAft>
                <a:spcPts val="1200"/>
              </a:spcAft>
              <a:buNone/>
            </a:pPr>
            <a:r>
              <a:rPr lang="en-GB" sz="2400" dirty="0"/>
              <a:t>Are either Kayla or Luka correct?</a:t>
            </a:r>
          </a:p>
          <a:p>
            <a:pPr algn="ctr">
              <a:spcBef>
                <a:spcPts val="0"/>
              </a:spcBef>
              <a:spcAft>
                <a:spcPts val="1200"/>
              </a:spcAft>
              <a:buNone/>
            </a:pPr>
            <a:r>
              <a:rPr lang="en-GB" sz="2400" dirty="0"/>
              <a:t>Justify your answer.</a:t>
            </a:r>
          </a:p>
          <a:p>
            <a:endParaRPr lang="en-GB" sz="2400" dirty="0"/>
          </a:p>
        </p:txBody>
      </p:sp>
    </p:spTree>
    <p:extLst>
      <p:ext uri="{BB962C8B-B14F-4D97-AF65-F5344CB8AC3E}">
        <p14:creationId xmlns:p14="http://schemas.microsoft.com/office/powerpoint/2010/main" val="849153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Do you recognise this potential misconception? </a:t>
            </a:r>
          </a:p>
          <a:p>
            <a:pPr marL="360000" lvl="1" fontAlgn="auto">
              <a:lnSpc>
                <a:spcPct val="100000"/>
              </a:lnSpc>
              <a:spcBef>
                <a:spcPts val="0"/>
              </a:spcBef>
              <a:spcAft>
                <a:spcPts val="1200"/>
              </a:spcAft>
              <a:buClrTx/>
            </a:pPr>
            <a:r>
              <a:rPr lang="en-GB" sz="2400" dirty="0"/>
              <a:t>What other misconceptions can you think of that might easily go unnoticed? What tasks or questions might you use to expose and address them?</a:t>
            </a:r>
          </a:p>
        </p:txBody>
      </p:sp>
      <p:sp>
        <p:nvSpPr>
          <p:cNvPr id="10" name="TextBox 9">
            <a:extLst>
              <a:ext uri="{FF2B5EF4-FFF2-40B4-BE49-F238E27FC236}">
                <a16:creationId xmlns:a16="http://schemas.microsoft.com/office/drawing/2014/main" id="{E113D450-E3C5-4B3E-BE73-FFFD125BB57D}"/>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6" name="Title 1">
            <a:extLst>
              <a:ext uri="{FF2B5EF4-FFF2-40B4-BE49-F238E27FC236}">
                <a16:creationId xmlns:a16="http://schemas.microsoft.com/office/drawing/2014/main" id="{41D531D2-2372-442E-8089-BAD9CBAC314F}"/>
              </a:ext>
            </a:extLst>
          </p:cNvPr>
          <p:cNvSpPr>
            <a:spLocks noGrp="1"/>
          </p:cNvSpPr>
          <p:nvPr>
            <p:ph type="title"/>
          </p:nvPr>
        </p:nvSpPr>
        <p:spPr>
          <a:xfrm>
            <a:off x="116849" y="443915"/>
            <a:ext cx="10593151" cy="426170"/>
          </a:xfrm>
        </p:spPr>
        <p:txBody>
          <a:bodyPr>
            <a:normAutofit/>
          </a:bodyPr>
          <a:lstStyle/>
          <a:p>
            <a:r>
              <a:rPr lang="en-GB" sz="2000" b="1" dirty="0"/>
              <a:t>Identify the gradient and the </a:t>
            </a:r>
            <a:r>
              <a:rPr lang="en-GB" sz="2000" b="1" i="1" dirty="0">
                <a:latin typeface="Times New Roman" panose="02020603050405020304" pitchFamily="18" charset="0"/>
                <a:cs typeface="Times New Roman" panose="02020603050405020304" pitchFamily="18" charset="0"/>
              </a:rPr>
              <a:t>y</a:t>
            </a:r>
            <a:r>
              <a:rPr lang="en-GB" sz="2000" b="1" dirty="0"/>
              <a:t>-intercept from equations in various forms</a:t>
            </a:r>
            <a:endParaRPr lang="en-GB" b="1" dirty="0"/>
          </a:p>
        </p:txBody>
      </p:sp>
      <p:grpSp>
        <p:nvGrpSpPr>
          <p:cNvPr id="2" name="Group 1">
            <a:extLst>
              <a:ext uri="{FF2B5EF4-FFF2-40B4-BE49-F238E27FC236}">
                <a16:creationId xmlns:a16="http://schemas.microsoft.com/office/drawing/2014/main" id="{9D46E748-2811-4915-A52F-53A77A43F811}"/>
              </a:ext>
            </a:extLst>
          </p:cNvPr>
          <p:cNvGrpSpPr/>
          <p:nvPr/>
        </p:nvGrpSpPr>
        <p:grpSpPr>
          <a:xfrm>
            <a:off x="263352" y="1700808"/>
            <a:ext cx="6553655" cy="4985980"/>
            <a:chOff x="263352" y="1556792"/>
            <a:chExt cx="6553655" cy="4985980"/>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263352" y="1556792"/>
              <a:ext cx="6553655" cy="4536504"/>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highlight>
                  <a:srgbClr val="FFFF00"/>
                </a:highlight>
                <a:latin typeface="+mj-lt"/>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2E959490-2D34-4BFA-8060-651A37DBEF36}"/>
                </a:ext>
              </a:extLst>
            </p:cNvPr>
            <p:cNvSpPr txBox="1"/>
            <p:nvPr/>
          </p:nvSpPr>
          <p:spPr>
            <a:xfrm>
              <a:off x="459873" y="1556792"/>
              <a:ext cx="6160613" cy="4985980"/>
            </a:xfrm>
            <a:prstGeom prst="rect">
              <a:avLst/>
            </a:prstGeom>
            <a:noFill/>
          </p:spPr>
          <p:txBody>
            <a:bodyPr wrap="square">
              <a:spAutoFit/>
            </a:bodyPr>
            <a:lstStyle/>
            <a:p>
              <a:pPr algn="ctr">
                <a:spcBef>
                  <a:spcPts val="0"/>
                </a:spcBef>
                <a:spcAft>
                  <a:spcPts val="1200"/>
                </a:spcAft>
                <a:buNone/>
              </a:pPr>
              <a:r>
                <a:rPr lang="en-GB" b="1" i="1" dirty="0">
                  <a:solidFill>
                    <a:srgbClr val="00628C"/>
                  </a:solidFill>
                  <a:latin typeface="Times New Roman" panose="02020603050405020304" pitchFamily="18" charset="0"/>
                  <a:cs typeface="Times New Roman" panose="02020603050405020304" pitchFamily="18" charset="0"/>
                </a:rPr>
                <a:t>y</a:t>
              </a:r>
              <a:r>
                <a:rPr lang="en-GB" b="1" dirty="0">
                  <a:solidFill>
                    <a:srgbClr val="00628C"/>
                  </a:solidFill>
                </a:rPr>
                <a:t> = </a:t>
              </a:r>
              <a:r>
                <a:rPr lang="en-GB" b="1" i="1" dirty="0">
                  <a:solidFill>
                    <a:srgbClr val="00628C"/>
                  </a:solidFill>
                </a:rPr>
                <a:t>c</a:t>
              </a:r>
              <a:r>
                <a:rPr lang="en-GB" b="1" i="1" dirty="0">
                  <a:solidFill>
                    <a:srgbClr val="00628C"/>
                  </a:solidFill>
                  <a:latin typeface="Times New Roman" panose="02020603050405020304" pitchFamily="18" charset="0"/>
                  <a:cs typeface="Times New Roman" panose="02020603050405020304" pitchFamily="18" charset="0"/>
                </a:rPr>
                <a:t>x</a:t>
              </a:r>
              <a:r>
                <a:rPr lang="en-GB" b="1" dirty="0">
                  <a:solidFill>
                    <a:srgbClr val="00628C"/>
                  </a:solidFill>
                </a:rPr>
                <a:t> + </a:t>
              </a:r>
              <a:r>
                <a:rPr lang="en-GB" b="1" i="1" dirty="0">
                  <a:solidFill>
                    <a:srgbClr val="00628C"/>
                  </a:solidFill>
                </a:rPr>
                <a:t>m</a:t>
              </a:r>
            </a:p>
            <a:p>
              <a:pPr algn="ctr">
                <a:spcBef>
                  <a:spcPts val="0"/>
                </a:spcBef>
                <a:spcAft>
                  <a:spcPts val="1200"/>
                </a:spcAft>
                <a:buNone/>
              </a:pPr>
              <a:r>
                <a:rPr lang="en-GB" sz="2400" dirty="0"/>
                <a:t>Kayla says that the gradient is m and the </a:t>
              </a:r>
              <a:r>
                <a:rPr lang="en-GB" sz="2400" i="1" dirty="0">
                  <a:latin typeface="Times New Roman" panose="02020603050405020304" pitchFamily="18" charset="0"/>
                  <a:cs typeface="Times New Roman" panose="02020603050405020304" pitchFamily="18" charset="0"/>
                </a:rPr>
                <a:t>y</a:t>
              </a:r>
              <a:r>
                <a:rPr lang="en-GB" sz="2400" dirty="0"/>
                <a:t>-intercept is </a:t>
              </a:r>
              <a:r>
                <a:rPr lang="en-GB" sz="2400" i="1" dirty="0"/>
                <a:t>c</a:t>
              </a:r>
              <a:r>
                <a:rPr lang="en-GB" sz="2400" dirty="0"/>
                <a:t>, because the gradient is always </a:t>
              </a:r>
              <a:r>
                <a:rPr lang="en-GB" sz="2400" i="1" dirty="0"/>
                <a:t>m</a:t>
              </a:r>
              <a:r>
                <a:rPr lang="en-GB" sz="2400" dirty="0"/>
                <a:t> and the </a:t>
              </a:r>
              <a:r>
                <a:rPr lang="en-GB" sz="2400" i="1" dirty="0">
                  <a:latin typeface="Times New Roman" panose="02020603050405020304" pitchFamily="18" charset="0"/>
                  <a:cs typeface="Times New Roman" panose="02020603050405020304" pitchFamily="18" charset="0"/>
                </a:rPr>
                <a:t>y</a:t>
              </a:r>
              <a:r>
                <a:rPr lang="en-GB" sz="2400" dirty="0"/>
                <a:t>-intercept is always </a:t>
              </a:r>
              <a:r>
                <a:rPr lang="en-GB" sz="2400" i="1" dirty="0"/>
                <a:t>c</a:t>
              </a:r>
              <a:r>
                <a:rPr lang="en-GB" sz="2400" dirty="0"/>
                <a:t>.</a:t>
              </a:r>
            </a:p>
            <a:p>
              <a:pPr algn="ctr">
                <a:spcBef>
                  <a:spcPts val="0"/>
                </a:spcBef>
                <a:spcAft>
                  <a:spcPts val="1200"/>
                </a:spcAft>
                <a:buNone/>
              </a:pPr>
              <a:r>
                <a:rPr lang="en-GB" sz="2400" dirty="0"/>
                <a:t>Luka says that the gradient is </a:t>
              </a:r>
              <a:r>
                <a:rPr lang="en-GB" sz="2400" i="1" dirty="0"/>
                <a:t>c</a:t>
              </a:r>
              <a:r>
                <a:rPr lang="en-GB" sz="2400" dirty="0"/>
                <a:t> and the </a:t>
              </a:r>
              <a:r>
                <a:rPr lang="en-GB" sz="2400" i="1" dirty="0">
                  <a:latin typeface="Times New Roman" panose="02020603050405020304" pitchFamily="18" charset="0"/>
                  <a:cs typeface="Times New Roman" panose="02020603050405020304" pitchFamily="18" charset="0"/>
                </a:rPr>
                <a:t>y</a:t>
              </a:r>
              <a:r>
                <a:rPr lang="en-GB" sz="2400" dirty="0"/>
                <a:t>-intercept is </a:t>
              </a:r>
              <a:r>
                <a:rPr lang="en-GB" sz="2400" i="1" dirty="0"/>
                <a:t>m</a:t>
              </a:r>
              <a:r>
                <a:rPr lang="en-GB" sz="2400" dirty="0"/>
                <a:t>, because the gradient is always the coefficient of </a:t>
              </a:r>
              <a:r>
                <a:rPr lang="en-GB" sz="2400" i="1" dirty="0">
                  <a:latin typeface="Times New Roman" panose="02020603050405020304" pitchFamily="18" charset="0"/>
                  <a:cs typeface="Times New Roman" panose="02020603050405020304" pitchFamily="18" charset="0"/>
                </a:rPr>
                <a:t>x</a:t>
              </a:r>
              <a:r>
                <a:rPr lang="en-GB" sz="2400" dirty="0"/>
                <a:t> and the </a:t>
              </a:r>
              <a:r>
                <a:rPr lang="en-GB" sz="2400" i="1" dirty="0">
                  <a:latin typeface="Times New Roman" panose="02020603050405020304" pitchFamily="18" charset="0"/>
                  <a:cs typeface="Times New Roman" panose="02020603050405020304" pitchFamily="18" charset="0"/>
                </a:rPr>
                <a:t>y</a:t>
              </a:r>
              <a:r>
                <a:rPr lang="en-GB" sz="2400" dirty="0"/>
                <a:t>-intercept is always the constant term.</a:t>
              </a:r>
            </a:p>
            <a:p>
              <a:pPr algn="ctr">
                <a:spcBef>
                  <a:spcPts val="0"/>
                </a:spcBef>
                <a:spcAft>
                  <a:spcPts val="1200"/>
                </a:spcAft>
                <a:buNone/>
              </a:pPr>
              <a:r>
                <a:rPr lang="en-GB" sz="2400" dirty="0"/>
                <a:t>Are either Kayla or Luka correct?</a:t>
              </a:r>
            </a:p>
            <a:p>
              <a:pPr algn="ctr">
                <a:spcBef>
                  <a:spcPts val="0"/>
                </a:spcBef>
                <a:spcAft>
                  <a:spcPts val="1200"/>
                </a:spcAft>
                <a:buNone/>
              </a:pPr>
              <a:r>
                <a:rPr lang="en-GB" sz="2400" dirty="0"/>
                <a:t>Justify your answer.</a:t>
              </a:r>
            </a:p>
            <a:p>
              <a:endParaRPr lang="en-GB" sz="2000" dirty="0"/>
            </a:p>
          </p:txBody>
        </p:sp>
      </p:grpSp>
    </p:spTree>
    <p:custDataLst>
      <p:tags r:id="rId1"/>
    </p:custDataLst>
    <p:extLst>
      <p:ext uri="{BB962C8B-B14F-4D97-AF65-F5344CB8AC3E}">
        <p14:creationId xmlns:p14="http://schemas.microsoft.com/office/powerpoint/2010/main" val="3631376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(1)</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453692266"/>
              </p:ext>
            </p:extLst>
          </p:nvPr>
        </p:nvGraphicFramePr>
        <p:xfrm>
          <a:off x="579413" y="1401995"/>
          <a:ext cx="11011552" cy="3982720"/>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r>
                        <a:rPr lang="en-GB" dirty="0"/>
                        <a:t>Cartesian coordinate system</a:t>
                      </a:r>
                    </a:p>
                  </a:txBody>
                  <a:tcPr/>
                </a:tc>
                <a:tc>
                  <a:txBody>
                    <a:bodyPr/>
                    <a:lstStyle/>
                    <a:p>
                      <a:pPr>
                        <a:spcAft>
                          <a:spcPts val="600"/>
                        </a:spcAft>
                      </a:pPr>
                      <a:r>
                        <a:rPr lang="en-GB" sz="1800" kern="1200" dirty="0">
                          <a:solidFill>
                            <a:schemeClr val="tx1"/>
                          </a:solidFill>
                          <a:effectLst/>
                          <a:latin typeface="+mn-lt"/>
                          <a:ea typeface="+mn-ea"/>
                          <a:cs typeface="+mn-cs"/>
                        </a:rPr>
                        <a:t>A system used to define the position of a point in 2- or 3-dimensional space: </a:t>
                      </a:r>
                    </a:p>
                    <a:p>
                      <a:pPr marL="342900" lvl="0" indent="-342900">
                        <a:spcAft>
                          <a:spcPts val="600"/>
                        </a:spcAft>
                        <a:buFont typeface="+mj-lt"/>
                        <a:buAutoNum type="arabicPeriod"/>
                      </a:pPr>
                      <a:r>
                        <a:rPr lang="en-GB" sz="1800" kern="1200" dirty="0">
                          <a:solidFill>
                            <a:schemeClr val="tx1"/>
                          </a:solidFill>
                          <a:effectLst/>
                          <a:latin typeface="+mn-lt"/>
                          <a:ea typeface="+mn-ea"/>
                          <a:cs typeface="+mn-cs"/>
                        </a:rPr>
                        <a:t>Two axes at right angles to each other are used to define the position of a point in a plane. The usual conventions are to label the horizontal axis as the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-axis and the vertical axis as the </a:t>
                      </a:r>
                      <a:r>
                        <a:rPr lang="en-GB" sz="1800" i="1" kern="1200" dirty="0">
                          <a:solidFill>
                            <a:schemeClr val="tx1"/>
                          </a:solidFill>
                          <a:effectLst/>
                          <a:latin typeface="+mn-lt"/>
                          <a:ea typeface="+mn-ea"/>
                          <a:cs typeface="+mn-cs"/>
                        </a:rPr>
                        <a:t>y</a:t>
                      </a:r>
                      <a:r>
                        <a:rPr lang="en-GB" sz="1800" kern="1200" dirty="0">
                          <a:solidFill>
                            <a:schemeClr val="tx1"/>
                          </a:solidFill>
                          <a:effectLst/>
                          <a:latin typeface="+mn-lt"/>
                          <a:ea typeface="+mn-ea"/>
                          <a:cs typeface="+mn-cs"/>
                        </a:rPr>
                        <a:t>-axis, with the origin at the intersection of the axes. The ordered pair of numbers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y</a:t>
                      </a:r>
                      <a:r>
                        <a:rPr lang="en-GB" sz="1800" kern="1200" dirty="0">
                          <a:solidFill>
                            <a:schemeClr val="tx1"/>
                          </a:solidFill>
                          <a:effectLst/>
                          <a:latin typeface="+mn-lt"/>
                          <a:ea typeface="+mn-ea"/>
                          <a:cs typeface="+mn-cs"/>
                        </a:rPr>
                        <a:t>) that defines the position of a point is the coordinate pair. The origin is the point (0, 0); positive values of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 are to the right of the origin and negative values are to the left of the origin; positive values of </a:t>
                      </a:r>
                      <a:r>
                        <a:rPr lang="en-GB" sz="1800" i="1" kern="1200" dirty="0">
                          <a:solidFill>
                            <a:schemeClr val="tx1"/>
                          </a:solidFill>
                          <a:effectLst/>
                          <a:latin typeface="+mn-lt"/>
                          <a:ea typeface="+mn-ea"/>
                          <a:cs typeface="+mn-cs"/>
                        </a:rPr>
                        <a:t>y</a:t>
                      </a:r>
                      <a:r>
                        <a:rPr lang="en-GB" sz="1800" kern="1200" dirty="0">
                          <a:solidFill>
                            <a:schemeClr val="tx1"/>
                          </a:solidFill>
                          <a:effectLst/>
                          <a:latin typeface="+mn-lt"/>
                          <a:ea typeface="+mn-ea"/>
                          <a:cs typeface="+mn-cs"/>
                        </a:rPr>
                        <a:t> are above the origin and negative values below the origin. Each of the numbers is a coordinate.</a:t>
                      </a:r>
                    </a:p>
                    <a:p>
                      <a:pPr marL="342000" lvl="1">
                        <a:spcAft>
                          <a:spcPts val="600"/>
                        </a:spcAft>
                      </a:pPr>
                      <a:r>
                        <a:rPr lang="en-GB" sz="1800" kern="1200" dirty="0">
                          <a:solidFill>
                            <a:schemeClr val="tx1"/>
                          </a:solidFill>
                          <a:effectLst/>
                          <a:latin typeface="+mn-lt"/>
                          <a:ea typeface="+mn-ea"/>
                          <a:cs typeface="+mn-cs"/>
                        </a:rPr>
                        <a:t>The numbers are also known as ‘Cartesian coordinates’, after the French mathematician, René Descartes (1596–1650).</a:t>
                      </a:r>
                    </a:p>
                    <a:p>
                      <a:pPr marL="342900" indent="-342900">
                        <a:spcAft>
                          <a:spcPts val="600"/>
                        </a:spcAft>
                        <a:buFont typeface="+mj-lt"/>
                        <a:buAutoNum type="arabicPeriod"/>
                      </a:pPr>
                      <a:r>
                        <a:rPr lang="en-GB" sz="1800" kern="1200" dirty="0">
                          <a:solidFill>
                            <a:schemeClr val="tx1"/>
                          </a:solidFill>
                          <a:effectLst/>
                          <a:latin typeface="+mn-lt"/>
                          <a:ea typeface="+mn-ea"/>
                          <a:cs typeface="+mn-cs"/>
                        </a:rPr>
                        <a:t>Three mutually perpendicular axes, conventionally labelled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y</a:t>
                      </a:r>
                      <a:r>
                        <a:rPr lang="en-GB" sz="1800" kern="1200" dirty="0">
                          <a:solidFill>
                            <a:schemeClr val="tx1"/>
                          </a:solidFill>
                          <a:effectLst/>
                          <a:latin typeface="+mn-lt"/>
                          <a:ea typeface="+mn-ea"/>
                          <a:cs typeface="+mn-cs"/>
                        </a:rPr>
                        <a:t> and </a:t>
                      </a:r>
                      <a:r>
                        <a:rPr lang="en-GB" sz="1800" i="1" kern="1200" dirty="0">
                          <a:solidFill>
                            <a:schemeClr val="tx1"/>
                          </a:solidFill>
                          <a:effectLst/>
                          <a:latin typeface="+mn-lt"/>
                          <a:ea typeface="+mn-ea"/>
                          <a:cs typeface="+mn-cs"/>
                        </a:rPr>
                        <a:t>z</a:t>
                      </a:r>
                      <a:r>
                        <a:rPr lang="en-GB" sz="1800" kern="1200" dirty="0">
                          <a:solidFill>
                            <a:schemeClr val="tx1"/>
                          </a:solidFill>
                          <a:effectLst/>
                          <a:latin typeface="+mn-lt"/>
                          <a:ea typeface="+mn-ea"/>
                          <a:cs typeface="+mn-cs"/>
                        </a:rPr>
                        <a:t>, and coordinates (</a:t>
                      </a:r>
                      <a:r>
                        <a:rPr lang="en-GB" sz="1800" i="1" kern="1200" dirty="0">
                          <a:solidFill>
                            <a:schemeClr val="tx1"/>
                          </a:solidFill>
                          <a:effectLst/>
                          <a:latin typeface="+mn-lt"/>
                          <a:ea typeface="+mn-ea"/>
                          <a:cs typeface="+mn-cs"/>
                        </a:rPr>
                        <a:t>x</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y</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z</a:t>
                      </a:r>
                      <a:r>
                        <a:rPr lang="en-GB" sz="1800" kern="1200" dirty="0">
                          <a:solidFill>
                            <a:schemeClr val="tx1"/>
                          </a:solidFill>
                          <a:effectLst/>
                          <a:latin typeface="+mn-lt"/>
                          <a:ea typeface="+mn-ea"/>
                          <a:cs typeface="+mn-cs"/>
                        </a:rPr>
                        <a:t>) can be used to define the position of a point in space.</a:t>
                      </a:r>
                      <a:endParaRPr lang="en-GB" dirty="0"/>
                    </a:p>
                  </a:txBody>
                  <a:tcPr/>
                </a:tc>
                <a:extLst>
                  <a:ext uri="{0D108BD9-81ED-4DB2-BD59-A6C34878D82A}">
                    <a16:rowId xmlns:a16="http://schemas.microsoft.com/office/drawing/2014/main" val="2719448778"/>
                  </a:ext>
                </a:extLst>
              </a:tr>
            </a:tbl>
          </a:graphicData>
        </a:graphic>
      </p:graphicFrame>
    </p:spTree>
    <p:extLst>
      <p:ext uri="{BB962C8B-B14F-4D97-AF65-F5344CB8AC3E}">
        <p14:creationId xmlns:p14="http://schemas.microsoft.com/office/powerpoint/2010/main" val="3205708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(2)</a:t>
            </a:r>
            <a:br>
              <a:rPr lang="en-GB" dirty="0"/>
            </a:br>
            <a:endParaRPr lang="en-GB" dirty="0"/>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579413" y="1401995"/>
              <a:ext cx="11011552" cy="3947224"/>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r>
                            <a:rPr lang="en-GB" dirty="0"/>
                            <a:t>gradient</a:t>
                          </a:r>
                        </a:p>
                      </a:txBody>
                      <a:tcPr/>
                    </a:tc>
                    <a:tc>
                      <a:txBody>
                        <a:bodyPr/>
                        <a:lstStyle/>
                        <a:p>
                          <a:r>
                            <a:rPr lang="en-GB" sz="1800" kern="1200" dirty="0">
                              <a:solidFill>
                                <a:schemeClr val="tx1"/>
                              </a:solidFill>
                              <a:effectLst/>
                              <a:latin typeface="+mn-lt"/>
                              <a:ea typeface="+mn-ea"/>
                              <a:cs typeface="+mn-cs"/>
                            </a:rPr>
                            <a:t>A measure of the slope of a line. </a:t>
                          </a:r>
                        </a:p>
                        <a:p>
                          <a:r>
                            <a:rPr lang="en-GB" sz="1800" kern="1200" dirty="0">
                              <a:solidFill>
                                <a:schemeClr val="tx1"/>
                              </a:solidFill>
                              <a:effectLst/>
                              <a:latin typeface="+mn-lt"/>
                              <a:ea typeface="+mn-ea"/>
                              <a:cs typeface="+mn-cs"/>
                            </a:rPr>
                            <a:t>On a coordinate plane, the gradient of the line through the points (</a:t>
                          </a:r>
                          <a:r>
                            <a:rPr lang="en-GB" sz="1800" i="1" kern="1200" dirty="0">
                              <a:solidFill>
                                <a:schemeClr val="tx1"/>
                              </a:solidFill>
                              <a:effectLst/>
                              <a:latin typeface="+mn-lt"/>
                              <a:ea typeface="+mn-ea"/>
                              <a:cs typeface="+mn-cs"/>
                            </a:rPr>
                            <a:t>x</a:t>
                          </a:r>
                          <a:r>
                            <a:rPr lang="en-GB" sz="1800" kern="1200" baseline="-25000" dirty="0">
                              <a:solidFill>
                                <a:schemeClr val="tx1"/>
                              </a:solidFill>
                              <a:effectLst/>
                              <a:latin typeface="+mn-lt"/>
                              <a:ea typeface="+mn-ea"/>
                              <a:cs typeface="+mn-cs"/>
                            </a:rPr>
                            <a:t>1</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y</a:t>
                          </a:r>
                          <a:r>
                            <a:rPr lang="en-GB" sz="1800" kern="1200" baseline="-25000" dirty="0">
                              <a:solidFill>
                                <a:schemeClr val="tx1"/>
                              </a:solidFill>
                              <a:effectLst/>
                              <a:latin typeface="+mn-lt"/>
                              <a:ea typeface="+mn-ea"/>
                              <a:cs typeface="+mn-cs"/>
                            </a:rPr>
                            <a:t>1</a:t>
                          </a:r>
                          <a:r>
                            <a:rPr lang="en-GB" sz="1800" kern="1200" dirty="0">
                              <a:solidFill>
                                <a:schemeClr val="tx1"/>
                              </a:solidFill>
                              <a:effectLst/>
                              <a:latin typeface="+mn-lt"/>
                              <a:ea typeface="+mn-ea"/>
                              <a:cs typeface="+mn-cs"/>
                            </a:rPr>
                            <a:t>) and (</a:t>
                          </a:r>
                          <a:r>
                            <a:rPr lang="en-GB" sz="1800" i="1" kern="1200" dirty="0">
                              <a:solidFill>
                                <a:schemeClr val="tx1"/>
                              </a:solidFill>
                              <a:effectLst/>
                              <a:latin typeface="+mn-lt"/>
                              <a:ea typeface="+mn-ea"/>
                              <a:cs typeface="+mn-cs"/>
                            </a:rPr>
                            <a:t>x</a:t>
                          </a:r>
                          <a:r>
                            <a:rPr lang="en-GB" sz="1800" kern="1200" baseline="-25000" dirty="0">
                              <a:solidFill>
                                <a:schemeClr val="tx1"/>
                              </a:solidFill>
                              <a:effectLst/>
                              <a:latin typeface="+mn-lt"/>
                              <a:ea typeface="+mn-ea"/>
                              <a:cs typeface="+mn-cs"/>
                            </a:rPr>
                            <a:t>2</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y</a:t>
                          </a:r>
                          <a:r>
                            <a:rPr lang="en-GB" sz="1800" kern="1200" baseline="-25000" dirty="0">
                              <a:solidFill>
                                <a:schemeClr val="tx1"/>
                              </a:solidFill>
                              <a:effectLst/>
                              <a:latin typeface="+mn-lt"/>
                              <a:ea typeface="+mn-ea"/>
                              <a:cs typeface="+mn-cs"/>
                            </a:rPr>
                            <a:t>2</a:t>
                          </a:r>
                          <a:r>
                            <a:rPr lang="en-GB" sz="1800" kern="1200" dirty="0">
                              <a:solidFill>
                                <a:schemeClr val="tx1"/>
                              </a:solidFill>
                              <a:effectLst/>
                              <a:latin typeface="+mn-lt"/>
                              <a:ea typeface="+mn-ea"/>
                              <a:cs typeface="+mn-cs"/>
                            </a:rPr>
                            <a:t>) is defined as </a:t>
                          </a:r>
                          <a14:m>
                            <m:oMath xmlns:m="http://schemas.openxmlformats.org/officeDocument/2006/math">
                              <m:f>
                                <m:fPr>
                                  <m:ctrlPr>
                                    <a:rPr lang="en-GB" sz="1800" i="1" kern="1200" smtClean="0">
                                      <a:solidFill>
                                        <a:schemeClr val="tx1"/>
                                      </a:solidFill>
                                      <a:effectLst/>
                                      <a:latin typeface="Cambria Math" panose="02040503050406030204" pitchFamily="18" charset="0"/>
                                      <a:ea typeface="+mn-ea"/>
                                      <a:cs typeface="+mn-cs"/>
                                    </a:rPr>
                                  </m:ctrlPr>
                                </m:fPr>
                                <m:num>
                                  <m:r>
                                    <a:rPr lang="en-GB" sz="1800" b="0" i="1" kern="1200" smtClean="0">
                                      <a:solidFill>
                                        <a:schemeClr val="tx1"/>
                                      </a:solidFill>
                                      <a:effectLst/>
                                      <a:latin typeface="Cambria Math" panose="02040503050406030204" pitchFamily="18" charset="0"/>
                                      <a:ea typeface="+mn-ea"/>
                                      <a:cs typeface="+mn-cs"/>
                                    </a:rPr>
                                    <m:t>(</m:t>
                                  </m:r>
                                  <m:sSub>
                                    <m:sSubPr>
                                      <m:ctrlPr>
                                        <a:rPr lang="en-GB" sz="1800" b="0" i="1" kern="1200" smtClean="0">
                                          <a:solidFill>
                                            <a:schemeClr val="tx1"/>
                                          </a:solidFill>
                                          <a:effectLst/>
                                          <a:latin typeface="Cambria Math" panose="02040503050406030204" pitchFamily="18" charset="0"/>
                                          <a:ea typeface="+mn-ea"/>
                                          <a:cs typeface="+mn-cs"/>
                                        </a:rPr>
                                      </m:ctrlPr>
                                    </m:sSubPr>
                                    <m:e>
                                      <m:r>
                                        <a:rPr lang="en-GB" sz="1800" b="0" i="1" kern="1200" smtClean="0">
                                          <a:solidFill>
                                            <a:schemeClr val="tx1"/>
                                          </a:solidFill>
                                          <a:effectLst/>
                                          <a:latin typeface="Cambria Math" panose="02040503050406030204" pitchFamily="18" charset="0"/>
                                          <a:ea typeface="+mn-ea"/>
                                          <a:cs typeface="+mn-cs"/>
                                        </a:rPr>
                                        <m:t>𝑦</m:t>
                                      </m:r>
                                    </m:e>
                                    <m:sub>
                                      <m:r>
                                        <a:rPr lang="en-GB" sz="1800" b="0" i="1" kern="1200" smtClean="0">
                                          <a:solidFill>
                                            <a:schemeClr val="tx1"/>
                                          </a:solidFill>
                                          <a:effectLst/>
                                          <a:latin typeface="Cambria Math" panose="02040503050406030204" pitchFamily="18" charset="0"/>
                                          <a:ea typeface="+mn-ea"/>
                                          <a:cs typeface="+mn-cs"/>
                                        </a:rPr>
                                        <m:t>2</m:t>
                                      </m:r>
                                    </m:sub>
                                  </m:sSub>
                                  <m:r>
                                    <a:rPr lang="en-GB" sz="1800" b="0" i="1" kern="1200" smtClean="0">
                                      <a:solidFill>
                                        <a:schemeClr val="tx1"/>
                                      </a:solidFill>
                                      <a:effectLst/>
                                      <a:latin typeface="Cambria Math" panose="02040503050406030204" pitchFamily="18" charset="0"/>
                                      <a:ea typeface="+mn-ea"/>
                                      <a:cs typeface="+mn-cs"/>
                                    </a:rPr>
                                    <m:t>−</m:t>
                                  </m:r>
                                  <m:sSub>
                                    <m:sSubPr>
                                      <m:ctrlPr>
                                        <a:rPr lang="en-GB" sz="1800" b="0" i="1" kern="1200" smtClean="0">
                                          <a:solidFill>
                                            <a:schemeClr val="tx1"/>
                                          </a:solidFill>
                                          <a:effectLst/>
                                          <a:latin typeface="Cambria Math" panose="02040503050406030204" pitchFamily="18" charset="0"/>
                                          <a:ea typeface="+mn-ea"/>
                                          <a:cs typeface="+mn-cs"/>
                                        </a:rPr>
                                      </m:ctrlPr>
                                    </m:sSubPr>
                                    <m:e>
                                      <m:r>
                                        <a:rPr lang="en-GB" sz="1800" b="0" i="1" kern="1200" smtClean="0">
                                          <a:solidFill>
                                            <a:schemeClr val="tx1"/>
                                          </a:solidFill>
                                          <a:effectLst/>
                                          <a:latin typeface="Cambria Math" panose="02040503050406030204" pitchFamily="18" charset="0"/>
                                          <a:ea typeface="+mn-ea"/>
                                          <a:cs typeface="+mn-cs"/>
                                        </a:rPr>
                                        <m:t>𝑦</m:t>
                                      </m:r>
                                    </m:e>
                                    <m:sub>
                                      <m:r>
                                        <a:rPr lang="en-GB" sz="1800" b="0" i="1" kern="1200" smtClean="0">
                                          <a:solidFill>
                                            <a:schemeClr val="tx1"/>
                                          </a:solidFill>
                                          <a:effectLst/>
                                          <a:latin typeface="Cambria Math" panose="02040503050406030204" pitchFamily="18" charset="0"/>
                                          <a:ea typeface="+mn-ea"/>
                                          <a:cs typeface="+mn-cs"/>
                                        </a:rPr>
                                        <m:t>1</m:t>
                                      </m:r>
                                    </m:sub>
                                  </m:sSub>
                                  <m:r>
                                    <a:rPr lang="en-GB" sz="1800" b="0" i="1" kern="1200" smtClean="0">
                                      <a:solidFill>
                                        <a:schemeClr val="tx1"/>
                                      </a:solidFill>
                                      <a:effectLst/>
                                      <a:latin typeface="Cambria Math" panose="02040503050406030204" pitchFamily="18" charset="0"/>
                                      <a:ea typeface="+mn-ea"/>
                                      <a:cs typeface="+mn-cs"/>
                                    </a:rPr>
                                    <m:t>)</m:t>
                                  </m:r>
                                </m:num>
                                <m:den>
                                  <m:r>
                                    <a:rPr lang="en-GB" sz="1800" b="0" i="1" kern="1200" smtClean="0">
                                      <a:solidFill>
                                        <a:schemeClr val="tx1"/>
                                      </a:solidFill>
                                      <a:effectLst/>
                                      <a:latin typeface="Cambria Math" panose="02040503050406030204" pitchFamily="18" charset="0"/>
                                      <a:ea typeface="+mn-ea"/>
                                      <a:cs typeface="+mn-cs"/>
                                    </a:rPr>
                                    <m:t>(</m:t>
                                  </m:r>
                                  <m:sSub>
                                    <m:sSubPr>
                                      <m:ctrlPr>
                                        <a:rPr lang="en-GB" sz="1800" b="0" i="1" kern="1200" smtClean="0">
                                          <a:solidFill>
                                            <a:schemeClr val="tx1"/>
                                          </a:solidFill>
                                          <a:effectLst/>
                                          <a:latin typeface="Cambria Math" panose="02040503050406030204" pitchFamily="18" charset="0"/>
                                          <a:ea typeface="+mn-ea"/>
                                          <a:cs typeface="+mn-cs"/>
                                        </a:rPr>
                                      </m:ctrlPr>
                                    </m:sSubPr>
                                    <m:e>
                                      <m:r>
                                        <a:rPr lang="en-GB" sz="1800" b="0" i="1" kern="1200" smtClean="0">
                                          <a:solidFill>
                                            <a:schemeClr val="tx1"/>
                                          </a:solidFill>
                                          <a:effectLst/>
                                          <a:latin typeface="Cambria Math" panose="02040503050406030204" pitchFamily="18" charset="0"/>
                                          <a:ea typeface="+mn-ea"/>
                                          <a:cs typeface="+mn-cs"/>
                                        </a:rPr>
                                        <m:t>𝑥</m:t>
                                      </m:r>
                                    </m:e>
                                    <m:sub>
                                      <m:r>
                                        <a:rPr lang="en-GB" sz="1800" b="0" i="1" kern="1200" smtClean="0">
                                          <a:solidFill>
                                            <a:schemeClr val="tx1"/>
                                          </a:solidFill>
                                          <a:effectLst/>
                                          <a:latin typeface="Cambria Math" panose="02040503050406030204" pitchFamily="18" charset="0"/>
                                          <a:ea typeface="+mn-ea"/>
                                          <a:cs typeface="+mn-cs"/>
                                        </a:rPr>
                                        <m:t>2</m:t>
                                      </m:r>
                                    </m:sub>
                                  </m:sSub>
                                  <m:r>
                                    <a:rPr lang="en-GB" sz="1800" b="0" i="1" kern="1200" smtClean="0">
                                      <a:solidFill>
                                        <a:schemeClr val="tx1"/>
                                      </a:solidFill>
                                      <a:effectLst/>
                                      <a:latin typeface="Cambria Math" panose="02040503050406030204" pitchFamily="18" charset="0"/>
                                      <a:ea typeface="+mn-ea"/>
                                      <a:cs typeface="+mn-cs"/>
                                    </a:rPr>
                                    <m:t>−</m:t>
                                  </m:r>
                                  <m:sSub>
                                    <m:sSubPr>
                                      <m:ctrlPr>
                                        <a:rPr lang="en-GB" sz="1800" b="0" i="1" kern="1200" smtClean="0">
                                          <a:solidFill>
                                            <a:schemeClr val="tx1"/>
                                          </a:solidFill>
                                          <a:effectLst/>
                                          <a:latin typeface="Cambria Math" panose="02040503050406030204" pitchFamily="18" charset="0"/>
                                          <a:ea typeface="+mn-ea"/>
                                          <a:cs typeface="+mn-cs"/>
                                        </a:rPr>
                                      </m:ctrlPr>
                                    </m:sSubPr>
                                    <m:e>
                                      <m:r>
                                        <a:rPr lang="en-GB" sz="1800" b="0" i="1" kern="1200" smtClean="0">
                                          <a:solidFill>
                                            <a:schemeClr val="tx1"/>
                                          </a:solidFill>
                                          <a:effectLst/>
                                          <a:latin typeface="Cambria Math" panose="02040503050406030204" pitchFamily="18" charset="0"/>
                                          <a:ea typeface="+mn-ea"/>
                                          <a:cs typeface="+mn-cs"/>
                                        </a:rPr>
                                        <m:t>𝑥</m:t>
                                      </m:r>
                                    </m:e>
                                    <m:sub>
                                      <m:r>
                                        <a:rPr lang="en-GB" sz="1800" b="0" i="1" kern="1200" smtClean="0">
                                          <a:solidFill>
                                            <a:schemeClr val="tx1"/>
                                          </a:solidFill>
                                          <a:effectLst/>
                                          <a:latin typeface="Cambria Math" panose="02040503050406030204" pitchFamily="18" charset="0"/>
                                          <a:ea typeface="+mn-ea"/>
                                          <a:cs typeface="+mn-cs"/>
                                        </a:rPr>
                                        <m:t>1</m:t>
                                      </m:r>
                                    </m:sub>
                                  </m:sSub>
                                  <m:r>
                                    <a:rPr lang="en-GB" sz="1800" b="0" i="1" kern="1200" smtClean="0">
                                      <a:solidFill>
                                        <a:schemeClr val="tx1"/>
                                      </a:solidFill>
                                      <a:effectLst/>
                                      <a:latin typeface="Cambria Math" panose="02040503050406030204" pitchFamily="18" charset="0"/>
                                      <a:ea typeface="+mn-ea"/>
                                      <a:cs typeface="+mn-cs"/>
                                    </a:rPr>
                                    <m:t>)</m:t>
                                  </m:r>
                                </m:den>
                              </m:f>
                            </m:oMath>
                          </a14:m>
                          <a:r>
                            <a:rPr lang="en-GB" sz="1800" kern="1200" dirty="0">
                              <a:solidFill>
                                <a:schemeClr val="tx1"/>
                              </a:solidFill>
                              <a:effectLst/>
                              <a:latin typeface="+mn-lt"/>
                              <a:ea typeface="+mn-ea"/>
                              <a:cs typeface="+mn-cs"/>
                            </a:rPr>
                            <a:t>. The gradient may be positive, negative or zero depending on the values of the coordinates.</a:t>
                          </a:r>
                          <a:endParaRPr lang="en-GB" dirty="0"/>
                        </a:p>
                      </a:txBody>
                      <a:tcPr/>
                    </a:tc>
                    <a:extLst>
                      <a:ext uri="{0D108BD9-81ED-4DB2-BD59-A6C34878D82A}">
                        <a16:rowId xmlns:a16="http://schemas.microsoft.com/office/drawing/2014/main" val="2719448778"/>
                      </a:ext>
                    </a:extLst>
                  </a:tr>
                  <a:tr h="348541">
                    <a:tc>
                      <a:txBody>
                        <a:bodyPr/>
                        <a:lstStyle/>
                        <a:p>
                          <a:pPr>
                            <a:spcBef>
                              <a:spcPts val="400"/>
                            </a:spcBef>
                            <a:spcAft>
                              <a:spcPts val="400"/>
                            </a:spcAft>
                          </a:pPr>
                          <a:r>
                            <a:rPr lang="en-GB" sz="1800" kern="1200" dirty="0">
                              <a:solidFill>
                                <a:schemeClr val="tx1"/>
                              </a:solidFill>
                              <a:latin typeface="+mn-lt"/>
                              <a:ea typeface="+mn-ea"/>
                              <a:cs typeface="+mn-cs"/>
                            </a:rPr>
                            <a:t>intercept</a:t>
                          </a:r>
                        </a:p>
                      </a:txBody>
                      <a:tcPr marL="68580" marR="68580" marT="0" marB="0"/>
                    </a:tc>
                    <a:tc>
                      <a:txBody>
                        <a:bodyPr/>
                        <a:lstStyle/>
                        <a:p>
                          <a:pPr marL="342900" lvl="0" indent="-342900">
                            <a:spcBef>
                              <a:spcPts val="400"/>
                            </a:spcBef>
                            <a:spcAft>
                              <a:spcPts val="400"/>
                            </a:spcAft>
                            <a:buFont typeface="+mj-lt"/>
                            <a:buAutoNum type="arabicPeriod"/>
                          </a:pPr>
                          <a:r>
                            <a:rPr lang="en-GB" sz="1800" kern="1200" dirty="0">
                              <a:solidFill>
                                <a:schemeClr val="tx1"/>
                              </a:solidFill>
                              <a:latin typeface="+mn-lt"/>
                              <a:ea typeface="+mn-ea"/>
                              <a:cs typeface="+mn-cs"/>
                            </a:rPr>
                            <a:t>To cut a line, curve or surface with another.</a:t>
                          </a:r>
                        </a:p>
                        <a:p>
                          <a:pPr marL="342900" lvl="0" indent="-342900">
                            <a:spcBef>
                              <a:spcPts val="400"/>
                            </a:spcBef>
                            <a:spcAft>
                              <a:spcPts val="400"/>
                            </a:spcAft>
                            <a:buFont typeface="+mj-lt"/>
                            <a:buAutoNum type="arabicPeriod"/>
                          </a:pPr>
                          <a:r>
                            <a:rPr lang="en-GB" sz="1800" kern="1200" dirty="0">
                              <a:solidFill>
                                <a:schemeClr val="tx1"/>
                              </a:solidFill>
                              <a:latin typeface="+mn-lt"/>
                              <a:ea typeface="+mn-ea"/>
                              <a:cs typeface="+mn-cs"/>
                            </a:rPr>
                            <a:t>In the Cartesian coordinate system, the positive or negative distance from the origin to the point where a line, curve or surface cuts a given axis. </a:t>
                          </a:r>
                          <a:r>
                            <a:rPr lang="en-GB" sz="1800" b="1" kern="1200" dirty="0">
                              <a:solidFill>
                                <a:schemeClr val="tx1"/>
                              </a:solidFill>
                              <a:latin typeface="+mn-lt"/>
                              <a:ea typeface="+mn-ea"/>
                              <a:cs typeface="+mn-cs"/>
                            </a:rPr>
                            <a:t>OR</a:t>
                          </a:r>
                          <a:r>
                            <a:rPr lang="en-GB" sz="1800" kern="1200" dirty="0">
                              <a:solidFill>
                                <a:schemeClr val="tx1"/>
                              </a:solidFill>
                              <a:latin typeface="+mn-lt"/>
                              <a:ea typeface="+mn-ea"/>
                              <a:cs typeface="+mn-cs"/>
                            </a:rPr>
                            <a:t> On a graph, the value of the non-zero coordinate of the point where a line cuts an axis.</a:t>
                          </a:r>
                        </a:p>
                      </a:txBody>
                      <a:tcPr marL="68580" marR="68580" marT="0" marB="0"/>
                    </a:tc>
                    <a:extLst>
                      <a:ext uri="{0D108BD9-81ED-4DB2-BD59-A6C34878D82A}">
                        <a16:rowId xmlns:a16="http://schemas.microsoft.com/office/drawing/2014/main" val="78949882"/>
                      </a:ext>
                    </a:extLst>
                  </a:tr>
                  <a:tr h="0">
                    <a:tc>
                      <a:txBody>
                        <a:bodyPr/>
                        <a:lstStyle/>
                        <a:p>
                          <a:pPr>
                            <a:spcBef>
                              <a:spcPts val="400"/>
                            </a:spcBef>
                            <a:spcAft>
                              <a:spcPts val="400"/>
                            </a:spcAft>
                          </a:pPr>
                          <a:r>
                            <a:rPr lang="en-GB" sz="1800" kern="1200" dirty="0">
                              <a:solidFill>
                                <a:schemeClr val="tx1"/>
                              </a:solidFill>
                              <a:latin typeface="+mn-lt"/>
                              <a:ea typeface="+mn-ea"/>
                              <a:cs typeface="+mn-cs"/>
                            </a:rPr>
                            <a:t>linear</a:t>
                          </a:r>
                        </a:p>
                      </a:txBody>
                      <a:tcPr marL="68580" marR="68580" marT="0" marB="0"/>
                    </a:tc>
                    <a:tc>
                      <a:txBody>
                        <a:bodyPr/>
                        <a:lstStyle/>
                        <a:p>
                          <a:pPr>
                            <a:spcBef>
                              <a:spcPts val="400"/>
                            </a:spcBef>
                            <a:spcAft>
                              <a:spcPts val="400"/>
                            </a:spcAft>
                          </a:pPr>
                          <a:r>
                            <a:rPr lang="en-GB" sz="1800" kern="1200" dirty="0">
                              <a:solidFill>
                                <a:schemeClr val="tx1"/>
                              </a:solidFill>
                              <a:latin typeface="+mn-lt"/>
                              <a:ea typeface="+mn-ea"/>
                              <a:cs typeface="+mn-cs"/>
                            </a:rPr>
                            <a:t>In algebra, describing an expression or equation of degree one.</a:t>
                          </a:r>
                        </a:p>
                        <a:p>
                          <a:pPr>
                            <a:spcBef>
                              <a:spcPts val="400"/>
                            </a:spcBef>
                            <a:spcAft>
                              <a:spcPts val="400"/>
                            </a:spcAft>
                          </a:pPr>
                          <a:r>
                            <a:rPr lang="en-GB" sz="1800" kern="1200" dirty="0">
                              <a:solidFill>
                                <a:schemeClr val="tx1"/>
                              </a:solidFill>
                              <a:latin typeface="+mn-lt"/>
                              <a:ea typeface="+mn-ea"/>
                              <a:cs typeface="+mn-cs"/>
                            </a:rPr>
                            <a:t>Example: 2x + 3y = 7 is a linear equation.</a:t>
                          </a:r>
                        </a:p>
                        <a:p>
                          <a:pPr>
                            <a:spcBef>
                              <a:spcPts val="400"/>
                            </a:spcBef>
                            <a:spcAft>
                              <a:spcPts val="400"/>
                            </a:spcAft>
                          </a:pPr>
                          <a:r>
                            <a:rPr lang="en-GB" sz="1800" kern="1200" dirty="0">
                              <a:solidFill>
                                <a:schemeClr val="tx1"/>
                              </a:solidFill>
                              <a:latin typeface="+mn-lt"/>
                              <a:ea typeface="+mn-ea"/>
                              <a:cs typeface="+mn-cs"/>
                            </a:rPr>
                            <a:t>All linear equations can be represented as straight line graphs.</a:t>
                          </a:r>
                        </a:p>
                      </a:txBody>
                      <a:tcPr marL="68580" marR="68580" marT="0" marB="0"/>
                    </a:tc>
                    <a:extLst>
                      <a:ext uri="{0D108BD9-81ED-4DB2-BD59-A6C34878D82A}">
                        <a16:rowId xmlns:a16="http://schemas.microsoft.com/office/drawing/2014/main" val="404107335"/>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nvGraphicFramePr>
            <p:xfrm>
              <a:off x="579413" y="1401995"/>
              <a:ext cx="11011552" cy="3947224"/>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1351344">
                    <a:tc>
                      <a:txBody>
                        <a:bodyPr/>
                        <a:lstStyle/>
                        <a:p>
                          <a:r>
                            <a:rPr lang="en-GB" dirty="0"/>
                            <a:t>gradient</a:t>
                          </a:r>
                        </a:p>
                      </a:txBody>
                      <a:tcPr/>
                    </a:tc>
                    <a:tc>
                      <a:txBody>
                        <a:bodyPr/>
                        <a:lstStyle/>
                        <a:p>
                          <a:endParaRPr lang="en-US"/>
                        </a:p>
                      </a:txBody>
                      <a:tcPr>
                        <a:blipFill>
                          <a:blip r:embed="rId2"/>
                          <a:stretch>
                            <a:fillRect l="-14794" t="-29730" r="-190" b="-175676"/>
                          </a:stretch>
                        </a:blipFill>
                      </a:tcPr>
                    </a:tc>
                    <a:extLst>
                      <a:ext uri="{0D108BD9-81ED-4DB2-BD59-A6C34878D82A}">
                        <a16:rowId xmlns:a16="http://schemas.microsoft.com/office/drawing/2014/main" val="2719448778"/>
                      </a:ext>
                    </a:extLst>
                  </a:tr>
                  <a:tr h="1198880">
                    <a:tc>
                      <a:txBody>
                        <a:bodyPr/>
                        <a:lstStyle/>
                        <a:p>
                          <a:pPr>
                            <a:spcBef>
                              <a:spcPts val="400"/>
                            </a:spcBef>
                            <a:spcAft>
                              <a:spcPts val="400"/>
                            </a:spcAft>
                          </a:pPr>
                          <a:r>
                            <a:rPr lang="en-GB" sz="1800" kern="1200" dirty="0">
                              <a:solidFill>
                                <a:schemeClr val="tx1"/>
                              </a:solidFill>
                              <a:latin typeface="+mn-lt"/>
                              <a:ea typeface="+mn-ea"/>
                              <a:cs typeface="+mn-cs"/>
                            </a:rPr>
                            <a:t>intercept</a:t>
                          </a:r>
                        </a:p>
                      </a:txBody>
                      <a:tcPr marL="68580" marR="68580" marT="0" marB="0"/>
                    </a:tc>
                    <a:tc>
                      <a:txBody>
                        <a:bodyPr/>
                        <a:lstStyle/>
                        <a:p>
                          <a:pPr marL="342900" lvl="0" indent="-342900">
                            <a:spcBef>
                              <a:spcPts val="400"/>
                            </a:spcBef>
                            <a:spcAft>
                              <a:spcPts val="400"/>
                            </a:spcAft>
                            <a:buFont typeface="+mj-lt"/>
                            <a:buAutoNum type="arabicPeriod"/>
                          </a:pPr>
                          <a:r>
                            <a:rPr lang="en-GB" sz="1800" kern="1200" dirty="0">
                              <a:solidFill>
                                <a:schemeClr val="tx1"/>
                              </a:solidFill>
                              <a:latin typeface="+mn-lt"/>
                              <a:ea typeface="+mn-ea"/>
                              <a:cs typeface="+mn-cs"/>
                            </a:rPr>
                            <a:t>To cut a line, curve or surface with another.</a:t>
                          </a:r>
                        </a:p>
                        <a:p>
                          <a:pPr marL="342900" lvl="0" indent="-342900">
                            <a:spcBef>
                              <a:spcPts val="400"/>
                            </a:spcBef>
                            <a:spcAft>
                              <a:spcPts val="400"/>
                            </a:spcAft>
                            <a:buFont typeface="+mj-lt"/>
                            <a:buAutoNum type="arabicPeriod"/>
                          </a:pPr>
                          <a:r>
                            <a:rPr lang="en-GB" sz="1800" kern="1200" dirty="0">
                              <a:solidFill>
                                <a:schemeClr val="tx1"/>
                              </a:solidFill>
                              <a:latin typeface="+mn-lt"/>
                              <a:ea typeface="+mn-ea"/>
                              <a:cs typeface="+mn-cs"/>
                            </a:rPr>
                            <a:t>In the Cartesian coordinate system, the positive or negative distance from the origin to the point where a line, curve or surface cuts a given axis. </a:t>
                          </a:r>
                          <a:r>
                            <a:rPr lang="en-GB" sz="1800" b="1" kern="1200" dirty="0">
                              <a:solidFill>
                                <a:schemeClr val="tx1"/>
                              </a:solidFill>
                              <a:latin typeface="+mn-lt"/>
                              <a:ea typeface="+mn-ea"/>
                              <a:cs typeface="+mn-cs"/>
                            </a:rPr>
                            <a:t>OR</a:t>
                          </a:r>
                          <a:r>
                            <a:rPr lang="en-GB" sz="1800" kern="1200" dirty="0">
                              <a:solidFill>
                                <a:schemeClr val="tx1"/>
                              </a:solidFill>
                              <a:latin typeface="+mn-lt"/>
                              <a:ea typeface="+mn-ea"/>
                              <a:cs typeface="+mn-cs"/>
                            </a:rPr>
                            <a:t> On a graph, the value of the non-zero coordinate of the point where a line cuts an axis.</a:t>
                          </a:r>
                        </a:p>
                      </a:txBody>
                      <a:tcPr marL="68580" marR="68580" marT="0" marB="0"/>
                    </a:tc>
                    <a:extLst>
                      <a:ext uri="{0D108BD9-81ED-4DB2-BD59-A6C34878D82A}">
                        <a16:rowId xmlns:a16="http://schemas.microsoft.com/office/drawing/2014/main" val="78949882"/>
                      </a:ext>
                    </a:extLst>
                  </a:tr>
                  <a:tr h="1026160">
                    <a:tc>
                      <a:txBody>
                        <a:bodyPr/>
                        <a:lstStyle/>
                        <a:p>
                          <a:pPr>
                            <a:spcBef>
                              <a:spcPts val="400"/>
                            </a:spcBef>
                            <a:spcAft>
                              <a:spcPts val="400"/>
                            </a:spcAft>
                          </a:pPr>
                          <a:r>
                            <a:rPr lang="en-GB" sz="1800" kern="1200" dirty="0">
                              <a:solidFill>
                                <a:schemeClr val="tx1"/>
                              </a:solidFill>
                              <a:latin typeface="+mn-lt"/>
                              <a:ea typeface="+mn-ea"/>
                              <a:cs typeface="+mn-cs"/>
                            </a:rPr>
                            <a:t>linear</a:t>
                          </a:r>
                        </a:p>
                      </a:txBody>
                      <a:tcPr marL="68580" marR="68580" marT="0" marB="0"/>
                    </a:tc>
                    <a:tc>
                      <a:txBody>
                        <a:bodyPr/>
                        <a:lstStyle/>
                        <a:p>
                          <a:pPr>
                            <a:spcBef>
                              <a:spcPts val="400"/>
                            </a:spcBef>
                            <a:spcAft>
                              <a:spcPts val="400"/>
                            </a:spcAft>
                          </a:pPr>
                          <a:r>
                            <a:rPr lang="en-GB" sz="1800" kern="1200" dirty="0">
                              <a:solidFill>
                                <a:schemeClr val="tx1"/>
                              </a:solidFill>
                              <a:latin typeface="+mn-lt"/>
                              <a:ea typeface="+mn-ea"/>
                              <a:cs typeface="+mn-cs"/>
                            </a:rPr>
                            <a:t>In algebra, describing an expression or equation of degree one.</a:t>
                          </a:r>
                        </a:p>
                        <a:p>
                          <a:pPr>
                            <a:spcBef>
                              <a:spcPts val="400"/>
                            </a:spcBef>
                            <a:spcAft>
                              <a:spcPts val="400"/>
                            </a:spcAft>
                          </a:pPr>
                          <a:r>
                            <a:rPr lang="en-GB" sz="1800" kern="1200" dirty="0">
                              <a:solidFill>
                                <a:schemeClr val="tx1"/>
                              </a:solidFill>
                              <a:latin typeface="+mn-lt"/>
                              <a:ea typeface="+mn-ea"/>
                              <a:cs typeface="+mn-cs"/>
                            </a:rPr>
                            <a:t>Example: 2x + 3y = 7 is a linear equation.</a:t>
                          </a:r>
                        </a:p>
                        <a:p>
                          <a:pPr>
                            <a:spcBef>
                              <a:spcPts val="400"/>
                            </a:spcBef>
                            <a:spcAft>
                              <a:spcPts val="400"/>
                            </a:spcAft>
                          </a:pPr>
                          <a:r>
                            <a:rPr lang="en-GB" sz="1800" kern="1200" dirty="0">
                              <a:solidFill>
                                <a:schemeClr val="tx1"/>
                              </a:solidFill>
                              <a:latin typeface="+mn-lt"/>
                              <a:ea typeface="+mn-ea"/>
                              <a:cs typeface="+mn-cs"/>
                            </a:rPr>
                            <a:t>All linear equations can be represented as straight line graphs.</a:t>
                          </a:r>
                        </a:p>
                      </a:txBody>
                      <a:tcPr marL="68580" marR="68580" marT="0" marB="0"/>
                    </a:tc>
                    <a:extLst>
                      <a:ext uri="{0D108BD9-81ED-4DB2-BD59-A6C34878D82A}">
                        <a16:rowId xmlns:a16="http://schemas.microsoft.com/office/drawing/2014/main" val="404107335"/>
                      </a:ext>
                    </a:extLst>
                  </a:tr>
                </a:tbl>
              </a:graphicData>
            </a:graphic>
          </p:graphicFrame>
        </mc:Fallback>
      </mc:AlternateContent>
    </p:spTree>
    <p:extLst>
      <p:ext uri="{BB962C8B-B14F-4D97-AF65-F5344CB8AC3E}">
        <p14:creationId xmlns:p14="http://schemas.microsoft.com/office/powerpoint/2010/main" val="367641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 (3)</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2382547370"/>
              </p:ext>
            </p:extLst>
          </p:nvPr>
        </p:nvGraphicFramePr>
        <p:xfrm>
          <a:off x="579413" y="1401994"/>
          <a:ext cx="11011552" cy="2963109"/>
        </p:xfrm>
        <a:graphic>
          <a:graphicData uri="http://schemas.openxmlformats.org/drawingml/2006/table">
            <a:tbl>
              <a:tblPr firstRow="1" bandRow="1">
                <a:tableStyleId>{E8B1032C-EA38-4F05-BA0D-38AFFFC7BED3}</a:tableStyleId>
              </a:tblPr>
              <a:tblGrid>
                <a:gridCol w="1484139">
                  <a:extLst>
                    <a:ext uri="{9D8B030D-6E8A-4147-A177-3AD203B41FA5}">
                      <a16:colId xmlns:a16="http://schemas.microsoft.com/office/drawing/2014/main" val="2438572298"/>
                    </a:ext>
                  </a:extLst>
                </a:gridCol>
                <a:gridCol w="9527413">
                  <a:extLst>
                    <a:ext uri="{9D8B030D-6E8A-4147-A177-3AD203B41FA5}">
                      <a16:colId xmlns:a16="http://schemas.microsoft.com/office/drawing/2014/main" val="1416496605"/>
                    </a:ext>
                  </a:extLst>
                </a:gridCol>
              </a:tblGrid>
              <a:tr h="412013">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609554">
                <a:tc>
                  <a:txBody>
                    <a:bodyPr/>
                    <a:lstStyle/>
                    <a:p>
                      <a:pPr>
                        <a:spcBef>
                          <a:spcPts val="400"/>
                        </a:spcBef>
                        <a:spcAft>
                          <a:spcPts val="400"/>
                        </a:spcAft>
                      </a:pPr>
                      <a:r>
                        <a:rPr lang="en-GB" sz="1800" kern="1200" dirty="0">
                          <a:solidFill>
                            <a:schemeClr val="tx1"/>
                          </a:solidFill>
                          <a:latin typeface="+mn-lt"/>
                          <a:ea typeface="+mn-ea"/>
                          <a:cs typeface="+mn-cs"/>
                        </a:rPr>
                        <a:t>quadratic</a:t>
                      </a:r>
                    </a:p>
                  </a:txBody>
                  <a:tcPr marL="68580" marR="68580" marT="0" marB="0"/>
                </a:tc>
                <a:tc>
                  <a:txBody>
                    <a:bodyPr/>
                    <a:lstStyle/>
                    <a:p>
                      <a:pPr>
                        <a:spcBef>
                          <a:spcPts val="400"/>
                        </a:spcBef>
                        <a:spcAft>
                          <a:spcPts val="400"/>
                        </a:spcAft>
                      </a:pPr>
                      <a:r>
                        <a:rPr lang="en-GB" sz="1800" kern="1200" dirty="0">
                          <a:solidFill>
                            <a:schemeClr val="tx1"/>
                          </a:solidFill>
                          <a:latin typeface="+mn-lt"/>
                          <a:ea typeface="+mn-ea"/>
                          <a:cs typeface="+mn-cs"/>
                        </a:rPr>
                        <a:t>Describing an expression of the form ax</a:t>
                      </a:r>
                      <a:r>
                        <a:rPr lang="en-GB" sz="1800" kern="1200" baseline="30000" dirty="0">
                          <a:solidFill>
                            <a:schemeClr val="tx1"/>
                          </a:solidFill>
                          <a:latin typeface="+mn-lt"/>
                          <a:ea typeface="+mn-ea"/>
                          <a:cs typeface="+mn-cs"/>
                        </a:rPr>
                        <a:t>2</a:t>
                      </a:r>
                      <a:r>
                        <a:rPr lang="en-GB" sz="1800" kern="1200" dirty="0">
                          <a:solidFill>
                            <a:schemeClr val="tx1"/>
                          </a:solidFill>
                          <a:latin typeface="+mn-lt"/>
                          <a:ea typeface="+mn-ea"/>
                          <a:cs typeface="+mn-cs"/>
                        </a:rPr>
                        <a:t> + </a:t>
                      </a:r>
                      <a:r>
                        <a:rPr lang="en-GB" sz="1800" kern="1200" dirty="0" err="1">
                          <a:solidFill>
                            <a:schemeClr val="tx1"/>
                          </a:solidFill>
                          <a:latin typeface="+mn-lt"/>
                          <a:ea typeface="+mn-ea"/>
                          <a:cs typeface="+mn-cs"/>
                        </a:rPr>
                        <a:t>bx</a:t>
                      </a:r>
                      <a:r>
                        <a:rPr lang="en-GB" sz="1800" kern="1200" dirty="0">
                          <a:solidFill>
                            <a:schemeClr val="tx1"/>
                          </a:solidFill>
                          <a:latin typeface="+mn-lt"/>
                          <a:ea typeface="+mn-ea"/>
                          <a:cs typeface="+mn-cs"/>
                        </a:rPr>
                        <a:t> + c where a, b and c are real numbers. The function y = ax</a:t>
                      </a:r>
                      <a:r>
                        <a:rPr lang="en-GB" sz="1800" kern="1200" baseline="30000" dirty="0">
                          <a:solidFill>
                            <a:schemeClr val="tx1"/>
                          </a:solidFill>
                          <a:latin typeface="+mn-lt"/>
                          <a:ea typeface="+mn-ea"/>
                          <a:cs typeface="+mn-cs"/>
                        </a:rPr>
                        <a:t>2</a:t>
                      </a:r>
                      <a:r>
                        <a:rPr lang="en-GB" sz="1800" kern="1200" dirty="0">
                          <a:solidFill>
                            <a:schemeClr val="tx1"/>
                          </a:solidFill>
                          <a:latin typeface="+mn-lt"/>
                          <a:ea typeface="+mn-ea"/>
                          <a:cs typeface="+mn-cs"/>
                        </a:rPr>
                        <a:t> + </a:t>
                      </a:r>
                      <a:r>
                        <a:rPr lang="en-GB" sz="1800" kern="1200" dirty="0" err="1">
                          <a:solidFill>
                            <a:schemeClr val="tx1"/>
                          </a:solidFill>
                          <a:latin typeface="+mn-lt"/>
                          <a:ea typeface="+mn-ea"/>
                          <a:cs typeface="+mn-cs"/>
                        </a:rPr>
                        <a:t>bx</a:t>
                      </a:r>
                      <a:r>
                        <a:rPr lang="en-GB" sz="1800" kern="1200" dirty="0">
                          <a:solidFill>
                            <a:schemeClr val="tx1"/>
                          </a:solidFill>
                          <a:latin typeface="+mn-lt"/>
                          <a:ea typeface="+mn-ea"/>
                          <a:cs typeface="+mn-cs"/>
                        </a:rPr>
                        <a:t> + c is a quadratic function; its graph is a parabola.</a:t>
                      </a:r>
                    </a:p>
                  </a:txBody>
                  <a:tcPr marL="68580" marR="68580" marT="0" marB="0"/>
                </a:tc>
                <a:extLst>
                  <a:ext uri="{0D108BD9-81ED-4DB2-BD59-A6C34878D82A}">
                    <a16:rowId xmlns:a16="http://schemas.microsoft.com/office/drawing/2014/main" val="2719448778"/>
                  </a:ext>
                </a:extLst>
              </a:tr>
              <a:tr h="1941542">
                <a:tc>
                  <a:txBody>
                    <a:bodyPr/>
                    <a:lstStyle/>
                    <a:p>
                      <a:pPr>
                        <a:spcBef>
                          <a:spcPts val="400"/>
                        </a:spcBef>
                        <a:spcAft>
                          <a:spcPts val="400"/>
                        </a:spcAft>
                      </a:pPr>
                      <a:r>
                        <a:rPr lang="en-GB" sz="1800" kern="1200">
                          <a:solidFill>
                            <a:schemeClr val="tx1"/>
                          </a:solidFill>
                          <a:latin typeface="+mn-lt"/>
                          <a:ea typeface="+mn-ea"/>
                          <a:cs typeface="+mn-cs"/>
                        </a:rPr>
                        <a:t>simultaneous equations</a:t>
                      </a:r>
                    </a:p>
                  </a:txBody>
                  <a:tcPr marL="68580" marR="68580" marT="0" marB="0"/>
                </a:tc>
                <a:tc>
                  <a:txBody>
                    <a:bodyPr/>
                    <a:lstStyle/>
                    <a:p>
                      <a:pPr>
                        <a:spcBef>
                          <a:spcPts val="400"/>
                        </a:spcBef>
                        <a:spcAft>
                          <a:spcPts val="400"/>
                        </a:spcAft>
                      </a:pPr>
                      <a:r>
                        <a:rPr lang="en-GB" sz="1800" kern="1200" dirty="0">
                          <a:solidFill>
                            <a:schemeClr val="tx1"/>
                          </a:solidFill>
                          <a:latin typeface="+mn-lt"/>
                          <a:ea typeface="+mn-ea"/>
                          <a:cs typeface="+mn-cs"/>
                        </a:rPr>
                        <a:t>Two linear equations that apply simultaneously to given variables. The solution to the simultaneous equations is the pair of values for the variables that satisfies both equations. The graphical solution to simultaneous equations is a point where the lines representing the equations intersect.</a:t>
                      </a:r>
                    </a:p>
                    <a:p>
                      <a:pPr>
                        <a:spcBef>
                          <a:spcPts val="400"/>
                        </a:spcBef>
                        <a:spcAft>
                          <a:spcPts val="400"/>
                        </a:spcAft>
                      </a:pPr>
                      <a:r>
                        <a:rPr lang="en-GB" sz="1800" kern="1200" dirty="0">
                          <a:solidFill>
                            <a:schemeClr val="tx1"/>
                          </a:solidFill>
                          <a:latin typeface="+mn-lt"/>
                          <a:ea typeface="+mn-ea"/>
                          <a:cs typeface="+mn-cs"/>
                        </a:rPr>
                        <a:t>Example: x + y = 6 and y = 2x is a set of simultaneous equations. The solution is the value of x and y which satisfies both simultaneously – i.e. x = 2 and y = 4.</a:t>
                      </a:r>
                    </a:p>
                  </a:txBody>
                  <a:tcPr marL="68580" marR="68580" marT="0" marB="0"/>
                </a:tc>
                <a:extLst>
                  <a:ext uri="{0D108BD9-81ED-4DB2-BD59-A6C34878D82A}">
                    <a16:rowId xmlns:a16="http://schemas.microsoft.com/office/drawing/2014/main" val="78949882"/>
                  </a:ext>
                </a:extLst>
              </a:tr>
            </a:tbl>
          </a:graphicData>
        </a:graphic>
      </p:graphicFrame>
    </p:spTree>
    <p:extLst>
      <p:ext uri="{BB962C8B-B14F-4D97-AF65-F5344CB8AC3E}">
        <p14:creationId xmlns:p14="http://schemas.microsoft.com/office/powerpoint/2010/main" val="997144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1035" y="1268760"/>
            <a:ext cx="10981365" cy="5256584"/>
          </a:xfrm>
        </p:spPr>
        <p:txBody>
          <a:bodyPr/>
          <a:lstStyle/>
          <a:p>
            <a:r>
              <a:rPr lang="en-GB" dirty="0"/>
              <a:t>There are a number of different representations that you may wish to use to support students’ understanding of this key idea. These might include:</a:t>
            </a:r>
          </a:p>
          <a:p>
            <a:endParaRPr lang="en-GB" dirty="0"/>
          </a:p>
          <a:p>
            <a:endParaRPr lang="en-GB" dirty="0"/>
          </a:p>
        </p:txBody>
      </p:sp>
      <p:sp>
        <p:nvSpPr>
          <p:cNvPr id="7" name="TextBox 6">
            <a:extLst>
              <a:ext uri="{FF2B5EF4-FFF2-40B4-BE49-F238E27FC236}">
                <a16:creationId xmlns:a16="http://schemas.microsoft.com/office/drawing/2014/main" id="{4C7984CC-583D-46B7-87B8-303EF593EB16}"/>
              </a:ext>
            </a:extLst>
          </p:cNvPr>
          <p:cNvSpPr txBox="1"/>
          <p:nvPr/>
        </p:nvSpPr>
        <p:spPr>
          <a:xfrm>
            <a:off x="609600" y="2014399"/>
            <a:ext cx="5638982" cy="4031873"/>
          </a:xfrm>
          <a:prstGeom prst="rect">
            <a:avLst/>
          </a:prstGeom>
          <a:noFill/>
        </p:spPr>
        <p:txBody>
          <a:bodyPr wrap="square">
            <a:spAutoFit/>
          </a:bodyPr>
          <a:lstStyle/>
          <a:p>
            <a:pPr marL="457200" indent="-457200">
              <a:buClr>
                <a:srgbClr val="466665"/>
              </a:buClr>
              <a:buFont typeface="Arial" panose="020B0604020202020204" pitchFamily="34" charset="0"/>
              <a:buChar char="•"/>
            </a:pPr>
            <a:r>
              <a:rPr lang="en-GB" sz="2400" b="1" dirty="0">
                <a:solidFill>
                  <a:srgbClr val="585858"/>
                </a:solidFill>
              </a:rPr>
              <a:t>Tables of values, graphs, sequences and structured pictorial arrangements</a:t>
            </a:r>
          </a:p>
          <a:p>
            <a:pPr marL="914400" lvl="1" indent="-457200">
              <a:buClr>
                <a:srgbClr val="466665"/>
              </a:buClr>
              <a:buFont typeface="Arial" panose="020B0604020202020204" pitchFamily="34" charset="0"/>
              <a:buChar char="•"/>
            </a:pPr>
            <a:r>
              <a:rPr lang="en-GB" sz="2000" dirty="0">
                <a:solidFill>
                  <a:srgbClr val="585858"/>
                </a:solidFill>
              </a:rPr>
              <a:t>It is important for students to see multiple representations of the same structure, as in the diagram, and to connect them. Prompts such as ‘Where is the 3 in this representation?’ and ‘Where is the 1?’ can support students in making these connections and understanding that each representation has the same underpinning structure.</a:t>
            </a:r>
            <a:endParaRPr lang="en-GB" sz="2000" b="1" dirty="0">
              <a:solidFill>
                <a:srgbClr val="585858"/>
              </a:solidFill>
            </a:endParaRPr>
          </a:p>
        </p:txBody>
      </p:sp>
      <p:pic>
        <p:nvPicPr>
          <p:cNvPr id="8" name="Picture 7">
            <a:extLst>
              <a:ext uri="{FF2B5EF4-FFF2-40B4-BE49-F238E27FC236}">
                <a16:creationId xmlns:a16="http://schemas.microsoft.com/office/drawing/2014/main" id="{07855A31-56F8-4BAC-BACD-23FB61EC8D45}"/>
              </a:ext>
            </a:extLst>
          </p:cNvPr>
          <p:cNvPicPr/>
          <p:nvPr/>
        </p:nvPicPr>
        <p:blipFill rotWithShape="1">
          <a:blip r:embed="rId3" cstate="print">
            <a:extLst>
              <a:ext uri="{28A0092B-C50C-407E-A947-70E740481C1C}">
                <a14:useLocalDpi xmlns:a14="http://schemas.microsoft.com/office/drawing/2010/main" val="0"/>
              </a:ext>
            </a:extLst>
          </a:blip>
          <a:srcRect l="8379" r="6027"/>
          <a:stretch/>
        </p:blipFill>
        <p:spPr bwMode="auto">
          <a:xfrm>
            <a:off x="6276514" y="2071363"/>
            <a:ext cx="5450987" cy="39749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143061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24744"/>
            <a:ext cx="10972800" cy="3888432"/>
          </a:xfrm>
        </p:spPr>
        <p:txBody>
          <a:bodyPr>
            <a:normAutofit/>
          </a:bodyPr>
          <a:lstStyle/>
          <a:p>
            <a:pPr marL="0" indent="0">
              <a:buNone/>
            </a:pPr>
            <a:r>
              <a:rPr lang="en-GB" sz="2000" dirty="0"/>
              <a:t>From Upper Key Stage 2, students will bring experience of:</a:t>
            </a:r>
          </a:p>
          <a:p>
            <a:r>
              <a:rPr lang="en-GB" sz="1800" dirty="0"/>
              <a:t>using simple formulae</a:t>
            </a:r>
          </a:p>
          <a:p>
            <a:r>
              <a:rPr lang="en-GB" sz="1800" dirty="0"/>
              <a:t>generating and describing linear number sequences</a:t>
            </a:r>
          </a:p>
          <a:p>
            <a:r>
              <a:rPr lang="en-GB" sz="1800" dirty="0"/>
              <a:t>describing positions on the full coordinate grid (all four quadrants).</a:t>
            </a:r>
          </a:p>
          <a:p>
            <a:endParaRPr lang="en-GB" dirty="0"/>
          </a:p>
        </p:txBody>
      </p:sp>
    </p:spTree>
    <p:extLst>
      <p:ext uri="{BB962C8B-B14F-4D97-AF65-F5344CB8AC3E}">
        <p14:creationId xmlns:p14="http://schemas.microsoft.com/office/powerpoint/2010/main" val="2255591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1035" y="1124744"/>
                <a:ext cx="10972800" cy="3888432"/>
              </a:xfrm>
            </p:spPr>
            <p:txBody>
              <a:bodyPr>
                <a:noAutofit/>
              </a:bodyPr>
              <a:lstStyle/>
              <a:p>
                <a:pPr marL="0" indent="0">
                  <a:buNone/>
                </a:pPr>
                <a:r>
                  <a:rPr lang="en-GB" sz="2000" dirty="0"/>
                  <a:t>In KS4, students will build on the core concepts in this mathematical theme to:</a:t>
                </a:r>
              </a:p>
              <a:p>
                <a:r>
                  <a:rPr lang="en-GB" sz="1800" dirty="0"/>
                  <a:t>recognise and use sequences of triangular, square and cube numbers, simple arithmetic progressions, Fibonacci-type sequences, quadratic sequences, and simple geometric progressions (</a:t>
                </a:r>
                <a14:m>
                  <m:oMath xmlns:m="http://schemas.openxmlformats.org/officeDocument/2006/math">
                    <m:sSup>
                      <m:sSupPr>
                        <m:ctrlPr>
                          <a:rPr lang="en-GB" sz="1800" i="1" dirty="0" smtClean="0">
                            <a:latin typeface="Cambria Math" panose="02040503050406030204" pitchFamily="18" charset="0"/>
                          </a:rPr>
                        </m:ctrlPr>
                      </m:sSupPr>
                      <m:e>
                        <m:r>
                          <a:rPr lang="en-GB" sz="1800" b="0" i="1" dirty="0" smtClean="0">
                            <a:latin typeface="Cambria Math" panose="02040503050406030204" pitchFamily="18" charset="0"/>
                          </a:rPr>
                          <m:t>𝑟</m:t>
                        </m:r>
                      </m:e>
                      <m:sup>
                        <m:r>
                          <a:rPr lang="en-GB" sz="1800" b="0" i="1" dirty="0" smtClean="0">
                            <a:latin typeface="Cambria Math" panose="02040503050406030204" pitchFamily="18" charset="0"/>
                          </a:rPr>
                          <m:t>𝑛</m:t>
                        </m:r>
                      </m:sup>
                    </m:sSup>
                  </m:oMath>
                </a14:m>
                <a:r>
                  <a:rPr lang="en-GB" sz="1800" dirty="0"/>
                  <a:t> where </a:t>
                </a:r>
                <a14:m>
                  <m:oMath xmlns:m="http://schemas.openxmlformats.org/officeDocument/2006/math">
                    <m:r>
                      <a:rPr lang="en-GB" sz="1800" i="1" dirty="0" smtClean="0">
                        <a:latin typeface="Cambria Math" panose="02040503050406030204" pitchFamily="18" charset="0"/>
                      </a:rPr>
                      <m:t>𝑛</m:t>
                    </m:r>
                  </m:oMath>
                </a14:m>
                <a:r>
                  <a:rPr lang="en-GB" sz="1800" dirty="0"/>
                  <a:t> is an integer, and </a:t>
                </a:r>
                <a14:m>
                  <m:oMath xmlns:m="http://schemas.openxmlformats.org/officeDocument/2006/math">
                    <m:r>
                      <a:rPr lang="en-GB" sz="1800" i="1" dirty="0" smtClean="0">
                        <a:latin typeface="Cambria Math" panose="02040503050406030204" pitchFamily="18" charset="0"/>
                      </a:rPr>
                      <m:t>𝑟</m:t>
                    </m:r>
                  </m:oMath>
                </a14:m>
                <a:r>
                  <a:rPr lang="en-GB" sz="1800" dirty="0"/>
                  <a:t> is a positive rational number {or a surd}) {and other sequences}</a:t>
                </a:r>
              </a:p>
              <a:p>
                <a:r>
                  <a:rPr lang="en-GB" sz="1800" dirty="0"/>
                  <a:t>deduce expressions to calculate the </a:t>
                </a:r>
                <a:r>
                  <a:rPr lang="en-GB" sz="1800" i="1" dirty="0"/>
                  <a:t>n</a:t>
                </a:r>
                <a:r>
                  <a:rPr lang="en-GB" sz="1800" dirty="0"/>
                  <a:t>th term of linear {and quadratic} sequences</a:t>
                </a:r>
              </a:p>
              <a:p>
                <a:r>
                  <a:rPr lang="en-GB" sz="1800" dirty="0"/>
                  <a:t>use the form </a:t>
                </a:r>
                <a14:m>
                  <m:oMath xmlns:m="http://schemas.openxmlformats.org/officeDocument/2006/math">
                    <m:r>
                      <a:rPr lang="en-GB" sz="1800" i="1" dirty="0" smtClean="0">
                        <a:latin typeface="Cambria Math" panose="02040503050406030204" pitchFamily="18" charset="0"/>
                      </a:rPr>
                      <m:t>𝑦</m:t>
                    </m:r>
                    <m:r>
                      <a:rPr lang="en-GB" sz="1800" i="1" dirty="0" smtClean="0">
                        <a:latin typeface="Cambria Math" panose="02040503050406030204" pitchFamily="18" charset="0"/>
                      </a:rPr>
                      <m:t>=</m:t>
                    </m:r>
                    <m:r>
                      <a:rPr lang="en-GB" sz="1800" i="1" dirty="0" smtClean="0">
                        <a:latin typeface="Cambria Math" panose="02040503050406030204" pitchFamily="18" charset="0"/>
                      </a:rPr>
                      <m:t>𝑚𝑥</m:t>
                    </m:r>
                    <m:r>
                      <a:rPr lang="en-GB" sz="1800" i="1" dirty="0" smtClean="0">
                        <a:latin typeface="Cambria Math" panose="02040503050406030204" pitchFamily="18" charset="0"/>
                      </a:rPr>
                      <m:t>+</m:t>
                    </m:r>
                    <m:r>
                      <a:rPr lang="en-GB" sz="1800" i="1" dirty="0" smtClean="0">
                        <a:latin typeface="Cambria Math" panose="02040503050406030204" pitchFamily="18" charset="0"/>
                      </a:rPr>
                      <m:t>𝑐</m:t>
                    </m:r>
                    <m:r>
                      <a:rPr lang="en-GB" sz="1800" i="1" dirty="0" smtClean="0">
                        <a:latin typeface="Cambria Math" panose="02040503050406030204" pitchFamily="18" charset="0"/>
                      </a:rPr>
                      <m:t> </m:t>
                    </m:r>
                  </m:oMath>
                </a14:m>
                <a:r>
                  <a:rPr lang="en-GB" sz="1800" dirty="0"/>
                  <a:t>to identify parallel {and perpendicular} lines; find the equation of the line through two given points, or through one point with a given gradient</a:t>
                </a:r>
              </a:p>
              <a:p>
                <a:r>
                  <a:rPr lang="en-GB" sz="1800" dirty="0"/>
                  <a:t>recognise, sketch and interpret graphs of linear functions, quadratic functions, simple cubic functions, the reciprocal function 𝑦=1/𝑥    with 𝑥 ≠ 0, {the exponential function 𝑦=𝑘𝑥 for positive values of k, and the trigonometric functions (with arguments in degrees) 𝑦=sin𝑥, 𝑦=cos𝑥, 𝑦= tan𝑥 for angles of any size}</a:t>
                </a:r>
              </a:p>
              <a:p>
                <a:r>
                  <a:rPr lang="en-GB" sz="1800" dirty="0"/>
                  <a:t>{sketch translations and reflections of the graph of a given function}</a:t>
                </a:r>
              </a:p>
              <a:p>
                <a:r>
                  <a:rPr lang="en-GB" sz="1800" dirty="0"/>
                  <a:t>plot and interpret graphs (including reciprocal graphs {and exponential graphs}) and graphs of non-standard functions in real contexts, to find approximate solutions to problems such as simple kinematic problems involving distance, speed and acceleration.</a:t>
                </a:r>
              </a:p>
              <a:p>
                <a:pPr marL="0" indent="0">
                  <a:buNone/>
                </a:pPr>
                <a:r>
                  <a:rPr lang="en-GB" sz="1800" dirty="0"/>
                  <a:t>Please note: Braces { } indicate additional mathematical content to be taught to more highly attaining students.</a:t>
                </a:r>
              </a:p>
              <a:p>
                <a:endParaRPr lang="en-GB" sz="2000" dirty="0"/>
              </a:p>
              <a:p>
                <a:pPr lvl="1"/>
                <a:endParaRPr lang="en-GB" sz="1800"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01035" y="1124744"/>
                <a:ext cx="10972800" cy="3888432"/>
              </a:xfrm>
              <a:blipFill>
                <a:blip r:embed="rId3"/>
                <a:stretch>
                  <a:fillRect l="-578" t="-1303" r="-347" b="-29967"/>
                </a:stretch>
              </a:blipFill>
            </p:spPr>
            <p:txBody>
              <a:bodyPr/>
              <a:lstStyle/>
              <a:p>
                <a:r>
                  <a:rPr lang="en-US">
                    <a:noFill/>
                  </a:rPr>
                  <a:t> </a:t>
                </a:r>
              </a:p>
            </p:txBody>
          </p:sp>
        </mc:Fallback>
      </mc:AlternateContent>
    </p:spTree>
    <p:extLst>
      <p:ext uri="{BB962C8B-B14F-4D97-AF65-F5344CB8AC3E}">
        <p14:creationId xmlns:p14="http://schemas.microsoft.com/office/powerpoint/2010/main" val="2017104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fourth of these themes is </a:t>
            </a:r>
            <a:r>
              <a:rPr lang="en-GB" dirty="0">
                <a:hlinkClick r:id="rId3"/>
              </a:rPr>
              <a:t>Sequences and graphs</a:t>
            </a:r>
            <a:r>
              <a:rPr lang="en-GB" dirty="0"/>
              <a:t>, which covers the following interconnected core concepts:</a:t>
            </a:r>
          </a:p>
          <a:p>
            <a:pPr marL="857250" lvl="3" indent="0">
              <a:spcBef>
                <a:spcPts val="1000"/>
              </a:spcBef>
              <a:buNone/>
            </a:pPr>
            <a:r>
              <a:rPr lang="en-GB" sz="2400" i="1" dirty="0"/>
              <a:t>4.1	Sequences</a:t>
            </a:r>
          </a:p>
          <a:p>
            <a:pPr marL="857250" lvl="3" indent="0">
              <a:spcBef>
                <a:spcPts val="1000"/>
              </a:spcBef>
              <a:buNone/>
            </a:pPr>
            <a:r>
              <a:rPr lang="en-GB" sz="2400" i="1" dirty="0"/>
              <a:t>4.2	Graphical representations</a:t>
            </a:r>
          </a:p>
          <a:p>
            <a:endParaRPr lang="en-GB" dirty="0"/>
          </a:p>
        </p:txBody>
      </p:sp>
    </p:spTree>
    <p:extLst>
      <p:ext uri="{BB962C8B-B14F-4D97-AF65-F5344CB8AC3E}">
        <p14:creationId xmlns:p14="http://schemas.microsoft.com/office/powerpoint/2010/main" val="1257836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a:t>
            </a:r>
            <a:r>
              <a:rPr lang="en-GB"/>
              <a:t>of links</a:t>
            </a:r>
            <a:endParaRPr lang="en-GB" dirty="0"/>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dirty="0">
                <a:hlinkClick r:id="rId3"/>
              </a:rPr>
              <a:t>4 Sequences and Graphs Theme Overview Document</a:t>
            </a:r>
            <a:endParaRPr lang="en-GB" dirty="0"/>
          </a:p>
          <a:p>
            <a:pPr lvl="2">
              <a:lnSpc>
                <a:spcPct val="100000"/>
              </a:lnSpc>
            </a:pPr>
            <a:r>
              <a:rPr lang="en-GB" dirty="0">
                <a:hlinkClick r:id="rId4"/>
              </a:rPr>
              <a:t>4.2 Graphical representations Core Concept Document</a:t>
            </a:r>
            <a:endParaRPr lang="en-GB" dirty="0"/>
          </a:p>
          <a:p>
            <a:pPr lvl="2">
              <a:lnSpc>
                <a:spcPct val="100000"/>
              </a:lnSpc>
            </a:pPr>
            <a:r>
              <a:rPr lang="en-GB" dirty="0">
                <a:hlinkClick r:id="rId5"/>
              </a:rPr>
              <a:t>1.4 Simplifying and manipulating expressions, equations and </a:t>
            </a:r>
            <a:r>
              <a:rPr lang="en-GB" dirty="0" err="1">
                <a:hlinkClick r:id="rId5"/>
              </a:rPr>
              <a:t>formuale</a:t>
            </a:r>
            <a:r>
              <a:rPr lang="en-GB" dirty="0">
                <a:hlinkClick r:id="rId5"/>
              </a:rPr>
              <a:t> Core Concept Document</a:t>
            </a:r>
            <a:endParaRPr lang="en-GB" dirty="0"/>
          </a:p>
          <a:p>
            <a:pPr lvl="1">
              <a:lnSpc>
                <a:spcPct val="100000"/>
              </a:lnSpc>
            </a:pPr>
            <a:r>
              <a:rPr lang="en-GB" dirty="0">
                <a:hlinkClick r:id="rId6"/>
              </a:rPr>
              <a:t>NCETM primary mastery professional development materials</a:t>
            </a:r>
            <a:endParaRPr lang="en-GB" dirty="0"/>
          </a:p>
          <a:p>
            <a:pPr lvl="1">
              <a:lnSpc>
                <a:spcPct val="100000"/>
              </a:lnSpc>
            </a:pPr>
            <a:r>
              <a:rPr lang="en-GB" dirty="0">
                <a:hlinkClick r:id="rId7"/>
              </a:rPr>
              <a:t>NCETM secondary assessment materials</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43BD05A-F8E3-47FA-81CE-4E63450EA3A0}"/>
              </a:ext>
            </a:extLst>
          </p:cNvPr>
          <p:cNvPicPr>
            <a:picLocks noChangeAspect="1"/>
          </p:cNvPicPr>
          <p:nvPr/>
        </p:nvPicPr>
        <p:blipFill>
          <a:blip r:embed="rId3"/>
          <a:stretch>
            <a:fillRect/>
          </a:stretch>
        </p:blipFill>
        <p:spPr>
          <a:xfrm>
            <a:off x="255526" y="1148093"/>
            <a:ext cx="11680948" cy="2712955"/>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4.2 Graphical representations</a:t>
            </a:r>
            <a:r>
              <a:rPr lang="en-GB" sz="1500" dirty="0"/>
              <a:t>, there are three statements of knowledge, skills and understanding. </a:t>
            </a:r>
          </a:p>
          <a:p>
            <a:pPr>
              <a:spcBef>
                <a:spcPts val="600"/>
              </a:spcBef>
            </a:pPr>
            <a:r>
              <a:rPr lang="en-GB" sz="1500" dirty="0"/>
              <a:t>These, in turn, are broken down into twelve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2636912"/>
            <a:ext cx="5256584" cy="216024"/>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1797637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021823"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85000"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4.2.2.3 That writing linear equations in the form y = mx + c helps to reveal the structure</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The value of the constant term is the y-intercept when the equation is in the form y = mx + c.</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Equations with a y-intercept of zero pass through the origin.</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The value of the coefficient of x is the gradient, when the equation is in the form y = mx + c.</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Identify the gradient and the y-intercept from equations in various forms.</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052736"/>
            <a:ext cx="10972800" cy="4824536"/>
          </a:xfrm>
        </p:spPr>
        <p:txBody>
          <a:bodyPr>
            <a:normAutofit fontScale="92500" lnSpcReduction="10000"/>
          </a:bodyPr>
          <a:lstStyle/>
          <a:p>
            <a:r>
              <a:rPr lang="en-GB" dirty="0">
                <a:latin typeface="+mj-lt"/>
              </a:rPr>
              <a:t>Students will have begun to explore simple algebraic relationships and number patterns in Key Stage 2. This is taken further in Key Stage 3, where students will write the relationship between the x- and y-values in a set of coordinates using algebra and recognise when it is a linear relationship. </a:t>
            </a:r>
          </a:p>
          <a:p>
            <a:r>
              <a:rPr lang="en-GB" dirty="0">
                <a:latin typeface="+mj-lt"/>
              </a:rPr>
              <a:t>They should become fluent at plotting and identifying straight line graphs and make connections between the equation of the line and the coordinates of points on the corresponding line. To achieve this, students should be given equations presented in a range of forms and opportunities to think about how many points are required to plot a straight line and to choose appropriately scaled axes.</a:t>
            </a:r>
          </a:p>
          <a:p>
            <a:r>
              <a:rPr lang="en-GB" dirty="0">
                <a:latin typeface="+mj-lt"/>
              </a:rPr>
              <a:t>Students should also be given opportunities to explore the connections between the equation of a line, its gradient and its y-intercept. By looking at the features of particular graphs, the corresponding set of points and the equation of the line, certain key features can be identified and discussed. </a:t>
            </a:r>
          </a:p>
          <a:p>
            <a:r>
              <a:rPr lang="en-GB" dirty="0">
                <a:latin typeface="+mj-lt"/>
              </a:rPr>
              <a:t>When students are confident transitioning between a graph and its corresponding equation written in the standard form y = mx + c, they should be encouraged to do the same when the equation is written in a different form, such as </a:t>
            </a:r>
            <a:r>
              <a:rPr lang="en-GB" dirty="0" err="1">
                <a:latin typeface="+mj-lt"/>
              </a:rPr>
              <a:t>ax</a:t>
            </a:r>
            <a:r>
              <a:rPr lang="en-GB" dirty="0">
                <a:latin typeface="+mj-lt"/>
              </a:rPr>
              <a:t> + by = c.</a:t>
            </a:r>
          </a:p>
          <a:p>
            <a:endParaRPr lang="en-GB" dirty="0"/>
          </a:p>
        </p:txBody>
      </p:sp>
    </p:spTree>
    <p:extLst>
      <p:ext uri="{BB962C8B-B14F-4D97-AF65-F5344CB8AC3E}">
        <p14:creationId xmlns:p14="http://schemas.microsoft.com/office/powerpoint/2010/main" val="1754337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836712"/>
            <a:ext cx="4891318" cy="4423773"/>
          </a:xfrm>
        </p:spPr>
        <p:txBody>
          <a:bodyPr anchor="ctr">
            <a:normAutofit/>
          </a:bodyPr>
          <a:lstStyle/>
          <a:p>
            <a:pPr lvl="1"/>
            <a:r>
              <a:rPr lang="en-GB" sz="2400" dirty="0"/>
              <a:t>What prior knowledge might your students already have? </a:t>
            </a:r>
          </a:p>
          <a:p>
            <a:pPr lvl="1"/>
            <a:r>
              <a:rPr lang="en-GB" sz="2400" dirty="0"/>
              <a:t>What language or representations might they use for this key idea? </a:t>
            </a:r>
          </a:p>
          <a:p>
            <a:pPr lvl="1"/>
            <a:r>
              <a:rPr lang="en-GB" sz="2400" dirty="0"/>
              <a:t>What questions might you want to ask to assess their prior learning?</a:t>
            </a:r>
          </a:p>
          <a:p>
            <a:pPr lvl="1"/>
            <a:r>
              <a:rPr lang="en-GB" sz="2400" dirty="0"/>
              <a:t>How does this fit in with your curriculum progression?</a:t>
            </a:r>
          </a:p>
          <a:p>
            <a:pPr lvl="1"/>
            <a:endParaRPr lang="en-GB" sz="2400" dirty="0"/>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nvGraphicFramePr>
        <p:xfrm>
          <a:off x="660693" y="1196752"/>
          <a:ext cx="6160612" cy="2011680"/>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348830">
                <a:tc>
                  <a:txBody>
                    <a:bodyPr/>
                    <a:lstStyle/>
                    <a:p>
                      <a:r>
                        <a:rPr lang="en-GB" dirty="0"/>
                        <a:t>Upper Key Stage 2 Learning Outcome</a:t>
                      </a:r>
                    </a:p>
                  </a:txBody>
                  <a:tcPr/>
                </a:tc>
                <a:extLst>
                  <a:ext uri="{0D108BD9-81ED-4DB2-BD59-A6C34878D82A}">
                    <a16:rowId xmlns:a16="http://schemas.microsoft.com/office/drawing/2014/main" val="1564221312"/>
                  </a:ext>
                </a:extLst>
              </a:tr>
              <a:tr h="610453">
                <a:tc>
                  <a:txBody>
                    <a:bodyPr/>
                    <a:lstStyle/>
                    <a:p>
                      <a:pPr marL="285750" indent="-285750">
                        <a:buFont typeface="Arial" panose="020B0604020202020204" pitchFamily="34" charset="0"/>
                        <a:buChar char="•"/>
                      </a:pPr>
                      <a:r>
                        <a:rPr lang="en-GB" dirty="0"/>
                        <a:t>Describe positions on the full coordinate grid (all four quadrants)</a:t>
                      </a:r>
                    </a:p>
                  </a:txBody>
                  <a:tcPr/>
                </a:tc>
                <a:extLst>
                  <a:ext uri="{0D108BD9-81ED-4DB2-BD59-A6C34878D82A}">
                    <a16:rowId xmlns:a16="http://schemas.microsoft.com/office/drawing/2014/main" val="1387505252"/>
                  </a:ext>
                </a:extLst>
              </a:tr>
              <a:tr h="610453">
                <a:tc>
                  <a:txBody>
                    <a:bodyPr/>
                    <a:lstStyle/>
                    <a:p>
                      <a:pPr marL="285750" indent="-285750">
                        <a:buFont typeface="Arial" panose="020B0604020202020204" pitchFamily="34" charset="0"/>
                        <a:buChar char="•"/>
                      </a:pPr>
                      <a:r>
                        <a:rPr lang="en-GB" dirty="0"/>
                        <a:t>Find pairs of numbers that satisfy an equation with two unknowns</a:t>
                      </a:r>
                    </a:p>
                  </a:txBody>
                  <a:tcPr/>
                </a:tc>
                <a:extLst>
                  <a:ext uri="{0D108BD9-81ED-4DB2-BD59-A6C34878D82A}">
                    <a16:rowId xmlns:a16="http://schemas.microsoft.com/office/drawing/2014/main" val="502591801"/>
                  </a:ext>
                </a:extLst>
              </a:tr>
              <a:tr h="29829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Enumerate possibilities of combinations of two variables</a:t>
                      </a:r>
                    </a:p>
                  </a:txBody>
                  <a:tcPr/>
                </a:tc>
                <a:extLst>
                  <a:ext uri="{0D108BD9-81ED-4DB2-BD59-A6C34878D82A}">
                    <a16:rowId xmlns:a16="http://schemas.microsoft.com/office/drawing/2014/main" val="2537917201"/>
                  </a:ext>
                </a:extLst>
              </a:tr>
            </a:tbl>
          </a:graphicData>
        </a:graphic>
      </p:graphicFrame>
      <p:graphicFrame>
        <p:nvGraphicFramePr>
          <p:cNvPr id="5" name="Table 6">
            <a:extLst>
              <a:ext uri="{FF2B5EF4-FFF2-40B4-BE49-F238E27FC236}">
                <a16:creationId xmlns:a16="http://schemas.microsoft.com/office/drawing/2014/main" id="{7BD3648C-C122-4EF9-8B9A-5412A39199C9}"/>
              </a:ext>
            </a:extLst>
          </p:cNvPr>
          <p:cNvGraphicFramePr>
            <a:graphicFrameLocks noGrp="1"/>
          </p:cNvGraphicFramePr>
          <p:nvPr/>
        </p:nvGraphicFramePr>
        <p:xfrm>
          <a:off x="662943" y="3552408"/>
          <a:ext cx="6160612" cy="2468880"/>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329151">
                <a:tc>
                  <a:txBody>
                    <a:bodyPr/>
                    <a:lstStyle/>
                    <a:p>
                      <a:r>
                        <a:rPr lang="en-GB" dirty="0"/>
                        <a:t>Key Stage 3 Learning Outcome</a:t>
                      </a:r>
                    </a:p>
                  </a:txBody>
                  <a:tcPr/>
                </a:tc>
                <a:extLst>
                  <a:ext uri="{0D108BD9-81ED-4DB2-BD59-A6C34878D82A}">
                    <a16:rowId xmlns:a16="http://schemas.microsoft.com/office/drawing/2014/main" val="1564221312"/>
                  </a:ext>
                </a:extLst>
              </a:tr>
              <a:tr h="822877">
                <a:tc>
                  <a:txBody>
                    <a:bodyPr/>
                    <a:lstStyle/>
                    <a:p>
                      <a:pPr marL="285750" indent="-285750">
                        <a:buFont typeface="Arial" panose="020B0604020202020204" pitchFamily="34" charset="0"/>
                        <a:buChar char="•"/>
                      </a:pPr>
                      <a:r>
                        <a:rPr lang="en-GB" dirty="0"/>
                        <a:t>1.4.1 Understand and use the conventions and vocabulary of algebra, including forming and interpreting algebraic expressions and equations</a:t>
                      </a:r>
                    </a:p>
                  </a:txBody>
                  <a:tcPr/>
                </a:tc>
                <a:extLst>
                  <a:ext uri="{0D108BD9-81ED-4DB2-BD59-A6C34878D82A}">
                    <a16:rowId xmlns:a16="http://schemas.microsoft.com/office/drawing/2014/main" val="1387505252"/>
                  </a:ext>
                </a:extLst>
              </a:tr>
              <a:tr h="25247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1.4.5 Rearrange formulae to change the subject</a:t>
                      </a:r>
                    </a:p>
                  </a:txBody>
                  <a:tcPr/>
                </a:tc>
                <a:extLst>
                  <a:ext uri="{0D108BD9-81ED-4DB2-BD59-A6C34878D82A}">
                    <a16:rowId xmlns:a16="http://schemas.microsoft.com/office/drawing/2014/main" val="502591801"/>
                  </a:ext>
                </a:extLst>
              </a:tr>
              <a:tr h="69992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dirty="0"/>
                        <a:t>Please note: </a:t>
                      </a:r>
                      <a:r>
                        <a:rPr lang="en-GB" sz="1600" dirty="0"/>
                        <a:t>Numerical codes refer to statements of knowledge, skills and understanding in the NCETM breakdown of Key Stage 3 mathematics.</a:t>
                      </a:r>
                    </a:p>
                  </a:txBody>
                  <a:tcPr/>
                </a:tc>
                <a:extLst>
                  <a:ext uri="{0D108BD9-81ED-4DB2-BD59-A6C34878D82A}">
                    <a16:rowId xmlns:a16="http://schemas.microsoft.com/office/drawing/2014/main" val="1264376479"/>
                  </a:ext>
                </a:extLst>
              </a:tr>
            </a:tbl>
          </a:graphicData>
        </a:graphic>
      </p:graphicFrame>
    </p:spTree>
    <p:extLst>
      <p:ext uri="{BB962C8B-B14F-4D97-AF65-F5344CB8AC3E}">
        <p14:creationId xmlns:p14="http://schemas.microsoft.com/office/powerpoint/2010/main" val="149945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ags/tag8.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9E276CD5-BEAC-4CCE-AE34-74AB2CA1AEBD}" vid="{BC810C90-8B54-4148-B4B6-1999428F45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2.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4.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586</TotalTime>
  <Words>7395</Words>
  <Application>Microsoft Office PowerPoint</Application>
  <PresentationFormat>Widescreen</PresentationFormat>
  <Paragraphs>618</Paragraphs>
  <Slides>40</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Cambria Math</vt:lpstr>
      <vt:lpstr>Myriad Pro</vt:lpstr>
      <vt:lpstr>Symbol</vt:lpstr>
      <vt:lpstr>Times New Roman</vt:lpstr>
      <vt:lpstr>Custom Design</vt:lpstr>
      <vt:lpstr>Writing linear equations in the form y = mx + c</vt:lpstr>
      <vt:lpstr>About this resource</vt:lpstr>
      <vt:lpstr>About this resource</vt:lpstr>
      <vt:lpstr>Where does this fit in?</vt:lpstr>
      <vt:lpstr>Where does this fit in?</vt:lpstr>
      <vt:lpstr>What do students need to understand?</vt:lpstr>
      <vt:lpstr>Why is this key idea important? </vt:lpstr>
      <vt:lpstr>Prior learning</vt:lpstr>
      <vt:lpstr>Checking prior learning</vt:lpstr>
      <vt:lpstr>Checking prior learning (1)</vt:lpstr>
      <vt:lpstr>Checking prior learning (2)</vt:lpstr>
      <vt:lpstr>Common difficulties and misconceptions</vt:lpstr>
      <vt:lpstr>Common difficulties and misconceptions (1)</vt:lpstr>
      <vt:lpstr>Common difficulties and misconceptions (2)</vt:lpstr>
      <vt:lpstr>The value of the constant term is the y-intercept when the equation is in the form y = mx + c</vt:lpstr>
      <vt:lpstr>The value of the constant term is the y-intercept when the equation is in the form y = mx + c</vt:lpstr>
      <vt:lpstr>Equations with a y-intercept of zero pass through the origin.</vt:lpstr>
      <vt:lpstr>PowerPoint Presentation</vt:lpstr>
      <vt:lpstr>The value of the coefficient of x is the gradient, when the equation is in the form y = mx + c</vt:lpstr>
      <vt:lpstr>The value of the coefficient of x is the gradient, when the equation is in the form y = mx + c</vt:lpstr>
      <vt:lpstr>The value of the coefficient of x is the gradient, when the equation is in the form y = mx + c</vt:lpstr>
      <vt:lpstr>The value of the coefficient of x is the gradient, when the equation is in the form y = mx + c</vt:lpstr>
      <vt:lpstr>The value of the coefficient of x is the gradient, when the equation is in the form y = mx + c</vt:lpstr>
      <vt:lpstr>The value of the coefficient of x is the gradient, when the equation is in the form y = mx + c</vt:lpstr>
      <vt:lpstr>Identify the gradient and the y-intercept from equations in various forms</vt:lpstr>
      <vt:lpstr>Identify the gradient and the y-intercept from equations in various forms</vt:lpstr>
      <vt:lpstr>Identify the gradient and the y-intercept from equations in various forms</vt:lpstr>
      <vt:lpstr>Identify the gradient and the y-intercept from equations in various forms</vt:lpstr>
      <vt:lpstr>Identify the gradient and the y-intercept from equations in various forms</vt:lpstr>
      <vt:lpstr>Identify the gradient and the y-intercept from equations in various forms</vt:lpstr>
      <vt:lpstr>Reflection questions</vt:lpstr>
      <vt:lpstr>PowerPoint Presentation</vt:lpstr>
      <vt:lpstr>Appendices</vt:lpstr>
      <vt:lpstr>Key vocabulary (1) </vt:lpstr>
      <vt:lpstr>Key vocabulary (2) </vt:lpstr>
      <vt:lpstr>Key vocabulary (3) </vt:lpstr>
      <vt:lpstr>Representations and structure</vt:lpstr>
      <vt:lpstr>Previous learning</vt:lpstr>
      <vt:lpstr>Future learning </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linear equations in the form y = mx + c</dc:title>
  <dc:creator>Rebecca Donaldson</dc:creator>
  <cp:lastModifiedBy>Steve McCormack</cp:lastModifiedBy>
  <cp:revision>8</cp:revision>
  <dcterms:created xsi:type="dcterms:W3CDTF">2021-05-11T12:44:36Z</dcterms:created>
  <dcterms:modified xsi:type="dcterms:W3CDTF">2021-10-07T15:00:52Z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